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1" r:id="rId4"/>
    <p:sldId id="262" r:id="rId5"/>
    <p:sldId id="263" r:id="rId6"/>
    <p:sldId id="264" r:id="rId7"/>
    <p:sldId id="260" r:id="rId8"/>
    <p:sldId id="265" r:id="rId9"/>
    <p:sldId id="258" r:id="rId10"/>
    <p:sldId id="259" r:id="rId11"/>
    <p:sldId id="266" r:id="rId12"/>
    <p:sldId id="269" r:id="rId13"/>
    <p:sldId id="270" r:id="rId14"/>
    <p:sldId id="267" r:id="rId15"/>
    <p:sldId id="268" r:id="rId16"/>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6" d="100"/>
          <a:sy n="56" d="100"/>
        </p:scale>
        <p:origin x="1380" y="6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spTree>
      <p:nvGrpSpPr>
        <p:cNvPr id="1" name=""/>
        <p:cNvGrpSpPr/>
        <p:nvPr/>
      </p:nvGrpSpPr>
      <p:grpSpPr>
        <a:xfrm>
          <a:off x="0" y="0"/>
          <a:ext cx="0" cy="0"/>
          <a:chOff x="0" y="0"/>
          <a:chExt cx="0" cy="0"/>
        </a:xfrm>
      </p:grpSpPr>
      <p:sp>
        <p:nvSpPr>
          <p:cNvPr id="7" name="6 - Ευθεία γραμμή σύνδεσης"/>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28 - Τίτλος"/>
          <p:cNvSpPr>
            <a:spLocks noGrp="1"/>
          </p:cNvSpPr>
          <p:nvPr>
            <p:ph type="ctrTitle"/>
          </p:nvPr>
        </p:nvSpPr>
        <p:spPr>
          <a:xfrm>
            <a:off x="381000" y="4853411"/>
            <a:ext cx="8458200" cy="1222375"/>
          </a:xfrm>
        </p:spPr>
        <p:txBody>
          <a:bodyPr anchor="t"/>
          <a:lstStyle/>
          <a:p>
            <a:r>
              <a:rPr kumimoji="0" lang="el-GR" smtClean="0"/>
              <a:t>Kλικ για επεξεργασία του τίτλου</a:t>
            </a:r>
            <a:endParaRPr kumimoji="0" lang="en-US"/>
          </a:p>
        </p:txBody>
      </p:sp>
      <p:sp>
        <p:nvSpPr>
          <p:cNvPr id="9" name="8 - Υπότιτλος"/>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l-GR" smtClean="0"/>
              <a:t>Κάντε κλικ για να επεξεργαστείτε τον υπότιτλο του υποδείγματος</a:t>
            </a:r>
            <a:endParaRPr kumimoji="0" lang="en-US"/>
          </a:p>
        </p:txBody>
      </p:sp>
      <p:sp>
        <p:nvSpPr>
          <p:cNvPr id="16" name="15 - Θέση ημερομηνίας"/>
          <p:cNvSpPr>
            <a:spLocks noGrp="1"/>
          </p:cNvSpPr>
          <p:nvPr>
            <p:ph type="dt" sz="half" idx="10"/>
          </p:nvPr>
        </p:nvSpPr>
        <p:spPr/>
        <p:txBody>
          <a:bodyPr/>
          <a:lstStyle/>
          <a:p>
            <a:fld id="{15CD730B-59CF-4D1B-A809-F71677DAF8D4}" type="datetimeFigureOut">
              <a:rPr lang="el-GR" smtClean="0"/>
              <a:pPr/>
              <a:t>13/6/2019</a:t>
            </a:fld>
            <a:endParaRPr lang="el-GR"/>
          </a:p>
        </p:txBody>
      </p:sp>
      <p:sp>
        <p:nvSpPr>
          <p:cNvPr id="2" name="1 - Θέση υποσέλιδου"/>
          <p:cNvSpPr>
            <a:spLocks noGrp="1"/>
          </p:cNvSpPr>
          <p:nvPr>
            <p:ph type="ftr" sz="quarter" idx="11"/>
          </p:nvPr>
        </p:nvSpPr>
        <p:spPr/>
        <p:txBody>
          <a:bodyPr/>
          <a:lstStyle/>
          <a:p>
            <a:endParaRPr lang="el-GR"/>
          </a:p>
        </p:txBody>
      </p:sp>
      <p:sp>
        <p:nvSpPr>
          <p:cNvPr id="15" name="14 - Θέση αριθμού διαφάνειας"/>
          <p:cNvSpPr>
            <a:spLocks noGrp="1"/>
          </p:cNvSpPr>
          <p:nvPr>
            <p:ph type="sldNum" sz="quarter" idx="12"/>
          </p:nvPr>
        </p:nvSpPr>
        <p:spPr>
          <a:xfrm>
            <a:off x="8229600" y="6473952"/>
            <a:ext cx="758952" cy="246888"/>
          </a:xfrm>
        </p:spPr>
        <p:txBody>
          <a:bodyPr/>
          <a:lstStyle/>
          <a:p>
            <a:fld id="{CE4002EF-0F4E-45B5-A667-4CE522A10061}" type="slidenum">
              <a:rPr lang="el-GR" smtClean="0"/>
              <a:pPr/>
              <a:t>‹#›</a:t>
            </a:fld>
            <a:endParaRPr lang="el-G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2" name="21 - Τίτλος"/>
          <p:cNvSpPr>
            <a:spLocks noGrp="1"/>
          </p:cNvSpPr>
          <p:nvPr>
            <p:ph type="title"/>
          </p:nvPr>
        </p:nvSpPr>
        <p:spPr/>
        <p:txBody>
          <a:bodyPr/>
          <a:lstStyle/>
          <a:p>
            <a:r>
              <a:rPr kumimoji="0" lang="el-GR" smtClean="0"/>
              <a:t>Kλικ για επεξεργασία του τίτλου</a:t>
            </a:r>
            <a:endParaRPr kumimoji="0" lang="en-US"/>
          </a:p>
        </p:txBody>
      </p:sp>
      <p:sp>
        <p:nvSpPr>
          <p:cNvPr id="27" name="26 - Θέση περιεχομένου"/>
          <p:cNvSpPr>
            <a:spLocks noGrp="1"/>
          </p:cNvSpPr>
          <p:nvPr>
            <p:ph idx="1"/>
          </p:nvPr>
        </p:nvSpPr>
        <p:spPr/>
        <p:txBody>
          <a:body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25" name="24 - Θέση ημερομηνίας"/>
          <p:cNvSpPr>
            <a:spLocks noGrp="1"/>
          </p:cNvSpPr>
          <p:nvPr>
            <p:ph type="dt" sz="half" idx="10"/>
          </p:nvPr>
        </p:nvSpPr>
        <p:spPr/>
        <p:txBody>
          <a:bodyPr/>
          <a:lstStyle/>
          <a:p>
            <a:fld id="{15CD730B-59CF-4D1B-A809-F71677DAF8D4}" type="datetimeFigureOut">
              <a:rPr lang="el-GR" smtClean="0"/>
              <a:pPr/>
              <a:t>13/6/2019</a:t>
            </a:fld>
            <a:endParaRPr lang="el-GR"/>
          </a:p>
        </p:txBody>
      </p:sp>
      <p:sp>
        <p:nvSpPr>
          <p:cNvPr id="19" name="18 - Θέση υποσέλιδου"/>
          <p:cNvSpPr>
            <a:spLocks noGrp="1"/>
          </p:cNvSpPr>
          <p:nvPr>
            <p:ph type="ftr" sz="quarter" idx="11"/>
          </p:nvPr>
        </p:nvSpPr>
        <p:spPr>
          <a:xfrm>
            <a:off x="3581400" y="76200"/>
            <a:ext cx="2895600" cy="288925"/>
          </a:xfrm>
        </p:spPr>
        <p:txBody>
          <a:bodyPr/>
          <a:lstStyle/>
          <a:p>
            <a:endParaRPr lang="el-GR"/>
          </a:p>
        </p:txBody>
      </p:sp>
      <p:sp>
        <p:nvSpPr>
          <p:cNvPr id="16" name="15 - Θέση αριθμού διαφάνειας"/>
          <p:cNvSpPr>
            <a:spLocks noGrp="1"/>
          </p:cNvSpPr>
          <p:nvPr>
            <p:ph type="sldNum" sz="quarter" idx="12"/>
          </p:nvPr>
        </p:nvSpPr>
        <p:spPr>
          <a:xfrm>
            <a:off x="8229600" y="6473952"/>
            <a:ext cx="758952" cy="246888"/>
          </a:xfrm>
        </p:spPr>
        <p:txBody>
          <a:bodyPr/>
          <a:lstStyle/>
          <a:p>
            <a:fld id="{CE4002EF-0F4E-45B5-A667-4CE522A10061}" type="slidenum">
              <a:rPr lang="el-GR" smtClean="0"/>
              <a:pPr/>
              <a:t>‹#›</a:t>
            </a:fld>
            <a:endParaRPr lang="el-G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Κεφαλίδα ενότητας">
    <p:bg>
      <p:bgRef idx="1003">
        <a:schemeClr val="bg2"/>
      </p:bgRef>
    </p:bg>
    <p:spTree>
      <p:nvGrpSpPr>
        <p:cNvPr id="1" name=""/>
        <p:cNvGrpSpPr/>
        <p:nvPr/>
      </p:nvGrpSpPr>
      <p:grpSpPr>
        <a:xfrm>
          <a:off x="0" y="0"/>
          <a:ext cx="0" cy="0"/>
          <a:chOff x="0" y="0"/>
          <a:chExt cx="0" cy="0"/>
        </a:xfrm>
      </p:grpSpPr>
      <p:sp>
        <p:nvSpPr>
          <p:cNvPr id="7" name="6 - Ευθεία γραμμή σύνδεσης"/>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5 - Θέση κειμένου"/>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l-GR" smtClean="0"/>
              <a:t>Kλικ για επεξεργασία των στυλ του υποδείγματος</a:t>
            </a:r>
          </a:p>
        </p:txBody>
      </p:sp>
      <p:sp>
        <p:nvSpPr>
          <p:cNvPr id="19" name="18 - Θέση ημερομηνίας"/>
          <p:cNvSpPr>
            <a:spLocks noGrp="1"/>
          </p:cNvSpPr>
          <p:nvPr>
            <p:ph type="dt" sz="half" idx="10"/>
          </p:nvPr>
        </p:nvSpPr>
        <p:spPr/>
        <p:txBody>
          <a:bodyPr/>
          <a:lstStyle/>
          <a:p>
            <a:fld id="{15CD730B-59CF-4D1B-A809-F71677DAF8D4}" type="datetimeFigureOut">
              <a:rPr lang="el-GR" smtClean="0"/>
              <a:pPr/>
              <a:t>13/6/2019</a:t>
            </a:fld>
            <a:endParaRPr lang="el-GR"/>
          </a:p>
        </p:txBody>
      </p:sp>
      <p:sp>
        <p:nvSpPr>
          <p:cNvPr id="11" name="10 - Θέση υποσέλιδου"/>
          <p:cNvSpPr>
            <a:spLocks noGrp="1"/>
          </p:cNvSpPr>
          <p:nvPr>
            <p:ph type="ftr" sz="quarter" idx="11"/>
          </p:nvPr>
        </p:nvSpPr>
        <p:spPr/>
        <p:txBody>
          <a:bodyPr/>
          <a:lstStyle/>
          <a:p>
            <a:endParaRPr lang="el-GR"/>
          </a:p>
        </p:txBody>
      </p:sp>
      <p:sp>
        <p:nvSpPr>
          <p:cNvPr id="16" name="15 - Θέση αριθμού διαφάνειας"/>
          <p:cNvSpPr>
            <a:spLocks noGrp="1"/>
          </p:cNvSpPr>
          <p:nvPr>
            <p:ph type="sldNum" sz="quarter" idx="12"/>
          </p:nvPr>
        </p:nvSpPr>
        <p:spPr/>
        <p:txBody>
          <a:bodyPr/>
          <a:lstStyle/>
          <a:p>
            <a:fld id="{CE4002EF-0F4E-45B5-A667-4CE522A10061}" type="slidenum">
              <a:rPr lang="el-GR" smtClean="0"/>
              <a:pPr/>
              <a:t>‹#›</a:t>
            </a:fld>
            <a:endParaRPr lang="el-GR"/>
          </a:p>
        </p:txBody>
      </p:sp>
      <p:sp>
        <p:nvSpPr>
          <p:cNvPr id="8" name="7 - Τίτλος"/>
          <p:cNvSpPr>
            <a:spLocks noGrp="1"/>
          </p:cNvSpPr>
          <p:nvPr>
            <p:ph type="title"/>
          </p:nvPr>
        </p:nvSpPr>
        <p:spPr>
          <a:xfrm>
            <a:off x="180475" y="2947085"/>
            <a:ext cx="8686800" cy="1184825"/>
          </a:xfrm>
        </p:spPr>
        <p:txBody>
          <a:bodyPr rtlCol="0" anchor="t"/>
          <a:lstStyle>
            <a:lvl1pPr algn="r">
              <a:defRPr/>
            </a:lvl1pPr>
          </a:lstStyle>
          <a:p>
            <a:r>
              <a:rPr kumimoji="0" lang="el-GR" smtClean="0"/>
              <a:t>Kλικ για επεξεργασία του τίτλου</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0" name="19 - Τίτλος"/>
          <p:cNvSpPr>
            <a:spLocks noGrp="1"/>
          </p:cNvSpPr>
          <p:nvPr>
            <p:ph type="title"/>
          </p:nvPr>
        </p:nvSpPr>
        <p:spPr>
          <a:xfrm>
            <a:off x="301752" y="457200"/>
            <a:ext cx="8686800" cy="841248"/>
          </a:xfrm>
        </p:spPr>
        <p:txBody>
          <a:bodyPr/>
          <a:lstStyle/>
          <a:p>
            <a:r>
              <a:rPr kumimoji="0" lang="el-GR" smtClean="0"/>
              <a:t>Kλικ για επεξεργασία του τίτλου</a:t>
            </a:r>
            <a:endParaRPr kumimoji="0" lang="en-US"/>
          </a:p>
        </p:txBody>
      </p:sp>
      <p:sp>
        <p:nvSpPr>
          <p:cNvPr id="14" name="13 - Θέση περιεχομένου"/>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13" name="12 - Θέση περιεχομένου"/>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21" name="20 - Θέση ημερομηνίας"/>
          <p:cNvSpPr>
            <a:spLocks noGrp="1"/>
          </p:cNvSpPr>
          <p:nvPr>
            <p:ph type="dt" sz="half" idx="10"/>
          </p:nvPr>
        </p:nvSpPr>
        <p:spPr/>
        <p:txBody>
          <a:bodyPr/>
          <a:lstStyle/>
          <a:p>
            <a:fld id="{15CD730B-59CF-4D1B-A809-F71677DAF8D4}" type="datetimeFigureOut">
              <a:rPr lang="el-GR" smtClean="0"/>
              <a:pPr/>
              <a:t>13/6/2019</a:t>
            </a:fld>
            <a:endParaRPr lang="el-GR"/>
          </a:p>
        </p:txBody>
      </p:sp>
      <p:sp>
        <p:nvSpPr>
          <p:cNvPr id="10" name="9 - Θέση υποσέλιδου"/>
          <p:cNvSpPr>
            <a:spLocks noGrp="1"/>
          </p:cNvSpPr>
          <p:nvPr>
            <p:ph type="ftr" sz="quarter" idx="11"/>
          </p:nvPr>
        </p:nvSpPr>
        <p:spPr/>
        <p:txBody>
          <a:bodyPr/>
          <a:lstStyle/>
          <a:p>
            <a:endParaRPr lang="el-GR"/>
          </a:p>
        </p:txBody>
      </p:sp>
      <p:sp>
        <p:nvSpPr>
          <p:cNvPr id="31" name="30 - Θέση αριθμού διαφάνειας"/>
          <p:cNvSpPr>
            <a:spLocks noGrp="1"/>
          </p:cNvSpPr>
          <p:nvPr>
            <p:ph type="sldNum" sz="quarter" idx="12"/>
          </p:nvPr>
        </p:nvSpPr>
        <p:spPr/>
        <p:txBody>
          <a:bodyPr/>
          <a:lstStyle/>
          <a:p>
            <a:fld id="{CE4002EF-0F4E-45B5-A667-4CE522A10061}" type="slidenum">
              <a:rPr lang="el-GR" smtClean="0"/>
              <a:pPr/>
              <a:t>‹#›</a:t>
            </a:fld>
            <a:endParaRPr lang="el-G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Σύγκριση">
    <p:spTree>
      <p:nvGrpSpPr>
        <p:cNvPr id="1" name=""/>
        <p:cNvGrpSpPr/>
        <p:nvPr/>
      </p:nvGrpSpPr>
      <p:grpSpPr>
        <a:xfrm>
          <a:off x="0" y="0"/>
          <a:ext cx="0" cy="0"/>
          <a:chOff x="0" y="0"/>
          <a:chExt cx="0" cy="0"/>
        </a:xfrm>
      </p:grpSpPr>
      <p:sp>
        <p:nvSpPr>
          <p:cNvPr id="29" name="28 - Τίτλος"/>
          <p:cNvSpPr>
            <a:spLocks noGrp="1"/>
          </p:cNvSpPr>
          <p:nvPr>
            <p:ph type="title"/>
          </p:nvPr>
        </p:nvSpPr>
        <p:spPr>
          <a:xfrm>
            <a:off x="304800" y="5410200"/>
            <a:ext cx="8610600" cy="882650"/>
          </a:xfrm>
        </p:spPr>
        <p:txBody>
          <a:bodyPr anchor="ctr"/>
          <a:lstStyle>
            <a:lvl1pPr>
              <a:defRPr/>
            </a:lvl1pPr>
          </a:lstStyle>
          <a:p>
            <a:r>
              <a:rPr kumimoji="0" lang="el-GR" smtClean="0"/>
              <a:t>Kλικ για επεξεργασία του τίτλου</a:t>
            </a:r>
            <a:endParaRPr kumimoji="0" lang="en-US"/>
          </a:p>
        </p:txBody>
      </p:sp>
      <p:sp>
        <p:nvSpPr>
          <p:cNvPr id="13" name="12 - Θέση κειμένου"/>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l-GR" smtClean="0"/>
              <a:t>Kλικ για επεξεργασία των στυλ του υποδείγματος</a:t>
            </a:r>
          </a:p>
        </p:txBody>
      </p:sp>
      <p:sp>
        <p:nvSpPr>
          <p:cNvPr id="25" name="24 - Θέση κειμένου"/>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l-GR" smtClean="0"/>
              <a:t>Kλικ για επεξεργασία των στυλ του υποδείγματος</a:t>
            </a:r>
          </a:p>
        </p:txBody>
      </p:sp>
      <p:sp>
        <p:nvSpPr>
          <p:cNvPr id="4" name="3 - Θέση περιεχομένου"/>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28" name="27 - Θέση περιεχομένου"/>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10" name="9 - Θέση ημερομηνίας"/>
          <p:cNvSpPr>
            <a:spLocks noGrp="1"/>
          </p:cNvSpPr>
          <p:nvPr>
            <p:ph type="dt" sz="half" idx="10"/>
          </p:nvPr>
        </p:nvSpPr>
        <p:spPr/>
        <p:txBody>
          <a:bodyPr/>
          <a:lstStyle/>
          <a:p>
            <a:fld id="{15CD730B-59CF-4D1B-A809-F71677DAF8D4}" type="datetimeFigureOut">
              <a:rPr lang="el-GR" smtClean="0"/>
              <a:pPr/>
              <a:t>13/6/2019</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a:xfrm>
            <a:off x="8229600" y="6477000"/>
            <a:ext cx="762000" cy="246888"/>
          </a:xfrm>
        </p:spPr>
        <p:txBody>
          <a:bodyPr/>
          <a:lstStyle/>
          <a:p>
            <a:fld id="{CE4002EF-0F4E-45B5-A667-4CE522A10061}" type="slidenum">
              <a:rPr lang="el-GR" smtClean="0"/>
              <a:pPr/>
              <a:t>‹#›</a:t>
            </a:fld>
            <a:endParaRPr lang="el-GR"/>
          </a:p>
        </p:txBody>
      </p:sp>
      <p:sp>
        <p:nvSpPr>
          <p:cNvPr id="11" name="10 - Ευθεία γραμμή σύνδεσης"/>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30" name="29 - Τίτλος"/>
          <p:cNvSpPr>
            <a:spLocks noGrp="1"/>
          </p:cNvSpPr>
          <p:nvPr>
            <p:ph type="title"/>
          </p:nvPr>
        </p:nvSpPr>
        <p:spPr>
          <a:xfrm>
            <a:off x="301752" y="457200"/>
            <a:ext cx="8686800" cy="841248"/>
          </a:xfrm>
        </p:spPr>
        <p:txBody>
          <a:bodyPr/>
          <a:lstStyle/>
          <a:p>
            <a:r>
              <a:rPr kumimoji="0" lang="el-GR" smtClean="0"/>
              <a:t>Kλικ για επεξεργασία του τίτλου</a:t>
            </a:r>
            <a:endParaRPr kumimoji="0" lang="en-US"/>
          </a:p>
        </p:txBody>
      </p:sp>
      <p:sp>
        <p:nvSpPr>
          <p:cNvPr id="12" name="11 - Θέση ημερομηνίας"/>
          <p:cNvSpPr>
            <a:spLocks noGrp="1"/>
          </p:cNvSpPr>
          <p:nvPr>
            <p:ph type="dt" sz="half" idx="10"/>
          </p:nvPr>
        </p:nvSpPr>
        <p:spPr/>
        <p:txBody>
          <a:bodyPr/>
          <a:lstStyle/>
          <a:p>
            <a:fld id="{15CD730B-59CF-4D1B-A809-F71677DAF8D4}" type="datetimeFigureOut">
              <a:rPr lang="el-GR" smtClean="0"/>
              <a:pPr/>
              <a:t>13/6/2019</a:t>
            </a:fld>
            <a:endParaRPr lang="el-GR"/>
          </a:p>
        </p:txBody>
      </p:sp>
      <p:sp>
        <p:nvSpPr>
          <p:cNvPr id="21" name="20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CE4002EF-0F4E-45B5-A667-4CE522A10061}" type="slidenum">
              <a:rPr lang="el-GR" smtClean="0"/>
              <a:pPr/>
              <a:t>‹#›</a:t>
            </a:fld>
            <a:endParaRPr lang="el-G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Κενή">
    <p:spTree>
      <p:nvGrpSpPr>
        <p:cNvPr id="1" name=""/>
        <p:cNvGrpSpPr/>
        <p:nvPr/>
      </p:nvGrpSpPr>
      <p:grpSpPr>
        <a:xfrm>
          <a:off x="0" y="0"/>
          <a:ext cx="0" cy="0"/>
          <a:chOff x="0" y="0"/>
          <a:chExt cx="0" cy="0"/>
        </a:xfrm>
      </p:grpSpPr>
      <p:sp>
        <p:nvSpPr>
          <p:cNvPr id="3" name="2 - Θέση ημερομηνίας"/>
          <p:cNvSpPr>
            <a:spLocks noGrp="1"/>
          </p:cNvSpPr>
          <p:nvPr>
            <p:ph type="dt" sz="half" idx="10"/>
          </p:nvPr>
        </p:nvSpPr>
        <p:spPr/>
        <p:txBody>
          <a:bodyPr/>
          <a:lstStyle/>
          <a:p>
            <a:fld id="{15CD730B-59CF-4D1B-A809-F71677DAF8D4}" type="datetimeFigureOut">
              <a:rPr lang="el-GR" smtClean="0"/>
              <a:pPr/>
              <a:t>13/6/2019</a:t>
            </a:fld>
            <a:endParaRPr lang="el-GR"/>
          </a:p>
        </p:txBody>
      </p:sp>
      <p:sp>
        <p:nvSpPr>
          <p:cNvPr id="24" name="23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CE4002EF-0F4E-45B5-A667-4CE522A10061}" type="slidenum">
              <a:rPr lang="el-GR" smtClean="0"/>
              <a:pPr/>
              <a:t>‹#›</a:t>
            </a:fld>
            <a:endParaRPr lang="el-G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Περιεχόμενο με λεζάντα">
    <p:spTree>
      <p:nvGrpSpPr>
        <p:cNvPr id="1" name=""/>
        <p:cNvGrpSpPr/>
        <p:nvPr/>
      </p:nvGrpSpPr>
      <p:grpSpPr>
        <a:xfrm>
          <a:off x="0" y="0"/>
          <a:ext cx="0" cy="0"/>
          <a:chOff x="0" y="0"/>
          <a:chExt cx="0" cy="0"/>
        </a:xfrm>
      </p:grpSpPr>
      <p:sp>
        <p:nvSpPr>
          <p:cNvPr id="8" name="7 - Ευθεία γραμμή σύνδεσης"/>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11 - Τίτλος"/>
          <p:cNvSpPr>
            <a:spLocks noGrp="1"/>
          </p:cNvSpPr>
          <p:nvPr>
            <p:ph type="title"/>
          </p:nvPr>
        </p:nvSpPr>
        <p:spPr>
          <a:xfrm>
            <a:off x="457200" y="5486400"/>
            <a:ext cx="8458200" cy="520700"/>
          </a:xfrm>
        </p:spPr>
        <p:txBody>
          <a:bodyPr anchor="ctr"/>
          <a:lstStyle>
            <a:lvl1pPr algn="l">
              <a:buNone/>
              <a:defRPr sz="2000" b="1"/>
            </a:lvl1pPr>
          </a:lstStyle>
          <a:p>
            <a:r>
              <a:rPr kumimoji="0" lang="el-GR" smtClean="0"/>
              <a:t>Kλικ για επεξεργασία του τίτλου</a:t>
            </a:r>
            <a:endParaRPr kumimoji="0" lang="en-US"/>
          </a:p>
        </p:txBody>
      </p:sp>
      <p:sp>
        <p:nvSpPr>
          <p:cNvPr id="26" name="25 - Θέση κειμένου"/>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l-GR" smtClean="0"/>
              <a:t>Kλικ για επεξεργασία των στυλ του υποδείγματος</a:t>
            </a:r>
          </a:p>
        </p:txBody>
      </p:sp>
      <p:sp>
        <p:nvSpPr>
          <p:cNvPr id="14" name="13 - Θέση περιεχομένου"/>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25" name="24 - Θέση ημερομηνίας"/>
          <p:cNvSpPr>
            <a:spLocks noGrp="1"/>
          </p:cNvSpPr>
          <p:nvPr>
            <p:ph type="dt" sz="half" idx="10"/>
          </p:nvPr>
        </p:nvSpPr>
        <p:spPr/>
        <p:txBody>
          <a:bodyPr/>
          <a:lstStyle/>
          <a:p>
            <a:fld id="{15CD730B-59CF-4D1B-A809-F71677DAF8D4}" type="datetimeFigureOut">
              <a:rPr lang="el-GR" smtClean="0"/>
              <a:pPr/>
              <a:t>13/6/2019</a:t>
            </a:fld>
            <a:endParaRPr lang="el-GR"/>
          </a:p>
        </p:txBody>
      </p:sp>
      <p:sp>
        <p:nvSpPr>
          <p:cNvPr id="29" name="28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CE4002EF-0F4E-45B5-A667-4CE522A10061}" type="slidenum">
              <a:rPr lang="el-GR" smtClean="0"/>
              <a:pPr/>
              <a:t>‹#›</a:t>
            </a:fld>
            <a:endParaRPr lang="el-G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Εικόνα με λεζάντα">
    <p:spTree>
      <p:nvGrpSpPr>
        <p:cNvPr id="1" name=""/>
        <p:cNvGrpSpPr/>
        <p:nvPr/>
      </p:nvGrpSpPr>
      <p:grpSpPr>
        <a:xfrm>
          <a:off x="0" y="0"/>
          <a:ext cx="0" cy="0"/>
          <a:chOff x="0" y="0"/>
          <a:chExt cx="0" cy="0"/>
        </a:xfrm>
      </p:grpSpPr>
      <p:sp>
        <p:nvSpPr>
          <p:cNvPr id="13" name="12 - Θέση εικόνας"/>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l-GR" smtClean="0"/>
              <a:t>Κάντε κλικ στο εικονίδιο για να προσθέσετε μια εικόνα</a:t>
            </a:r>
            <a:endParaRPr kumimoji="0" lang="en-US" dirty="0"/>
          </a:p>
        </p:txBody>
      </p:sp>
      <p:sp>
        <p:nvSpPr>
          <p:cNvPr id="7" name="6 - Θέση ημερομηνίας"/>
          <p:cNvSpPr>
            <a:spLocks noGrp="1"/>
          </p:cNvSpPr>
          <p:nvPr>
            <p:ph type="dt" sz="half" idx="10"/>
          </p:nvPr>
        </p:nvSpPr>
        <p:spPr/>
        <p:txBody>
          <a:bodyPr/>
          <a:lstStyle/>
          <a:p>
            <a:fld id="{15CD730B-59CF-4D1B-A809-F71677DAF8D4}" type="datetimeFigureOut">
              <a:rPr lang="el-GR" smtClean="0"/>
              <a:pPr/>
              <a:t>13/6/2019</a:t>
            </a:fld>
            <a:endParaRPr lang="el-GR"/>
          </a:p>
        </p:txBody>
      </p:sp>
      <p:sp>
        <p:nvSpPr>
          <p:cNvPr id="5" name="4 - Θέση υποσέλιδου"/>
          <p:cNvSpPr>
            <a:spLocks noGrp="1"/>
          </p:cNvSpPr>
          <p:nvPr>
            <p:ph type="ftr" sz="quarter" idx="11"/>
          </p:nvPr>
        </p:nvSpPr>
        <p:spPr/>
        <p:txBody>
          <a:bodyPr/>
          <a:lstStyle/>
          <a:p>
            <a:endParaRPr lang="el-GR"/>
          </a:p>
        </p:txBody>
      </p:sp>
      <p:sp>
        <p:nvSpPr>
          <p:cNvPr id="31" name="30 - Θέση αριθμού διαφάνειας"/>
          <p:cNvSpPr>
            <a:spLocks noGrp="1"/>
          </p:cNvSpPr>
          <p:nvPr>
            <p:ph type="sldNum" sz="quarter" idx="12"/>
          </p:nvPr>
        </p:nvSpPr>
        <p:spPr/>
        <p:txBody>
          <a:bodyPr/>
          <a:lstStyle/>
          <a:p>
            <a:fld id="{CE4002EF-0F4E-45B5-A667-4CE522A10061}" type="slidenum">
              <a:rPr lang="el-GR" smtClean="0"/>
              <a:pPr/>
              <a:t>‹#›</a:t>
            </a:fld>
            <a:endParaRPr lang="el-GR"/>
          </a:p>
        </p:txBody>
      </p:sp>
      <p:sp>
        <p:nvSpPr>
          <p:cNvPr id="17" name="16 - Τίτλος"/>
          <p:cNvSpPr>
            <a:spLocks noGrp="1"/>
          </p:cNvSpPr>
          <p:nvPr>
            <p:ph type="title"/>
          </p:nvPr>
        </p:nvSpPr>
        <p:spPr>
          <a:xfrm>
            <a:off x="381000" y="4993760"/>
            <a:ext cx="5867400" cy="522288"/>
          </a:xfrm>
        </p:spPr>
        <p:txBody>
          <a:bodyPr anchor="ctr"/>
          <a:lstStyle>
            <a:lvl1pPr algn="l">
              <a:buNone/>
              <a:defRPr sz="2000" b="1"/>
            </a:lvl1pPr>
          </a:lstStyle>
          <a:p>
            <a:r>
              <a:rPr kumimoji="0" lang="el-GR" smtClean="0"/>
              <a:t>Kλικ για επεξεργασία του τίτλου</a:t>
            </a:r>
            <a:endParaRPr kumimoji="0" lang="en-US"/>
          </a:p>
        </p:txBody>
      </p:sp>
      <p:sp>
        <p:nvSpPr>
          <p:cNvPr id="26" name="25 - Θέση κειμένου"/>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l-GR" smtClean="0"/>
              <a:t>Kλικ για επεξεργασία των στυλ του υποδείγματος</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kumimoji="0" lang="el-GR" smtClean="0"/>
              <a:t>Kλικ για επεξεργασία του τίτλου</a:t>
            </a:r>
            <a:endParaRPr kumimoji="0" lang="en-US"/>
          </a:p>
        </p:txBody>
      </p:sp>
      <p:sp>
        <p:nvSpPr>
          <p:cNvPr id="3" name="2 - Θέση κατακόρυφου κειμένου"/>
          <p:cNvSpPr>
            <a:spLocks noGrp="1"/>
          </p:cNvSpPr>
          <p:nvPr>
            <p:ph type="body" orient="vert" idx="1"/>
          </p:nvPr>
        </p:nvSpPr>
        <p:spPr/>
        <p:txBody>
          <a:bodyPr vert="eaVert"/>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4" name="3 - Θέση ημερομηνίας"/>
          <p:cNvSpPr>
            <a:spLocks noGrp="1"/>
          </p:cNvSpPr>
          <p:nvPr>
            <p:ph type="dt" sz="half" idx="10"/>
          </p:nvPr>
        </p:nvSpPr>
        <p:spPr/>
        <p:txBody>
          <a:bodyPr/>
          <a:lstStyle/>
          <a:p>
            <a:fld id="{15CD730B-59CF-4D1B-A809-F71677DAF8D4}" type="datetimeFigureOut">
              <a:rPr lang="el-GR" smtClean="0"/>
              <a:pPr/>
              <a:t>13/6/2019</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CE4002EF-0F4E-45B5-A667-4CE522A10061}" type="slidenum">
              <a:rPr lang="el-GR" smtClean="0"/>
              <a:pPr/>
              <a:t>‹#›</a:t>
            </a:fld>
            <a:endParaRPr lang="el-G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6858000" y="549276"/>
            <a:ext cx="1828800" cy="5851525"/>
          </a:xfrm>
        </p:spPr>
        <p:txBody>
          <a:bodyPr vert="eaVert"/>
          <a:lstStyle/>
          <a:p>
            <a:r>
              <a:rPr kumimoji="0" lang="el-GR" smtClean="0"/>
              <a:t>Kλικ για επεξεργασία του τίτλου</a:t>
            </a:r>
            <a:endParaRPr kumimoji="0" lang="en-US"/>
          </a:p>
        </p:txBody>
      </p:sp>
      <p:sp>
        <p:nvSpPr>
          <p:cNvPr id="3" name="2 - Θέση κατακόρυφου κειμένου"/>
          <p:cNvSpPr>
            <a:spLocks noGrp="1"/>
          </p:cNvSpPr>
          <p:nvPr>
            <p:ph type="body" orient="vert" idx="1"/>
          </p:nvPr>
        </p:nvSpPr>
        <p:spPr>
          <a:xfrm>
            <a:off x="457200" y="549276"/>
            <a:ext cx="6248400" cy="5851525"/>
          </a:xfrm>
        </p:spPr>
        <p:txBody>
          <a:bodyPr vert="eaVert"/>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4" name="3 - Θέση ημερομηνίας"/>
          <p:cNvSpPr>
            <a:spLocks noGrp="1"/>
          </p:cNvSpPr>
          <p:nvPr>
            <p:ph type="dt" sz="half" idx="10"/>
          </p:nvPr>
        </p:nvSpPr>
        <p:spPr/>
        <p:txBody>
          <a:bodyPr/>
          <a:lstStyle/>
          <a:p>
            <a:fld id="{15CD730B-59CF-4D1B-A809-F71677DAF8D4}" type="datetimeFigureOut">
              <a:rPr lang="el-GR" smtClean="0"/>
              <a:pPr/>
              <a:t>13/6/2019</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CE4002EF-0F4E-45B5-A667-4CE522A10061}" type="slidenum">
              <a:rPr lang="el-GR" smtClean="0"/>
              <a:pPr/>
              <a:t>‹#›</a:t>
            </a:fld>
            <a:endParaRPr lang="el-G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6 - Ευθεία γραμμή σύνδεσης"/>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7 - Θέση κειμένου"/>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el-GR" smtClean="0"/>
              <a:t>Kλικ για επεξεργασία των στυλ του υποδείγματος</a:t>
            </a:r>
          </a:p>
          <a:p>
            <a:pPr lvl="1" eaLnBrk="1" latinLnBrk="0" hangingPunct="1"/>
            <a:r>
              <a:rPr kumimoji="0" lang="el-GR" smtClean="0"/>
              <a:t>Δεύτερου επιπέδου</a:t>
            </a:r>
          </a:p>
          <a:p>
            <a:pPr lvl="2" eaLnBrk="1" latinLnBrk="0" hangingPunct="1"/>
            <a:r>
              <a:rPr kumimoji="0" lang="el-GR" smtClean="0"/>
              <a:t>Τρίτου επιπέδου</a:t>
            </a:r>
          </a:p>
          <a:p>
            <a:pPr lvl="3" eaLnBrk="1" latinLnBrk="0" hangingPunct="1"/>
            <a:r>
              <a:rPr kumimoji="0" lang="el-GR" smtClean="0"/>
              <a:t>Τέταρτου επιπέδου</a:t>
            </a:r>
          </a:p>
          <a:p>
            <a:pPr lvl="4" eaLnBrk="1" latinLnBrk="0" hangingPunct="1"/>
            <a:r>
              <a:rPr kumimoji="0" lang="el-GR" smtClean="0"/>
              <a:t>Πέμπτου επιπέδου</a:t>
            </a:r>
            <a:endParaRPr kumimoji="0" lang="en-US"/>
          </a:p>
        </p:txBody>
      </p:sp>
      <p:sp>
        <p:nvSpPr>
          <p:cNvPr id="11" name="10 - Θέση ημερομηνίας"/>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15CD730B-59CF-4D1B-A809-F71677DAF8D4}" type="datetimeFigureOut">
              <a:rPr lang="el-GR" smtClean="0"/>
              <a:pPr/>
              <a:t>13/6/2019</a:t>
            </a:fld>
            <a:endParaRPr lang="el-GR"/>
          </a:p>
        </p:txBody>
      </p:sp>
      <p:sp>
        <p:nvSpPr>
          <p:cNvPr id="28" name="27 - Θέση υποσέλιδου"/>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el-GR"/>
          </a:p>
        </p:txBody>
      </p:sp>
      <p:sp>
        <p:nvSpPr>
          <p:cNvPr id="5" name="4 - Θέση αριθμού διαφάνειας"/>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CE4002EF-0F4E-45B5-A667-4CE522A10061}" type="slidenum">
              <a:rPr lang="el-GR" smtClean="0"/>
              <a:pPr/>
              <a:t>‹#›</a:t>
            </a:fld>
            <a:endParaRPr lang="el-GR"/>
          </a:p>
        </p:txBody>
      </p:sp>
      <p:sp>
        <p:nvSpPr>
          <p:cNvPr id="10" name="9 - Θέση τίτλου"/>
          <p:cNvSpPr>
            <a:spLocks noGrp="1"/>
          </p:cNvSpPr>
          <p:nvPr>
            <p:ph type="title"/>
          </p:nvPr>
        </p:nvSpPr>
        <p:spPr>
          <a:xfrm>
            <a:off x="304800" y="457200"/>
            <a:ext cx="8686800" cy="838200"/>
          </a:xfrm>
          <a:prstGeom prst="rect">
            <a:avLst/>
          </a:prstGeom>
        </p:spPr>
        <p:txBody>
          <a:bodyPr vert="horz" anchor="ctr">
            <a:normAutofit/>
          </a:bodyPr>
          <a:lstStyle/>
          <a:p>
            <a:r>
              <a:rPr kumimoji="0" lang="el-GR" smtClean="0"/>
              <a:t>Kλικ για επεξεργασία του τίτλου</a:t>
            </a:r>
            <a:endParaRPr kumimoji="0" lang="en-US"/>
          </a:p>
        </p:txBody>
      </p:sp>
      <p:sp>
        <p:nvSpPr>
          <p:cNvPr id="9" name="8 - Ευθεία γραμμή σύνδεσης"/>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11 - Ευθεία γραμμή σύνδεσης"/>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685800" y="1340768"/>
            <a:ext cx="7772400" cy="2259683"/>
          </a:xfrm>
        </p:spPr>
        <p:txBody>
          <a:bodyPr>
            <a:normAutofit fontScale="90000"/>
          </a:bodyPr>
          <a:lstStyle/>
          <a:p>
            <a:r>
              <a:rPr lang="el-GR" dirty="0" smtClean="0"/>
              <a:t>ΑΥΤΟΕΚΤΙΜΗΣΗ- ΨΥΧΙΚΗ ΑΝΘΕΚΤΙΚΟΤΗΤΑ ΚΑΙ Ο ΡΟΛΟΣ ΤΟΥ ΣΧΟΛΕΙΟΥ</a:t>
            </a:r>
            <a:r>
              <a:rPr lang="el-GR" dirty="0"/>
              <a:t/>
            </a:r>
            <a:br>
              <a:rPr lang="el-GR" dirty="0"/>
            </a:br>
            <a:endParaRPr lang="el-GR" dirty="0"/>
          </a:p>
        </p:txBody>
      </p:sp>
      <p:sp>
        <p:nvSpPr>
          <p:cNvPr id="3" name="2 - Υπότιτλος"/>
          <p:cNvSpPr>
            <a:spLocks noGrp="1"/>
          </p:cNvSpPr>
          <p:nvPr>
            <p:ph type="subTitle" idx="1"/>
          </p:nvPr>
        </p:nvSpPr>
        <p:spPr/>
        <p:txBody>
          <a:bodyPr/>
          <a:lstStyle/>
          <a:p>
            <a:endParaRPr lang="en-US" dirty="0" smtClean="0"/>
          </a:p>
          <a:p>
            <a:r>
              <a:rPr lang="el-GR" dirty="0" smtClean="0"/>
              <a:t>Διονυσία </a:t>
            </a:r>
            <a:r>
              <a:rPr lang="el-GR" dirty="0" err="1" smtClean="0"/>
              <a:t>Κουμαριώτου</a:t>
            </a:r>
            <a:endParaRPr lang="el-G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smtClean="0"/>
              <a:t>Παράγοντες που ενισχύουν την ψυχική ανθεκτικότητα:</a:t>
            </a:r>
            <a:endParaRPr lang="el-GR" dirty="0"/>
          </a:p>
        </p:txBody>
      </p:sp>
      <p:sp>
        <p:nvSpPr>
          <p:cNvPr id="3" name="2 - Θέση περιεχομένου"/>
          <p:cNvSpPr>
            <a:spLocks noGrp="1"/>
          </p:cNvSpPr>
          <p:nvPr>
            <p:ph idx="1"/>
          </p:nvPr>
        </p:nvSpPr>
        <p:spPr/>
        <p:txBody>
          <a:bodyPr>
            <a:normAutofit fontScale="92500"/>
          </a:bodyPr>
          <a:lstStyle/>
          <a:p>
            <a:r>
              <a:rPr lang="el-GR" dirty="0" smtClean="0"/>
              <a:t>Συναισθηματικοί  δεσμοί, </a:t>
            </a:r>
          </a:p>
          <a:p>
            <a:r>
              <a:rPr lang="el-GR" dirty="0" smtClean="0"/>
              <a:t>Υποστήριξη </a:t>
            </a:r>
            <a:r>
              <a:rPr lang="el-GR" dirty="0"/>
              <a:t>και </a:t>
            </a:r>
            <a:r>
              <a:rPr lang="el-GR" dirty="0" smtClean="0"/>
              <a:t>φροντίδα, </a:t>
            </a:r>
          </a:p>
          <a:p>
            <a:r>
              <a:rPr lang="el-GR" dirty="0" smtClean="0"/>
              <a:t>Σαφή όρια, </a:t>
            </a:r>
          </a:p>
          <a:p>
            <a:r>
              <a:rPr lang="el-GR" dirty="0" smtClean="0"/>
              <a:t>Υψηλές </a:t>
            </a:r>
            <a:r>
              <a:rPr lang="el-GR" dirty="0"/>
              <a:t>και ρεαλιστικές προσδοκίες</a:t>
            </a:r>
            <a:r>
              <a:rPr lang="el-GR" dirty="0" smtClean="0"/>
              <a:t>,</a:t>
            </a:r>
          </a:p>
          <a:p>
            <a:r>
              <a:rPr lang="el-GR" dirty="0" smtClean="0"/>
              <a:t>Εκμάθηση </a:t>
            </a:r>
            <a:r>
              <a:rPr lang="el-GR" dirty="0"/>
              <a:t>κοινωνικών δεξιοτήτων, χρήσιμων στη ζωή τους,  </a:t>
            </a:r>
            <a:r>
              <a:rPr lang="el-GR" dirty="0" smtClean="0"/>
              <a:t>και</a:t>
            </a:r>
          </a:p>
          <a:p>
            <a:r>
              <a:rPr lang="el-GR" dirty="0" smtClean="0"/>
              <a:t>Ενίσχυση </a:t>
            </a:r>
            <a:r>
              <a:rPr lang="el-GR" dirty="0"/>
              <a:t>της συμμετοχής.	</a:t>
            </a:r>
            <a:endParaRPr lang="el-GR" dirty="0" smtClean="0"/>
          </a:p>
          <a:p>
            <a:pPr>
              <a:buNone/>
            </a:pPr>
            <a:r>
              <a:rPr lang="el-GR" dirty="0" smtClean="0"/>
              <a:t>                                                  </a:t>
            </a:r>
            <a:r>
              <a:rPr lang="en-US" dirty="0" smtClean="0"/>
              <a:t>(Nam Henderson)</a:t>
            </a:r>
            <a:endParaRPr lang="el-G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t>ΣΥΝΑΙΣΘΗΜΑΤΙΚΟΙ ΔΕΣΜΟΙ</a:t>
            </a:r>
            <a:endParaRPr lang="el-GR" dirty="0"/>
          </a:p>
        </p:txBody>
      </p:sp>
      <p:sp>
        <p:nvSpPr>
          <p:cNvPr id="3" name="2 - Θέση περιεχομένου"/>
          <p:cNvSpPr>
            <a:spLocks noGrp="1"/>
          </p:cNvSpPr>
          <p:nvPr>
            <p:ph idx="1"/>
          </p:nvPr>
        </p:nvSpPr>
        <p:spPr/>
        <p:txBody>
          <a:bodyPr/>
          <a:lstStyle/>
          <a:p>
            <a:r>
              <a:rPr lang="el-GR" dirty="0" smtClean="0"/>
              <a:t>Ζεστές, ειλικρινείς σχέσεις</a:t>
            </a:r>
            <a:endParaRPr lang="el-G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err="1" smtClean="0"/>
              <a:t>Φροντιδα</a:t>
            </a:r>
            <a:r>
              <a:rPr lang="el-GR" dirty="0" smtClean="0"/>
              <a:t> και </a:t>
            </a:r>
            <a:r>
              <a:rPr lang="el-GR" dirty="0" err="1" smtClean="0"/>
              <a:t>στηριξη</a:t>
            </a:r>
            <a:endParaRPr lang="el-GR" dirty="0"/>
          </a:p>
        </p:txBody>
      </p:sp>
      <p:sp>
        <p:nvSpPr>
          <p:cNvPr id="3" name="2 - Θέση περιεχομένου"/>
          <p:cNvSpPr>
            <a:spLocks noGrp="1"/>
          </p:cNvSpPr>
          <p:nvPr>
            <p:ph idx="1"/>
          </p:nvPr>
        </p:nvSpPr>
        <p:spPr/>
        <p:txBody>
          <a:bodyPr/>
          <a:lstStyle/>
          <a:p>
            <a:r>
              <a:rPr lang="el-GR" dirty="0" smtClean="0"/>
              <a:t>Εστιάζω την προσοχή μου σε καθέναν χωριστά</a:t>
            </a:r>
          </a:p>
          <a:p>
            <a:r>
              <a:rPr lang="el-GR" dirty="0" smtClean="0"/>
              <a:t>Γνωρίζω τα ονόματά τους</a:t>
            </a:r>
          </a:p>
          <a:p>
            <a:r>
              <a:rPr lang="el-GR" dirty="0" smtClean="0"/>
              <a:t>Διαθέτω χρόνο</a:t>
            </a:r>
          </a:p>
          <a:p>
            <a:r>
              <a:rPr lang="el-GR" dirty="0" smtClean="0"/>
              <a:t>Τους/τις στηρίζω στους αγώνες τους</a:t>
            </a:r>
          </a:p>
          <a:p>
            <a:r>
              <a:rPr lang="el-GR" dirty="0" smtClean="0"/>
              <a:t>Γιορτάζω τις επιτυχίες τους</a:t>
            </a:r>
            <a:endParaRPr lang="el-G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err="1" smtClean="0"/>
              <a:t>Σαφη</a:t>
            </a:r>
            <a:r>
              <a:rPr lang="el-GR" dirty="0" smtClean="0"/>
              <a:t> </a:t>
            </a:r>
            <a:r>
              <a:rPr lang="el-GR" dirty="0" err="1" smtClean="0"/>
              <a:t>ορια</a:t>
            </a:r>
            <a:r>
              <a:rPr lang="el-GR" dirty="0" smtClean="0"/>
              <a:t> που </a:t>
            </a:r>
            <a:r>
              <a:rPr lang="el-GR" dirty="0" err="1" smtClean="0"/>
              <a:t>εφαρμοζονται</a:t>
            </a:r>
            <a:r>
              <a:rPr lang="el-GR" dirty="0" smtClean="0"/>
              <a:t> με </a:t>
            </a:r>
            <a:r>
              <a:rPr lang="el-GR" dirty="0" err="1" smtClean="0"/>
              <a:t>συνεπεια</a:t>
            </a:r>
            <a:endParaRPr lang="el-GR" dirty="0"/>
          </a:p>
        </p:txBody>
      </p:sp>
      <p:sp>
        <p:nvSpPr>
          <p:cNvPr id="3" name="2 - Θέση περιεχομένου"/>
          <p:cNvSpPr>
            <a:spLocks noGrp="1"/>
          </p:cNvSpPr>
          <p:nvPr>
            <p:ph idx="1"/>
          </p:nvPr>
        </p:nvSpPr>
        <p:spPr/>
        <p:txBody>
          <a:bodyPr/>
          <a:lstStyle/>
          <a:p>
            <a:r>
              <a:rPr lang="el-GR" dirty="0" smtClean="0"/>
              <a:t>Συμμετοχή στον καθορισμό των κανόνων, των ποινών και των αμοιβών</a:t>
            </a:r>
          </a:p>
          <a:p>
            <a:r>
              <a:rPr lang="el-GR" dirty="0" smtClean="0"/>
              <a:t>Προσοχή στη διατύπωση</a:t>
            </a:r>
            <a:endParaRPr lang="el-G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err="1" smtClean="0"/>
              <a:t>Υψηλεσ</a:t>
            </a:r>
            <a:r>
              <a:rPr lang="el-GR" dirty="0" smtClean="0"/>
              <a:t> και </a:t>
            </a:r>
            <a:r>
              <a:rPr lang="el-GR" dirty="0" err="1" smtClean="0"/>
              <a:t>ρεαλιστικεσ</a:t>
            </a:r>
            <a:r>
              <a:rPr lang="el-GR" dirty="0" smtClean="0"/>
              <a:t> </a:t>
            </a:r>
            <a:r>
              <a:rPr lang="el-GR" dirty="0" err="1" smtClean="0"/>
              <a:t>προσδοκιεσ</a:t>
            </a:r>
            <a:endParaRPr lang="el-GR" dirty="0"/>
          </a:p>
        </p:txBody>
      </p:sp>
      <p:sp>
        <p:nvSpPr>
          <p:cNvPr id="3" name="2 - Θέση περιεχομένου"/>
          <p:cNvSpPr>
            <a:spLocks noGrp="1"/>
          </p:cNvSpPr>
          <p:nvPr>
            <p:ph idx="1"/>
          </p:nvPr>
        </p:nvSpPr>
        <p:spPr/>
        <p:txBody>
          <a:bodyPr/>
          <a:lstStyle/>
          <a:p>
            <a:r>
              <a:rPr lang="el-GR" dirty="0" smtClean="0"/>
              <a:t>«Σου έχω εμπιστοσύνη»</a:t>
            </a:r>
          </a:p>
          <a:p>
            <a:r>
              <a:rPr lang="el-GR" dirty="0" smtClean="0"/>
              <a:t>«Μπορείς να το κάνεις»</a:t>
            </a:r>
          </a:p>
          <a:p>
            <a:r>
              <a:rPr lang="el-GR" dirty="0" smtClean="0"/>
              <a:t>Υψηλή ακαδημαϊκή επίδοση = υψηλή ανθεκτικότητα</a:t>
            </a:r>
          </a:p>
          <a:p>
            <a:r>
              <a:rPr lang="el-GR" dirty="0" smtClean="0"/>
              <a:t>Συνεργατική μάθηση</a:t>
            </a:r>
            <a:endParaRPr lang="el-G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AutoShape 2" descr="Αποτέλεσμα εικόνας για Δελμούζος εικονα"/>
          <p:cNvSpPr>
            <a:spLocks noChangeAspect="1" noChangeArrowheads="1"/>
          </p:cNvSpPr>
          <p:nvPr/>
        </p:nvSpPr>
        <p:spPr bwMode="auto">
          <a:xfrm>
            <a:off x="155575" y="-1470025"/>
            <a:ext cx="2381250" cy="3076575"/>
          </a:xfrm>
          <a:prstGeom prst="rect">
            <a:avLst/>
          </a:prstGeom>
          <a:noFill/>
        </p:spPr>
        <p:txBody>
          <a:bodyPr vert="horz" wrap="square" lIns="91440" tIns="45720" rIns="91440" bIns="45720" numCol="1" anchor="t" anchorCtr="0" compatLnSpc="1">
            <a:prstTxWarp prst="textNoShape">
              <a:avLst/>
            </a:prstTxWarp>
          </a:bodyPr>
          <a:lstStyle/>
          <a:p>
            <a:endParaRPr lang="el-GR"/>
          </a:p>
        </p:txBody>
      </p:sp>
      <p:pic>
        <p:nvPicPr>
          <p:cNvPr id="17412" name="Picture 4" descr="Σχετική εικόνα"/>
          <p:cNvPicPr>
            <a:picLocks noChangeAspect="1" noChangeArrowheads="1"/>
          </p:cNvPicPr>
          <p:nvPr/>
        </p:nvPicPr>
        <p:blipFill>
          <a:blip r:embed="rId2" cstate="print"/>
          <a:srcRect/>
          <a:stretch>
            <a:fillRect/>
          </a:stretch>
        </p:blipFill>
        <p:spPr bwMode="auto">
          <a:xfrm>
            <a:off x="2051720" y="1484784"/>
            <a:ext cx="4608512" cy="4378822"/>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err="1" smtClean="0"/>
              <a:t>Συνεργατικη</a:t>
            </a:r>
            <a:r>
              <a:rPr lang="el-GR" dirty="0" smtClean="0"/>
              <a:t> </a:t>
            </a:r>
            <a:r>
              <a:rPr lang="el-GR" dirty="0" err="1" smtClean="0"/>
              <a:t>μαθηση</a:t>
            </a:r>
            <a:endParaRPr lang="el-GR" dirty="0"/>
          </a:p>
        </p:txBody>
      </p:sp>
      <p:sp>
        <p:nvSpPr>
          <p:cNvPr id="3" name="2 - Θέση περιεχομένου"/>
          <p:cNvSpPr>
            <a:spLocks noGrp="1"/>
          </p:cNvSpPr>
          <p:nvPr>
            <p:ph idx="1"/>
          </p:nvPr>
        </p:nvSpPr>
        <p:spPr/>
        <p:txBody>
          <a:bodyPr>
            <a:normAutofit lnSpcReduction="10000"/>
          </a:bodyPr>
          <a:lstStyle/>
          <a:p>
            <a:r>
              <a:rPr lang="el-GR" dirty="0" smtClean="0"/>
              <a:t>««Διάφορα θέματα μοιράζονται σε ομάδες παιδιών, και το κάθε μέλος σε μια ομάδα παίρνει ένα μέρος από την κοινή εργασία, ανάλογα με τις δυνάμεις του. Εργασίες ομάδων έπειτα μπορούν να ενωθούν σε μια μεγαλύτερη ενότητα. Έτσι, παρουσιάζεται ένα έργο κοινό, που η επιτυχία του είναι ανάλογη με την προθυμία και τη δουλειά της κάθε ομάδας,…και ανάλογα με τη συνεισφορά του κάθε παιδιού</a:t>
            </a:r>
            <a:r>
              <a:rPr lang="el-GR" dirty="0" smtClean="0"/>
              <a:t>».(Δελμούζος)</a:t>
            </a:r>
            <a:endParaRPr lang="el-G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p:txBody>
          <a:bodyPr/>
          <a:lstStyle/>
          <a:p>
            <a:r>
              <a:rPr lang="el-GR" dirty="0"/>
              <a:t>«Ομαδική ζωή και εργασία δε θα ειπεί ισοπέδωση. Ο καθένας να δίνει για τον κοινό σκοπό και το ομαδικό έργο ό, τι μπορεί σύμφωνα με την κλίση του, μα να το δίνει όσο γίνεται πιο τέλεια, ανάλογα πάντα με τις δυνάμεις του. Έτσι αναπτύσσει τη δική του ατομικότητα, μα μέσα σε μια κοινότητα, στην ευεργετική επίδραση της κοινοτικής ζωής και εργασίας</a:t>
            </a:r>
            <a:r>
              <a:rPr lang="el-GR" dirty="0" smtClean="0"/>
              <a:t>» (Δελμούζος)</a:t>
            </a:r>
            <a:endParaRPr lang="el-GR"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AutoShape 2" descr="Αποτέλεσμα εικόνας για Δελμούζος εικονα"/>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sp>
        <p:nvSpPr>
          <p:cNvPr id="10244" name="AutoShape 4" descr="Αποτέλεσμα εικόνας για Δελμούζος εικονα"/>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sp>
        <p:nvSpPr>
          <p:cNvPr id="10246" name="AutoShape 6" descr="Αποτέλεσμα εικόνας για Δελμούζος εικονα"/>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sp>
        <p:nvSpPr>
          <p:cNvPr id="10248" name="AutoShape 8" descr="Αποτέλεσμα εικόνας για Δελμούζος εικονα"/>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sp>
        <p:nvSpPr>
          <p:cNvPr id="10250" name="AutoShape 10" descr="Αποτέλεσμα εικόνας για Δελμούζος εικονα"/>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sp>
        <p:nvSpPr>
          <p:cNvPr id="10252" name="AutoShape 12" descr="Αποτέλεσμα εικόνας για Δελμούζος εικονα"/>
          <p:cNvSpPr>
            <a:spLocks noChangeAspect="1" noChangeArrowheads="1"/>
          </p:cNvSpPr>
          <p:nvPr/>
        </p:nvSpPr>
        <p:spPr bwMode="auto">
          <a:xfrm>
            <a:off x="155575" y="-1470025"/>
            <a:ext cx="2381250" cy="3076575"/>
          </a:xfrm>
          <a:prstGeom prst="rect">
            <a:avLst/>
          </a:prstGeom>
          <a:noFill/>
        </p:spPr>
        <p:txBody>
          <a:bodyPr vert="horz" wrap="square" lIns="91440" tIns="45720" rIns="91440" bIns="45720" numCol="1" anchor="t" anchorCtr="0" compatLnSpc="1">
            <a:prstTxWarp prst="textNoShape">
              <a:avLst/>
            </a:prstTxWarp>
          </a:bodyPr>
          <a:lstStyle/>
          <a:p>
            <a:endParaRPr lang="el-GR"/>
          </a:p>
        </p:txBody>
      </p:sp>
      <p:pic>
        <p:nvPicPr>
          <p:cNvPr id="10254" name="Picture 14" descr="Αποτέλεσμα εικόνας για Δελμούζος εικονα"/>
          <p:cNvPicPr>
            <a:picLocks noChangeAspect="1" noChangeArrowheads="1"/>
          </p:cNvPicPr>
          <p:nvPr/>
        </p:nvPicPr>
        <p:blipFill>
          <a:blip r:embed="rId2" cstate="print"/>
          <a:srcRect/>
          <a:stretch>
            <a:fillRect/>
          </a:stretch>
        </p:blipFill>
        <p:spPr bwMode="auto">
          <a:xfrm>
            <a:off x="2536825" y="1196752"/>
            <a:ext cx="4220716" cy="5517232"/>
          </a:xfrm>
          <a:prstGeom prst="rect">
            <a:avLst/>
          </a:prstGeom>
          <a:noFill/>
        </p:spPr>
      </p:pic>
      <p:sp>
        <p:nvSpPr>
          <p:cNvPr id="2" name="Τίτλος 1"/>
          <p:cNvSpPr>
            <a:spLocks noGrp="1"/>
          </p:cNvSpPr>
          <p:nvPr>
            <p:ph type="title"/>
          </p:nvPr>
        </p:nvSpPr>
        <p:spPr>
          <a:xfrm>
            <a:off x="301752" y="332656"/>
            <a:ext cx="8686800" cy="1273894"/>
          </a:xfrm>
        </p:spPr>
        <p:txBody>
          <a:bodyPr/>
          <a:lstStyle/>
          <a:p>
            <a:r>
              <a:rPr lang="el-GR" dirty="0" err="1" smtClean="0"/>
              <a:t>Βιωματικη</a:t>
            </a:r>
            <a:r>
              <a:rPr lang="el-GR" dirty="0" smtClean="0"/>
              <a:t> </a:t>
            </a:r>
            <a:r>
              <a:rPr lang="el-GR" dirty="0" err="1" smtClean="0"/>
              <a:t>μεθοδοσ</a:t>
            </a:r>
            <a:endParaRPr lang="el-GR"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err="1" smtClean="0"/>
              <a:t>Εκμαθηση</a:t>
            </a:r>
            <a:r>
              <a:rPr lang="el-GR" dirty="0" smtClean="0"/>
              <a:t> </a:t>
            </a:r>
            <a:r>
              <a:rPr lang="el-GR" dirty="0" err="1" smtClean="0"/>
              <a:t>δεξιοτητων</a:t>
            </a:r>
            <a:r>
              <a:rPr lang="el-GR" dirty="0" smtClean="0"/>
              <a:t> </a:t>
            </a:r>
            <a:r>
              <a:rPr lang="el-GR" dirty="0" err="1" smtClean="0"/>
              <a:t>χρησιμων</a:t>
            </a:r>
            <a:r>
              <a:rPr lang="el-GR" dirty="0" smtClean="0"/>
              <a:t> για τη </a:t>
            </a:r>
            <a:r>
              <a:rPr lang="el-GR" dirty="0" err="1" smtClean="0"/>
              <a:t>ζωη</a:t>
            </a:r>
            <a:endParaRPr lang="el-GR" dirty="0"/>
          </a:p>
        </p:txBody>
      </p:sp>
      <p:sp>
        <p:nvSpPr>
          <p:cNvPr id="3" name="2 - Θέση περιεχομένου"/>
          <p:cNvSpPr>
            <a:spLocks noGrp="1"/>
          </p:cNvSpPr>
          <p:nvPr>
            <p:ph idx="1"/>
          </p:nvPr>
        </p:nvSpPr>
        <p:spPr/>
        <p:txBody>
          <a:bodyPr/>
          <a:lstStyle/>
          <a:p>
            <a:r>
              <a:rPr lang="el-GR" dirty="0" smtClean="0"/>
              <a:t>Ικανότητα να ακούμε τον άλλο</a:t>
            </a:r>
          </a:p>
          <a:p>
            <a:r>
              <a:rPr lang="el-GR" dirty="0" smtClean="0"/>
              <a:t>Να διεκδικούμε </a:t>
            </a:r>
          </a:p>
          <a:p>
            <a:r>
              <a:rPr lang="el-GR" dirty="0" smtClean="0"/>
              <a:t>Να λέμε «όχι»</a:t>
            </a:r>
          </a:p>
          <a:p>
            <a:r>
              <a:rPr lang="el-GR" dirty="0" smtClean="0"/>
              <a:t>Να επιλύουμε συγκρούσεις ειρηνικά</a:t>
            </a:r>
          </a:p>
          <a:p>
            <a:r>
              <a:rPr lang="el-GR" dirty="0" smtClean="0"/>
              <a:t>Να διαχειριζόμαστε αποτελεσματικά το άγχος</a:t>
            </a:r>
          </a:p>
          <a:p>
            <a:endParaRPr lang="el-G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err="1" smtClean="0"/>
              <a:t>Δεξιοτητεσ</a:t>
            </a:r>
            <a:r>
              <a:rPr lang="el-GR" dirty="0" smtClean="0"/>
              <a:t> που </a:t>
            </a:r>
            <a:r>
              <a:rPr lang="el-GR" dirty="0" err="1" smtClean="0"/>
              <a:t>ενισχυουν</a:t>
            </a:r>
            <a:r>
              <a:rPr lang="el-GR" dirty="0" smtClean="0"/>
              <a:t> την </a:t>
            </a:r>
            <a:r>
              <a:rPr lang="el-GR" dirty="0" err="1" smtClean="0"/>
              <a:t>αυτοεκτιμηση</a:t>
            </a:r>
            <a:r>
              <a:rPr lang="el-GR" dirty="0" smtClean="0"/>
              <a:t>:</a:t>
            </a:r>
            <a:endParaRPr lang="el-GR" dirty="0"/>
          </a:p>
        </p:txBody>
      </p:sp>
      <p:sp>
        <p:nvSpPr>
          <p:cNvPr id="3" name="2 - Θέση περιεχομένου"/>
          <p:cNvSpPr>
            <a:spLocks noGrp="1"/>
          </p:cNvSpPr>
          <p:nvPr>
            <p:ph idx="1"/>
          </p:nvPr>
        </p:nvSpPr>
        <p:spPr/>
        <p:txBody>
          <a:bodyPr>
            <a:normAutofit lnSpcReduction="10000"/>
          </a:bodyPr>
          <a:lstStyle/>
          <a:p>
            <a:r>
              <a:rPr lang="el-GR" dirty="0" smtClean="0"/>
              <a:t>Αποδέχομαι την πραγματικότητα</a:t>
            </a:r>
          </a:p>
          <a:p>
            <a:r>
              <a:rPr lang="el-GR" dirty="0" smtClean="0"/>
              <a:t>Συγχωρώ</a:t>
            </a:r>
          </a:p>
          <a:p>
            <a:r>
              <a:rPr lang="el-GR" dirty="0" smtClean="0"/>
              <a:t>Ευχαριστώ</a:t>
            </a:r>
          </a:p>
          <a:p>
            <a:r>
              <a:rPr lang="el-GR" dirty="0" smtClean="0"/>
              <a:t>Είμαι ανοικτός σε αυτό που έρχεται</a:t>
            </a:r>
          </a:p>
          <a:p>
            <a:r>
              <a:rPr lang="el-GR" dirty="0" smtClean="0"/>
              <a:t>Δεν κατηγορώ κανέναν</a:t>
            </a:r>
          </a:p>
          <a:p>
            <a:r>
              <a:rPr lang="el-GR" dirty="0" smtClean="0"/>
              <a:t>Δείχνω εμπιστοσύνη</a:t>
            </a:r>
          </a:p>
          <a:p>
            <a:r>
              <a:rPr lang="el-GR" dirty="0" smtClean="0"/>
              <a:t>Κάνω πέρα την αμφιβολία</a:t>
            </a:r>
          </a:p>
          <a:p>
            <a:r>
              <a:rPr lang="el-GR" dirty="0" smtClean="0"/>
              <a:t>Δίνω χωρίς να περιμένω αντάλλαγμα</a:t>
            </a:r>
          </a:p>
          <a:p>
            <a:endParaRPr lang="el-G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p:txBody>
          <a:bodyPr/>
          <a:lstStyle/>
          <a:p>
            <a:r>
              <a:rPr lang="el-GR" dirty="0" smtClean="0"/>
              <a:t>Λέω «ναι» σε μια πρόκληση</a:t>
            </a:r>
          </a:p>
          <a:p>
            <a:r>
              <a:rPr lang="el-GR" dirty="0" smtClean="0"/>
              <a:t>Εγκαταλείπω έναν περιττό κανόνα.</a:t>
            </a:r>
          </a:p>
          <a:p>
            <a:r>
              <a:rPr lang="el-GR" dirty="0" smtClean="0"/>
              <a:t>Κάνω τουλάχιστον ένα από τα παραπάνω κάθε μέρα.</a:t>
            </a:r>
            <a:endParaRPr lang="el-GR"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err="1" smtClean="0"/>
              <a:t>Ενισχυση</a:t>
            </a:r>
            <a:r>
              <a:rPr lang="el-GR" dirty="0" smtClean="0"/>
              <a:t> </a:t>
            </a:r>
            <a:r>
              <a:rPr lang="el-GR" dirty="0" err="1" smtClean="0"/>
              <a:t>τησ</a:t>
            </a:r>
            <a:r>
              <a:rPr lang="el-GR" dirty="0" smtClean="0"/>
              <a:t> </a:t>
            </a:r>
            <a:r>
              <a:rPr lang="el-GR" dirty="0" err="1" smtClean="0"/>
              <a:t>συμμετοχησ</a:t>
            </a:r>
            <a:endParaRPr lang="el-GR" dirty="0"/>
          </a:p>
        </p:txBody>
      </p:sp>
      <p:sp>
        <p:nvSpPr>
          <p:cNvPr id="3" name="2 - Θέση περιεχομένου"/>
          <p:cNvSpPr>
            <a:spLocks noGrp="1"/>
          </p:cNvSpPr>
          <p:nvPr>
            <p:ph idx="1"/>
          </p:nvPr>
        </p:nvSpPr>
        <p:spPr/>
        <p:txBody>
          <a:bodyPr/>
          <a:lstStyle/>
          <a:p>
            <a:r>
              <a:rPr lang="el-GR" dirty="0" smtClean="0"/>
              <a:t>Στον καθορισμό των κανόνων, των ποινών και των επιβραβεύσεων</a:t>
            </a:r>
          </a:p>
          <a:p>
            <a:r>
              <a:rPr lang="el-GR" dirty="0" smtClean="0"/>
              <a:t>Σε δραστηριότητες εντός και εκτός του σχολείου</a:t>
            </a:r>
          </a:p>
          <a:p>
            <a:endParaRPr lang="el-GR"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err="1" smtClean="0"/>
              <a:t>Συμπερασματικα</a:t>
            </a:r>
            <a:r>
              <a:rPr lang="el-GR" dirty="0" smtClean="0"/>
              <a:t>:</a:t>
            </a:r>
            <a:endParaRPr lang="el-GR" dirty="0"/>
          </a:p>
        </p:txBody>
      </p:sp>
      <p:sp>
        <p:nvSpPr>
          <p:cNvPr id="3" name="2 - Θέση περιεχομένου"/>
          <p:cNvSpPr>
            <a:spLocks noGrp="1"/>
          </p:cNvSpPr>
          <p:nvPr>
            <p:ph idx="1"/>
          </p:nvPr>
        </p:nvSpPr>
        <p:spPr/>
        <p:txBody>
          <a:bodyPr/>
          <a:lstStyle/>
          <a:p>
            <a:r>
              <a:rPr lang="el-GR" dirty="0" smtClean="0"/>
              <a:t>Η αλλαγή είναι μια διαδικασία</a:t>
            </a:r>
          </a:p>
          <a:p>
            <a:r>
              <a:rPr lang="el-GR" dirty="0" smtClean="0"/>
              <a:t>Δε διδάσκουμε μόνο μαθήματα.</a:t>
            </a:r>
            <a:endParaRPr lang="el-GR" dirty="0"/>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Διαστημικό">
  <a:themeElements>
    <a:clrScheme name="Διαστημικό">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Διαστημικό">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Διαστημικό">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85</TotalTime>
  <Words>382</Words>
  <Application>Microsoft Office PowerPoint</Application>
  <PresentationFormat>Προβολή στην οθόνη (4:3)</PresentationFormat>
  <Paragraphs>55</Paragraphs>
  <Slides>15</Slides>
  <Notes>0</Notes>
  <HiddenSlides>0</HiddenSlides>
  <MMClips>0</MMClips>
  <ScaleCrop>false</ScaleCrop>
  <HeadingPairs>
    <vt:vector size="6" baseType="variant">
      <vt:variant>
        <vt:lpstr>Γραμματοσειρές που χρησιμοποιούνται</vt:lpstr>
      </vt:variant>
      <vt:variant>
        <vt:i4>3</vt:i4>
      </vt:variant>
      <vt:variant>
        <vt:lpstr>Θέμα</vt:lpstr>
      </vt:variant>
      <vt:variant>
        <vt:i4>1</vt:i4>
      </vt:variant>
      <vt:variant>
        <vt:lpstr>Τίτλοι διαφανειών</vt:lpstr>
      </vt:variant>
      <vt:variant>
        <vt:i4>15</vt:i4>
      </vt:variant>
    </vt:vector>
  </HeadingPairs>
  <TitlesOfParts>
    <vt:vector size="19" baseType="lpstr">
      <vt:lpstr>Franklin Gothic Book</vt:lpstr>
      <vt:lpstr>Franklin Gothic Medium</vt:lpstr>
      <vt:lpstr>Wingdings 2</vt:lpstr>
      <vt:lpstr>Διαστημικό</vt:lpstr>
      <vt:lpstr>ΑΥΤΟΕΚΤΙΜΗΣΗ- ΨΥΧΙΚΗ ΑΝΘΕΚΤΙΚΟΤΗΤΑ ΚΑΙ Ο ΡΟΛΟΣ ΤΟΥ ΣΧΟΛΕΙΟΥ </vt:lpstr>
      <vt:lpstr>Παράγοντες που ενισχύουν την ψυχική ανθεκτικότητα:</vt:lpstr>
      <vt:lpstr>ΣΥΝΑΙΣΘΗΜΑΤΙΚΟΙ ΔΕΣΜΟΙ</vt:lpstr>
      <vt:lpstr>Φροντιδα και στηριξη</vt:lpstr>
      <vt:lpstr>Σαφη ορια που εφαρμοζονται με συνεπεια</vt:lpstr>
      <vt:lpstr>Υψηλεσ και ρεαλιστικεσ προσδοκιεσ</vt:lpstr>
      <vt:lpstr>Παρουσίαση του PowerPoint</vt:lpstr>
      <vt:lpstr>Συνεργατικη μαθηση</vt:lpstr>
      <vt:lpstr>Παρουσίαση του PowerPoint</vt:lpstr>
      <vt:lpstr>Βιωματικη μεθοδοσ</vt:lpstr>
      <vt:lpstr>Εκμαθηση δεξιοτητων χρησιμων για τη ζωη</vt:lpstr>
      <vt:lpstr>Δεξιοτητεσ που ενισχυουν την αυτοεκτιμηση:</vt:lpstr>
      <vt:lpstr>Παρουσίαση του PowerPoint</vt:lpstr>
      <vt:lpstr>Ενισχυση τησ συμμετοχησ</vt:lpstr>
      <vt:lpstr>Συμπερασματικα:</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Παιδαγωγικοί τρόποι και  πρακτικές που ενισχύουν την ψυχική ανθεκτικότητα</dc:title>
  <dc:creator>Samsung</dc:creator>
  <cp:lastModifiedBy>dionisia</cp:lastModifiedBy>
  <cp:revision>14</cp:revision>
  <dcterms:created xsi:type="dcterms:W3CDTF">2017-05-18T15:31:09Z</dcterms:created>
  <dcterms:modified xsi:type="dcterms:W3CDTF">2019-06-13T07:32:00Z</dcterms:modified>
</cp:coreProperties>
</file>