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77" r:id="rId9"/>
    <p:sldId id="278" r:id="rId10"/>
    <p:sldId id="279" r:id="rId11"/>
    <p:sldId id="280" r:id="rId12"/>
    <p:sldId id="281" r:id="rId13"/>
    <p:sldId id="282" r:id="rId14"/>
    <p:sldId id="283" r:id="rId15"/>
    <p:sldId id="284" r:id="rId16"/>
    <p:sldId id="285" r:id="rId17"/>
    <p:sldId id="286" r:id="rId18"/>
    <p:sldId id="287" r:id="rId19"/>
    <p:sldId id="288" r:id="rId20"/>
    <p:sldId id="289" r:id="rId21"/>
    <p:sldId id="266" r:id="rId2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16" y="10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7C7301-84FE-4D8D-A45D-A82B92CF9C47}" type="datetimeFigureOut">
              <a:rPr lang="el-GR" smtClean="0"/>
              <a:t>10/7/2023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D8D9F-3BBE-4F6F-89F9-1C38D62ED40D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388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Τι είναι το έργο</a:t>
            </a:r>
            <a:r>
              <a:rPr lang="el-GR" baseline="0" dirty="0" smtClean="0"/>
              <a:t> σχετικά με;</a:t>
            </a:r>
          </a:p>
          <a:p>
            <a:r>
              <a:rPr lang="el-GR" dirty="0" smtClean="0"/>
              <a:t>Ορισμός</a:t>
            </a:r>
            <a:r>
              <a:rPr lang="el-GR" baseline="0" dirty="0" smtClean="0"/>
              <a:t> ο σκοπός αυτού του έργου</a:t>
            </a:r>
          </a:p>
          <a:p>
            <a:pPr lvl="1"/>
            <a:r>
              <a:rPr lang="el-GR" dirty="0" smtClean="0"/>
              <a:t>Είναι παρόμοιο με έργα του παρελθόντος ή είναι νέα προσπάθεια;</a:t>
            </a:r>
          </a:p>
          <a:p>
            <a:r>
              <a:rPr lang="el-GR" baseline="0" dirty="0" smtClean="0"/>
              <a:t>Ορίστε το εύρος αυτού του έργου</a:t>
            </a:r>
          </a:p>
          <a:p>
            <a:pPr lvl="1"/>
            <a:r>
              <a:rPr lang="el-GR" baseline="0" dirty="0" smtClean="0"/>
              <a:t>Είναι ανεξάρτητο έργο ή σχετίζεται με άλλα έργα;</a:t>
            </a:r>
          </a:p>
          <a:p>
            <a:pPr lvl="0"/>
            <a:endParaRPr lang="el-GR" baseline="0" dirty="0" smtClean="0"/>
          </a:p>
          <a:p>
            <a:pPr lvl="0"/>
            <a:r>
              <a:rPr lang="el-GR" baseline="0" dirty="0" smtClean="0"/>
              <a:t>* Σημειώστε ότι αυτή η διαφάνεια δεν είναι απαραίτητη για συσκέψεις εβδομαδιαίας κατάστασης</a:t>
            </a:r>
            <a:endParaRPr lang="el-GR" dirty="0" smtClean="0"/>
          </a:p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C3846-8D4C-4326-8BC7-9B455A036298}" type="slidenum">
              <a:rPr lang="el-GR" smtClean="0"/>
              <a:pPr/>
              <a:t>21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10/7/2023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0"/>
            <a:ext cx="910850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4447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437113"/>
            <a:ext cx="9144000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4725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4509120"/>
            <a:ext cx="4896544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0"/>
            <a:ext cx="860444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1048"/>
            <a:ext cx="9144000" cy="2996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7236296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1052736"/>
            <a:ext cx="2362200" cy="5805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2557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4664"/>
            <a:ext cx="8229600" cy="1243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Θέση περιεχομένου 2"/>
          <p:cNvSpPr>
            <a:spLocks noGrp="1"/>
          </p:cNvSpPr>
          <p:nvPr>
            <p:ph idx="1"/>
          </p:nvPr>
        </p:nvSpPr>
        <p:spPr>
          <a:xfrm>
            <a:off x="179512" y="1340768"/>
            <a:ext cx="9001000" cy="5400600"/>
          </a:xfrm>
        </p:spPr>
        <p:txBody>
          <a:bodyPr>
            <a:normAutofit/>
          </a:bodyPr>
          <a:lstStyle/>
          <a:p>
            <a:r>
              <a:rPr lang="el-GR" dirty="0"/>
              <a:t>Μαθησιακές </a:t>
            </a:r>
            <a:r>
              <a:rPr lang="el-GR" dirty="0" smtClean="0"/>
              <a:t>δυσκολίες</a:t>
            </a:r>
          </a:p>
          <a:p>
            <a:r>
              <a:rPr lang="el-GR" i="1" dirty="0" smtClean="0"/>
              <a:t>Προβλήματα λόγου</a:t>
            </a:r>
          </a:p>
          <a:p>
            <a:r>
              <a:rPr lang="el-GR" dirty="0"/>
              <a:t>Νοητική </a:t>
            </a:r>
            <a:r>
              <a:rPr lang="el-GR" dirty="0" smtClean="0"/>
              <a:t>αναπηρία</a:t>
            </a:r>
          </a:p>
          <a:p>
            <a:r>
              <a:rPr lang="el-GR" dirty="0" err="1" smtClean="0"/>
              <a:t>Κοινωνικο</a:t>
            </a:r>
            <a:r>
              <a:rPr lang="el-GR" dirty="0" smtClean="0"/>
              <a:t> – συναισθηματικές διαταραχές </a:t>
            </a:r>
          </a:p>
          <a:p>
            <a:r>
              <a:rPr lang="el-GR" sz="3000" dirty="0" smtClean="0"/>
              <a:t>Σοβαρές αισθητηριακές διαταραχές (π.χ. τύφλωση)</a:t>
            </a:r>
          </a:p>
          <a:p>
            <a:r>
              <a:rPr lang="el-GR" dirty="0" smtClean="0"/>
              <a:t>Κινητικές αναπηρίες</a:t>
            </a:r>
          </a:p>
          <a:p>
            <a:r>
              <a:rPr lang="el-GR" dirty="0" smtClean="0"/>
              <a:t>ΔΑΦ</a:t>
            </a:r>
          </a:p>
          <a:p>
            <a:r>
              <a:rPr lang="el-GR" dirty="0" smtClean="0"/>
              <a:t>Προβλήματα υγείας</a:t>
            </a:r>
          </a:p>
          <a:p>
            <a:r>
              <a:rPr lang="el-GR" b="1" dirty="0" smtClean="0">
                <a:solidFill>
                  <a:srgbClr val="FF0000"/>
                </a:solidFill>
              </a:rPr>
              <a:t>ΕΞΑΙΡΕΤΙΚΗ ΕΥΦΥΙΑ </a:t>
            </a:r>
            <a:endParaRPr lang="el-G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81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259632" y="620688"/>
            <a:ext cx="6840760" cy="914400"/>
          </a:xfrm>
        </p:spPr>
        <p:txBody>
          <a:bodyPr>
            <a:normAutofit/>
          </a:bodyPr>
          <a:lstStyle/>
          <a:p>
            <a:r>
              <a:rPr lang="el-GR" dirty="0" smtClean="0"/>
              <a:t>Ένταξη </a:t>
            </a:r>
            <a:r>
              <a:rPr lang="el-GR" dirty="0" smtClean="0"/>
              <a:t>συμπερίληψη έννοια </a:t>
            </a:r>
            <a:endParaRPr lang="el-G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363" y="1340768"/>
            <a:ext cx="7407275" cy="551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8557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1720" y="620688"/>
            <a:ext cx="4648200" cy="914400"/>
          </a:xfrm>
        </p:spPr>
        <p:txBody>
          <a:bodyPr>
            <a:normAutofit/>
          </a:bodyPr>
          <a:lstStyle/>
          <a:p>
            <a:r>
              <a:rPr lang="el-GR" dirty="0" smtClean="0"/>
              <a:t>Πλεονεκτήματα σε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755576" y="1600200"/>
            <a:ext cx="828092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Κοινωνική </a:t>
            </a:r>
            <a:r>
              <a:rPr lang="el-GR" dirty="0"/>
              <a:t>και συναισθηματική </a:t>
            </a:r>
            <a:r>
              <a:rPr lang="el-GR" dirty="0" smtClean="0"/>
              <a:t>ανάπτυξη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/>
              <a:t>Κοινωνική συμπεριφορά - Κοινωνικοποίηση</a:t>
            </a: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/>
              <a:t>Βελτίωση κινήτρων </a:t>
            </a:r>
            <a:endParaRPr lang="el-GR" dirty="0" smtClean="0"/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Παροχή προτύπων 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ΟΦΕΛΟΣ </a:t>
            </a:r>
            <a:r>
              <a:rPr lang="el-GR" b="1" dirty="0" smtClean="0">
                <a:solidFill>
                  <a:srgbClr val="FF0000"/>
                </a:solidFill>
              </a:rPr>
              <a:t>ΚΑΙ </a:t>
            </a:r>
            <a:r>
              <a:rPr lang="el-GR" b="1" dirty="0" smtClean="0">
                <a:solidFill>
                  <a:srgbClr val="FF0000"/>
                </a:solidFill>
              </a:rPr>
              <a:t>ΓΙΑ </a:t>
            </a:r>
            <a:r>
              <a:rPr lang="el-GR" b="1" dirty="0" smtClean="0">
                <a:solidFill>
                  <a:srgbClr val="FF0000"/>
                </a:solidFill>
              </a:rPr>
              <a:t>ΜΑΘΗΤΕΣ ΤΥΠΙΚΗΣ ΑΝΑΠΤΥΞΗΣ </a:t>
            </a:r>
          </a:p>
          <a:p>
            <a:pPr marL="0" indent="0">
              <a:buNone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2124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1720" y="620688"/>
            <a:ext cx="4648200" cy="914400"/>
          </a:xfrm>
        </p:spPr>
        <p:txBody>
          <a:bodyPr>
            <a:normAutofit/>
          </a:bodyPr>
          <a:lstStyle/>
          <a:p>
            <a:r>
              <a:rPr lang="el-GR" dirty="0" smtClean="0"/>
              <a:t>Προβληματισμοί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1403648" y="1600200"/>
            <a:ext cx="7632848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Υποστήριξη </a:t>
            </a:r>
            <a:r>
              <a:rPr lang="el-GR" dirty="0" smtClean="0"/>
              <a:t>– ΕΠΕ – </a:t>
            </a:r>
            <a:r>
              <a:rPr lang="el-GR" sz="2200" dirty="0" smtClean="0"/>
              <a:t>(γνώση – χρόνος –συνεργασία)</a:t>
            </a:r>
            <a:endParaRPr lang="el-GR" sz="2200" dirty="0" smtClean="0"/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Αριθμός μαθητών </a:t>
            </a:r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 smtClean="0"/>
              <a:t>Χαμηλότερη ποιότητα εκπαίδευσης 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Έλλειψη εξειδικευμένου προσωπικού </a:t>
            </a:r>
          </a:p>
          <a:p>
            <a:endParaRPr lang="el-GR" dirty="0" smtClean="0"/>
          </a:p>
          <a:p>
            <a:pPr marL="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ΝΕΟΣ ΡΟΛΟΣ ΕΚΠΑΙΔΕΥΤΙΚΟΥ -ΩΝ </a:t>
            </a:r>
          </a:p>
          <a:p>
            <a:pPr marL="0" indent="0">
              <a:buNone/>
            </a:pP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283714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051720" y="620688"/>
            <a:ext cx="4648200" cy="9144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Στάση εκπαιδευτικών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1043608" y="1600200"/>
            <a:ext cx="7992888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Μεταρρυθμιστές (πλήρη ένταξη)</a:t>
            </a:r>
            <a:endParaRPr lang="el-GR" dirty="0" smtClean="0"/>
          </a:p>
          <a:p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Μετριοπαθείς (υπό όρους)</a:t>
            </a:r>
            <a:endParaRPr lang="el-GR" dirty="0" smtClean="0"/>
          </a:p>
          <a:p>
            <a:pPr marL="0" indent="0">
              <a:buNone/>
            </a:pPr>
            <a:endParaRPr lang="el-GR" dirty="0"/>
          </a:p>
          <a:p>
            <a:pPr marL="0" indent="0">
              <a:buNone/>
            </a:pPr>
            <a:r>
              <a:rPr lang="el-GR" dirty="0" smtClean="0"/>
              <a:t>Παραδοσιακοί  </a:t>
            </a:r>
            <a:r>
              <a:rPr lang="el-GR" dirty="0" smtClean="0"/>
              <a:t>(σε άλλο πλαίσιο)</a:t>
            </a:r>
            <a:endParaRPr lang="el-GR" dirty="0" smtClean="0"/>
          </a:p>
          <a:p>
            <a:endParaRPr lang="el-GR" dirty="0" smtClean="0"/>
          </a:p>
          <a:p>
            <a:pPr marL="0" indent="0">
              <a:buNone/>
            </a:pPr>
            <a:r>
              <a:rPr lang="el-GR" b="1" dirty="0" smtClean="0">
                <a:solidFill>
                  <a:srgbClr val="FF0000"/>
                </a:solidFill>
              </a:rPr>
              <a:t>ΠΛΕΙΟΨΗΦΙΑ ΜΕΤΡΙΟΠΑΘΕΙΣ</a:t>
            </a:r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3485133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620688"/>
            <a:ext cx="4645025" cy="117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13" y="1828652"/>
            <a:ext cx="8029575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7519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91680" y="332656"/>
            <a:ext cx="5832648" cy="914400"/>
          </a:xfrm>
        </p:spPr>
        <p:txBody>
          <a:bodyPr>
            <a:normAutofit fontScale="90000"/>
          </a:bodyPr>
          <a:lstStyle/>
          <a:p>
            <a:r>
              <a:rPr lang="el-GR" dirty="0" smtClean="0"/>
              <a:t>Τεχνικές συμπερίληψης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    </a:t>
            </a:r>
            <a:endParaRPr lang="el-G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" y="980728"/>
            <a:ext cx="8858250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673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704856" cy="168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539552" y="1840161"/>
            <a:ext cx="8808665" cy="525780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Ήπια προβλήματα συμπεριφοράς </a:t>
            </a:r>
            <a:r>
              <a:rPr lang="el-GR" sz="2600" dirty="0" smtClean="0"/>
              <a:t>(άμεση διδασκαλία </a:t>
            </a:r>
          </a:p>
          <a:p>
            <a:pPr marL="0" indent="0">
              <a:buNone/>
            </a:pPr>
            <a:r>
              <a:rPr lang="el-GR" sz="2600" dirty="0" smtClean="0"/>
              <a:t>    Καθοδηγούμενη ανακάλυψη, υποστηρικτικά προγράμματα)</a:t>
            </a:r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sz="3300" dirty="0" smtClean="0">
                <a:solidFill>
                  <a:srgbClr val="FF0000"/>
                </a:solidFill>
              </a:rPr>
              <a:t>Σοβαρότερα προβλήματα συμπεριφοράς </a:t>
            </a:r>
            <a:r>
              <a:rPr lang="el-GR" sz="2300" dirty="0" smtClean="0"/>
              <a:t>(κίνητρα, διαπροσωπική σχέση, συνεργασία με ειδικούς, προσαρμογή διδασκαλίας, εμπλοκή οικογένειας, αυτορρύθμιση)</a:t>
            </a:r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Μαθησιακές δυσκολίες </a:t>
            </a:r>
            <a:r>
              <a:rPr lang="el-GR" sz="1700" dirty="0" smtClean="0"/>
              <a:t>(τροποποίηση περιεχομένου, λεξιλόγιο, περίληψη, γραφήματα, συνεργασία)</a:t>
            </a:r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err="1" smtClean="0">
                <a:solidFill>
                  <a:srgbClr val="FF0000"/>
                </a:solidFill>
              </a:rPr>
              <a:t>Υπερκινητικότητα</a:t>
            </a:r>
            <a:r>
              <a:rPr lang="el-GR" dirty="0" smtClean="0"/>
              <a:t> </a:t>
            </a:r>
            <a:r>
              <a:rPr lang="el-GR" sz="2800" dirty="0" smtClean="0"/>
              <a:t>(οργάνωση περιβάλλοντος, θετική ενίσχυση αμοιβές, ποικιλία δραστηριοτήτων, κίνηση, οπτική επαφή, έλεγχος)</a:t>
            </a:r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                                     </a:t>
            </a:r>
            <a:r>
              <a:rPr lang="el-GR" b="1" dirty="0" smtClean="0">
                <a:solidFill>
                  <a:srgbClr val="FF0000"/>
                </a:solidFill>
              </a:rPr>
              <a:t>ΚΑΝΟΝΕΣ</a:t>
            </a:r>
            <a:endParaRPr lang="el-GR" sz="1200" b="1" dirty="0" smtClean="0">
              <a:solidFill>
                <a:srgbClr val="FF0000"/>
              </a:solidFill>
            </a:endParaRPr>
          </a:p>
          <a:p>
            <a:endParaRPr lang="el-GR" dirty="0" smtClean="0"/>
          </a:p>
        </p:txBody>
      </p:sp>
    </p:spTree>
    <p:extLst>
      <p:ext uri="{BB962C8B-B14F-4D97-AF65-F5344CB8AC3E}">
        <p14:creationId xmlns:p14="http://schemas.microsoft.com/office/powerpoint/2010/main" val="1253613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6408712" cy="91440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2. Διδασκαλία </a:t>
            </a:r>
            <a:r>
              <a:rPr lang="el-GR" dirty="0" err="1" smtClean="0">
                <a:solidFill>
                  <a:srgbClr val="FF0000"/>
                </a:solidFill>
              </a:rPr>
              <a:t>συνομιλήκων</a:t>
            </a:r>
            <a:r>
              <a:rPr lang="el-GR" dirty="0" smtClean="0">
                <a:solidFill>
                  <a:srgbClr val="FF0000"/>
                </a:solidFill>
              </a:rPr>
              <a:t> 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 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563934" y="1124744"/>
            <a:ext cx="8808665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</a:t>
            </a:r>
            <a:r>
              <a:rPr lang="el-GR" dirty="0" smtClean="0"/>
              <a:t>Διαφορά επίδοσης </a:t>
            </a:r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dirty="0" smtClean="0"/>
              <a:t>                      </a:t>
            </a:r>
            <a:r>
              <a:rPr lang="el-GR" dirty="0" smtClean="0"/>
              <a:t>όχι  </a:t>
            </a:r>
            <a:r>
              <a:rPr lang="el-GR" dirty="0" smtClean="0"/>
              <a:t>Ισότιμη  επίδοση </a:t>
            </a:r>
            <a:endParaRPr lang="el-GR" sz="2800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7717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331640" y="620688"/>
            <a:ext cx="6912768" cy="91440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3. </a:t>
            </a:r>
            <a:r>
              <a:rPr lang="el-GR" dirty="0" err="1" smtClean="0">
                <a:solidFill>
                  <a:srgbClr val="FF0000"/>
                </a:solidFill>
              </a:rPr>
              <a:t>Ομαδοσυνεργατική</a:t>
            </a:r>
            <a:r>
              <a:rPr lang="el-GR" dirty="0" smtClean="0">
                <a:solidFill>
                  <a:srgbClr val="FF0000"/>
                </a:solidFill>
              </a:rPr>
              <a:t> μάθηση  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 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563934" y="1124744"/>
            <a:ext cx="8808665" cy="52578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      </a:t>
            </a:r>
            <a:r>
              <a:rPr lang="el-GR" dirty="0" smtClean="0"/>
              <a:t>Προϋποθέσεις  </a:t>
            </a:r>
          </a:p>
          <a:p>
            <a:pPr marL="0" indent="0">
              <a:buNone/>
            </a:pPr>
            <a:endParaRPr lang="el-GR" sz="2600" dirty="0"/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</a:t>
            </a:r>
            <a:r>
              <a:rPr lang="el-GR" b="1" dirty="0" smtClean="0"/>
              <a:t>Ομάδες </a:t>
            </a:r>
            <a:r>
              <a:rPr lang="el-GR" b="1" dirty="0" smtClean="0"/>
              <a:t>τεσσάρων </a:t>
            </a:r>
            <a:r>
              <a:rPr lang="el-GR" sz="1800" b="1" dirty="0" smtClean="0"/>
              <a:t>(όχι σταθερές) </a:t>
            </a:r>
            <a:endParaRPr lang="el-GR" sz="1800" b="1" dirty="0" smtClean="0"/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         1 καλός</a:t>
            </a: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         2μέτριοι</a:t>
            </a: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       1αδύνατος  </a:t>
            </a:r>
            <a:endParaRPr lang="el-GR" sz="2800" dirty="0" smtClean="0"/>
          </a:p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8278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187624" y="620688"/>
            <a:ext cx="6984776" cy="914400"/>
          </a:xfrm>
        </p:spPr>
        <p:txBody>
          <a:bodyPr>
            <a:normAutofit fontScale="90000"/>
          </a:bodyPr>
          <a:lstStyle/>
          <a:p>
            <a:r>
              <a:rPr lang="el-GR" dirty="0" smtClean="0">
                <a:solidFill>
                  <a:srgbClr val="FF0000"/>
                </a:solidFill>
              </a:rPr>
              <a:t>4. Συνεργατική </a:t>
            </a:r>
            <a:r>
              <a:rPr lang="el-GR" dirty="0" smtClean="0">
                <a:solidFill>
                  <a:srgbClr val="FF0000"/>
                </a:solidFill>
              </a:rPr>
              <a:t>διδασκαλία</a:t>
            </a:r>
            <a:r>
              <a:rPr lang="el-GR" dirty="0" smtClean="0"/>
              <a:t/>
            </a:r>
            <a:br>
              <a:rPr lang="el-GR" dirty="0" smtClean="0"/>
            </a:br>
            <a:r>
              <a:rPr lang="el-GR" dirty="0" smtClean="0"/>
              <a:t>    </a:t>
            </a:r>
            <a:endParaRPr lang="el-GR" dirty="0"/>
          </a:p>
        </p:txBody>
      </p:sp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563934" y="1124744"/>
            <a:ext cx="8808665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Δύο </a:t>
            </a:r>
            <a:r>
              <a:rPr lang="el-GR" dirty="0" smtClean="0">
                <a:solidFill>
                  <a:srgbClr val="FF0000"/>
                </a:solidFill>
              </a:rPr>
              <a:t>εκπαιδευτικοί (γενικής – ειδικής) </a:t>
            </a:r>
          </a:p>
          <a:p>
            <a:pPr marL="0" indent="0">
              <a:buNone/>
            </a:pPr>
            <a:r>
              <a:rPr lang="el-GR" sz="2600" dirty="0" smtClean="0"/>
              <a:t>Προσφέρει:</a:t>
            </a:r>
          </a:p>
          <a:p>
            <a:pPr marL="0" indent="0">
              <a:buNone/>
            </a:pPr>
            <a:r>
              <a:rPr lang="el-GR" sz="2800" dirty="0" smtClean="0"/>
              <a:t>Δυνατότητα για εξατομικευμένη διδασκαλία</a:t>
            </a:r>
            <a:endParaRPr lang="el-GR" dirty="0" smtClean="0"/>
          </a:p>
          <a:p>
            <a:pPr marL="0" indent="0">
              <a:buNone/>
            </a:pPr>
            <a:r>
              <a:rPr lang="el-GR" dirty="0" smtClean="0"/>
              <a:t>Αλληλοϋποστήριξη </a:t>
            </a:r>
            <a:r>
              <a:rPr lang="el-GR" dirty="0"/>
              <a:t>των </a:t>
            </a:r>
            <a:r>
              <a:rPr lang="el-GR" dirty="0" smtClean="0"/>
              <a:t>εκπαιδευτικών</a:t>
            </a:r>
            <a:endParaRPr lang="el-GR" dirty="0"/>
          </a:p>
          <a:p>
            <a:pPr marL="0" indent="0">
              <a:buNone/>
            </a:pPr>
            <a:r>
              <a:rPr lang="el-GR" dirty="0" smtClean="0"/>
              <a:t>Διευρύνει τη διδακτική μεθοδολογία</a:t>
            </a:r>
          </a:p>
          <a:p>
            <a:pPr marL="0" indent="0">
              <a:buNone/>
            </a:pPr>
            <a:r>
              <a:rPr lang="el-GR" dirty="0" smtClean="0"/>
              <a:t>Απαλείφει το στιγματισμό</a:t>
            </a:r>
          </a:p>
          <a:p>
            <a:pPr marL="0" indent="0">
              <a:buNone/>
            </a:pPr>
            <a:r>
              <a:rPr lang="el-GR" dirty="0" smtClean="0"/>
              <a:t>Αυξημένη πειθαρχία</a:t>
            </a:r>
          </a:p>
        </p:txBody>
      </p:sp>
    </p:spTree>
    <p:extLst>
      <p:ext uri="{BB962C8B-B14F-4D97-AF65-F5344CB8AC3E}">
        <p14:creationId xmlns:p14="http://schemas.microsoft.com/office/powerpoint/2010/main" val="26045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5"/>
          <p:cNvSpPr>
            <a:spLocks noGrp="1"/>
          </p:cNvSpPr>
          <p:nvPr>
            <p:ph idx="1"/>
          </p:nvPr>
        </p:nvSpPr>
        <p:spPr>
          <a:xfrm>
            <a:off x="563934" y="1124744"/>
            <a:ext cx="8808665" cy="52578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l-GR" dirty="0" smtClean="0"/>
          </a:p>
          <a:p>
            <a:pPr marL="0" indent="0"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                Προσοχή </a:t>
            </a:r>
          </a:p>
          <a:p>
            <a:pPr marL="0" indent="0">
              <a:buNone/>
            </a:pPr>
            <a:r>
              <a:rPr lang="el-GR" dirty="0" smtClean="0">
                <a:solidFill>
                  <a:srgbClr val="FF0000"/>
                </a:solidFill>
              </a:rPr>
              <a:t>                 η σύγκριση είναι ατομική</a:t>
            </a:r>
          </a:p>
          <a:p>
            <a:pPr marL="0" indent="0">
              <a:buNone/>
            </a:pPr>
            <a:endParaRPr lang="el-G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l-GR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35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4648200" cy="914400"/>
          </a:xfrm>
        </p:spPr>
        <p:txBody>
          <a:bodyPr/>
          <a:lstStyle/>
          <a:p>
            <a:r>
              <a:rPr lang="el-GR" dirty="0"/>
              <a:t>Επισκόπηση </a:t>
            </a:r>
            <a:r>
              <a:rPr lang="el-GR" dirty="0" smtClean="0"/>
              <a:t>έργο</a:t>
            </a:r>
            <a:endParaRPr lang="el-G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16718"/>
            <a:ext cx="9144000" cy="6957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1484784"/>
            <a:ext cx="4968552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124744"/>
            <a:ext cx="77724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2239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wjzqUzkCEyRs7MDbtn22K6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</TotalTime>
  <Words>288</Words>
  <Application>Microsoft Office PowerPoint</Application>
  <PresentationFormat>Προβολή στην οθόνη (4:3)</PresentationFormat>
  <Paragraphs>94</Paragraphs>
  <Slides>21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21</vt:i4>
      </vt:variant>
    </vt:vector>
  </HeadingPairs>
  <TitlesOfParts>
    <vt:vector size="22" baseType="lpstr">
      <vt:lpstr>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Ένταξη συμπερίληψη έννοια </vt:lpstr>
      <vt:lpstr>Πλεονεκτήματα σε   </vt:lpstr>
      <vt:lpstr>Προβληματισμοί   </vt:lpstr>
      <vt:lpstr>Στάση εκπαιδευτικών   </vt:lpstr>
      <vt:lpstr>Παρουσίαση του PowerPoint</vt:lpstr>
      <vt:lpstr>Τεχνικές συμπερίληψης     </vt:lpstr>
      <vt:lpstr>Παρουσίαση του PowerPoint</vt:lpstr>
      <vt:lpstr>2. Διδασκαλία συνομιλήκων       </vt:lpstr>
      <vt:lpstr>3. Ομαδοσυνεργατική μάθηση       </vt:lpstr>
      <vt:lpstr>4. Συνεργατική διδασκαλία     </vt:lpstr>
      <vt:lpstr>Παρουσίαση του PowerPoint</vt:lpstr>
      <vt:lpstr>Επισκόπηση έργο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HP Compaq</dc:creator>
  <cp:lastModifiedBy>User</cp:lastModifiedBy>
  <cp:revision>26</cp:revision>
  <dcterms:created xsi:type="dcterms:W3CDTF">2022-04-11T20:51:30Z</dcterms:created>
  <dcterms:modified xsi:type="dcterms:W3CDTF">2023-07-10T20:06:19Z</dcterms:modified>
</cp:coreProperties>
</file>