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4" r:id="rId2"/>
    <p:sldId id="256" r:id="rId3"/>
    <p:sldId id="258" r:id="rId4"/>
    <p:sldId id="259" r:id="rId5"/>
    <p:sldId id="260" r:id="rId6"/>
    <p:sldId id="261" r:id="rId7"/>
    <p:sldId id="262" r:id="rId8"/>
    <p:sldId id="265" r:id="rId9"/>
  </p:sldIdLst>
  <p:sldSz cx="12192000" cy="6858000"/>
  <p:notesSz cx="6797675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3A1"/>
    <a:srgbClr val="D88D06"/>
    <a:srgbClr val="D7AA07"/>
    <a:srgbClr val="DEA900"/>
    <a:srgbClr val="D5973B"/>
    <a:srgbClr val="1A28AE"/>
    <a:srgbClr val="998B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79EEB-77BC-420C-A170-4694D08035FC}" type="datetimeFigureOut">
              <a:rPr lang="el-GR" smtClean="0"/>
              <a:t>4/6/2026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5CE1B-6F83-47B6-A29C-EC622382EA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692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D0EB-D351-4CBC-BDC4-17A8877AEC31}" type="datetimeFigureOut">
              <a:rPr lang="el-GR" smtClean="0"/>
              <a:t>4/6/2026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2D468-2FB0-4EE8-A3D6-B11C8FC428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845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39B03-71C7-4C51-BC30-D7B0B0F17775}" type="datetime1">
              <a:rPr lang="el-GR" smtClean="0"/>
              <a:t>4/6/2026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5978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2F5BB-FF4D-49D4-8D17-428B976E90D3}" type="datetime1">
              <a:rPr lang="el-GR" smtClean="0"/>
              <a:t>4/6/2026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1142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CB8-01FF-4CEF-B6F1-B3F0C63D413A}" type="datetime1">
              <a:rPr lang="el-GR" smtClean="0"/>
              <a:t>4/6/2026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035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A565-A770-43F9-9D1E-65B9E6155EE9}" type="datetime1">
              <a:rPr lang="el-GR" smtClean="0"/>
              <a:t>4/6/2026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570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F4A3-DF2B-4F62-9769-39A66AA917A8}" type="datetime1">
              <a:rPr lang="el-GR" smtClean="0"/>
              <a:t>4/6/2026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732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8C8B-C291-4CE3-877A-C62CDC415F19}" type="datetime1">
              <a:rPr lang="el-GR" smtClean="0"/>
              <a:t>4/6/2026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1738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FD0A8-DDB5-4E02-A1A5-287677E3BFF2}" type="datetime1">
              <a:rPr lang="el-GR" smtClean="0"/>
              <a:t>4/6/2026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997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C70DE-9727-415B-A3F5-544C4B6ECB8F}" type="datetime1">
              <a:rPr lang="el-GR" smtClean="0"/>
              <a:t>4/6/2026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5594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93FA9-52ED-4D3D-9531-BD5F26087F1F}" type="datetime1">
              <a:rPr lang="el-GR" smtClean="0"/>
              <a:t>4/6/2026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425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D5F9C-4ADD-479C-ACE6-C74D6F1423DB}" type="datetime1">
              <a:rPr lang="el-GR" smtClean="0"/>
              <a:t>4/6/2026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6452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48C2B-B6F1-4D45-B306-BE120065BE4B}" type="datetime1">
              <a:rPr lang="el-GR" smtClean="0"/>
              <a:t>4/6/2026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6394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9CE37-BF0B-4083-A549-1F35CCD1E0C2}" type="datetime1">
              <a:rPr lang="el-GR" smtClean="0"/>
              <a:t>4/6/2026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34229-ACE7-4897-87F7-E1F6AB33820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355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22000">
              <a:schemeClr val="accent1">
                <a:lumMod val="20000"/>
                <a:lumOff val="80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mathiteia logo 3 10 202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770" y="946560"/>
            <a:ext cx="8142514" cy="41189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598058" y="4683639"/>
            <a:ext cx="68362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l-GR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l-GR" sz="3600" b="1" dirty="0" smtClean="0">
                <a:solidFill>
                  <a:schemeClr val="accent1">
                    <a:lumMod val="50000"/>
                  </a:schemeClr>
                </a:solidFill>
              </a:rPr>
              <a:t>Οδηγός αποφοίτων ΕΝ.Ε.Ε.ΓΥ-Λ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l-GR" sz="3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l-GR" sz="3600" b="1" dirty="0" smtClean="0">
                <a:solidFill>
                  <a:schemeClr val="accent1">
                    <a:lumMod val="50000"/>
                  </a:schemeClr>
                </a:solidFill>
              </a:rPr>
              <a:t>Ιούνιος 2026</a:t>
            </a:r>
            <a:endParaRPr lang="el-G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" name="Εικόνα 14"/>
          <p:cNvPicPr/>
          <p:nvPr/>
        </p:nvPicPr>
        <p:blipFill rotWithShape="1">
          <a:blip r:embed="rId3"/>
          <a:srcRect l="22935" t="66818" r="23429" b="11060"/>
          <a:stretch/>
        </p:blipFill>
        <p:spPr bwMode="auto">
          <a:xfrm>
            <a:off x="3439884" y="3682093"/>
            <a:ext cx="5994400" cy="13833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 descr="https://www.minedu.gov.gr/images/banners/main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47" y="191633"/>
            <a:ext cx="3619500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5522" y="6382471"/>
            <a:ext cx="4956478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9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Εικόνα 3"/>
          <p:cNvPicPr/>
          <p:nvPr/>
        </p:nvPicPr>
        <p:blipFill rotWithShape="1">
          <a:blip r:embed="rId2"/>
          <a:srcRect l="8957" t="21129" r="9997" b="6633"/>
          <a:stretch/>
        </p:blipFill>
        <p:spPr bwMode="auto">
          <a:xfrm>
            <a:off x="0" y="0"/>
            <a:ext cx="12540342" cy="6801457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7289800" y="1625600"/>
            <a:ext cx="19939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dirty="0" err="1" smtClean="0">
                <a:solidFill>
                  <a:schemeClr val="accent1"/>
                </a:solidFill>
              </a:rPr>
              <a:t>ξηξδηξκηηξκηξηκξηξκηξκξλκ</a:t>
            </a:r>
            <a:endParaRPr lang="el-GR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1885" y="212272"/>
            <a:ext cx="5774871" cy="28007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Ποιοι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el-GR" b="1" dirty="0" err="1" smtClean="0">
                <a:solidFill>
                  <a:schemeClr val="accent1">
                    <a:lumMod val="50000"/>
                  </a:schemeClr>
                </a:solidFill>
              </a:rPr>
              <a:t>ες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μαθητές/</a:t>
            </a:r>
            <a:r>
              <a:rPr lang="el-GR" b="1" dirty="0" err="1">
                <a:solidFill>
                  <a:schemeClr val="accent1">
                    <a:lumMod val="50000"/>
                  </a:schemeClr>
                </a:solidFill>
              </a:rPr>
              <a:t>τριες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  μπορούν να συμμετέχουν στο </a:t>
            </a:r>
            <a:r>
              <a:rPr lang="el-GR" b="1" dirty="0" err="1">
                <a:solidFill>
                  <a:schemeClr val="accent1">
                    <a:lumMod val="50000"/>
                  </a:schemeClr>
                </a:solidFill>
              </a:rPr>
              <a:t>Μεταλυκειακό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 Έτος - Τάξη Μαθητείας. 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Απόφοιτοι ΕΝ.Ε.Ε.ΓΥ.-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Λ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που μόλις ολοκλήρωσαν το σχολείο ή το ολοκλήρωσαν τα προηγούμενα χρόνια και δεν εργάζονται ή συμμετέχουν σε κάποιο πρόγραμμα επιμόρφωσης ή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κατάρτισης.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l-GR" b="1" u="sng" dirty="0" smtClean="0">
                <a:solidFill>
                  <a:schemeClr val="accent1">
                    <a:lumMod val="50000"/>
                  </a:schemeClr>
                </a:solidFill>
              </a:rPr>
              <a:t>Προϋπόθεση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να υπάρχει σύμφωνη γνώμη του συλλόγου διδασκόντων και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αντίστοιχη γνωμάτευση του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ΚΕ.Δ.Α.Σ.Υ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sz="1400" dirty="0"/>
          </a:p>
          <a:p>
            <a:pPr lvl="0"/>
            <a:endParaRPr lang="el-GR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258957" y="875768"/>
            <a:ext cx="4532086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Τι περιλαμβάνει το πρόγραμμα της μαθητείας;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4 ημέρες την εβδομάδα στον χώρο εργασίας (* 8 ώρες)</a:t>
            </a:r>
          </a:p>
          <a:p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1 ημέρα μάθημα στο Εργαστηριακό Κέντρο ή στο Σχολικό  Εργαστήρι του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ΕΠΑ.Λ.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(*7 ώρες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9544051" y="3224015"/>
            <a:ext cx="2177142" cy="11142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10368643" y="8376556"/>
            <a:ext cx="1560286" cy="329747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4" name="TextBox 13"/>
          <p:cNvSpPr txBox="1"/>
          <p:nvPr/>
        </p:nvSpPr>
        <p:spPr>
          <a:xfrm>
            <a:off x="506186" y="8514581"/>
            <a:ext cx="1420586" cy="383443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5" name="TextBox 14"/>
          <p:cNvSpPr txBox="1"/>
          <p:nvPr/>
        </p:nvSpPr>
        <p:spPr>
          <a:xfrm>
            <a:off x="506186" y="6531429"/>
            <a:ext cx="2160814" cy="270028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6" name="TextBox 15"/>
          <p:cNvSpPr txBox="1"/>
          <p:nvPr/>
        </p:nvSpPr>
        <p:spPr>
          <a:xfrm>
            <a:off x="10668000" y="6090557"/>
            <a:ext cx="1300842" cy="710900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812" y="6295015"/>
            <a:ext cx="4956478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0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4177" y="52413"/>
            <a:ext cx="613148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Σε ποιους φορείς μπορεί  να πραγματοποιηθεί η Μαθητεία; 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Σε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φορείς του δημόσιου τομέα, φυσικά πρόσωπα, νομικά πρόσωπα ιδιωτικού δικαίου καθώς και ιδιωτικές επιχειρήσεις. Εξαιρούνται από τη Μαθητεία οι φορείς προσωρινής απασχόλησης, τα νυχτερινά κέντρα, παροχής καθαριότητας και φύλαξης, </a:t>
            </a:r>
            <a:r>
              <a:rPr lang="el-GR" dirty="0" err="1" smtClean="0">
                <a:solidFill>
                  <a:schemeClr val="accent1">
                    <a:lumMod val="50000"/>
                  </a:schemeClr>
                </a:solidFill>
              </a:rPr>
              <a:t>κ.λ.π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64319" y="325569"/>
            <a:ext cx="3179636" cy="56323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Το πρόγραμμα υλοποιείται από την 1</a:t>
            </a:r>
            <a:r>
              <a:rPr lang="el-GR" baseline="30000" dirty="0" smtClean="0">
                <a:solidFill>
                  <a:schemeClr val="accent1">
                    <a:lumMod val="50000"/>
                  </a:schemeClr>
                </a:solidFill>
              </a:rPr>
              <a:t>η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Σεπτεμβρίου έως την 31</a:t>
            </a:r>
            <a:r>
              <a:rPr lang="el-GR" baseline="30000" dirty="0" smtClean="0">
                <a:solidFill>
                  <a:schemeClr val="accent1">
                    <a:lumMod val="50000"/>
                  </a:schemeClr>
                </a:solidFill>
              </a:rPr>
              <a:t>η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 Αυγούστου. </a:t>
            </a:r>
          </a:p>
          <a:p>
            <a:pPr lvl="0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Πόσο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διαρκεί το πρόγραμμα της μαθητείας;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Τα μαθήματα στον χώρο των ΕΠΑ.Λ. ξεκινούν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τον Οκτώβρη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και ολοκληρώνονται έως 30 Ιουνίου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Η περίοδος μάθησης στον εργασιακό χώρο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διαρκεί από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τον Οκτώβριο έως το τέλος Αυγούστου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Επειδή τον Ιούλιο και τον Αύγουστο δεν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γίνονται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μαθήματα στα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ΕΠΑ.Λ.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είναι δυνατή η απασχόληση των μαθητευομένων για πέντε (5) ημέρες εβδομαδιαίως. </a:t>
            </a:r>
          </a:p>
        </p:txBody>
      </p:sp>
      <p:pic>
        <p:nvPicPr>
          <p:cNvPr id="15" name="Θέση περιεχομένου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7" y="1806739"/>
            <a:ext cx="4052712" cy="5051262"/>
          </a:xfr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71" y="1806739"/>
            <a:ext cx="4152396" cy="505126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870" y="6384021"/>
            <a:ext cx="4958130" cy="47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71746" y="1502688"/>
            <a:ext cx="5529943" cy="48013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Πώς υποστηρίζονται οι μαθητευόμενοι στον χώρο εργασίας;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Στον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χώρο εργασίας, οι μαθητευόμενοι υποστηρίζονται από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έναν επόπτη εκπαιδευτικό του ΕΝ.Ε.Ε.ΓΥ.-Λ. δύο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φορές τον μήνα.</a:t>
            </a:r>
          </a:p>
          <a:p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Επιπλέον, τον χώρο εργασίας επισκέπτεται ένα (1) μέλος του ΕΕΠ του σχολείου ( Ψυχολόγος ή κοινωνικός λειτουργός: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Τουλάχιστον μία (1) φορά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πριν την τοποθέτηση του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μαθητευόμενου,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καθ’ όλη τη διάρκεια της πρώτης εβδομάδας,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όποτε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κριθεί απαραίτητο κατά τη διάρκεια του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προγράμματος,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μία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(1) φορά μετά την ολοκλήρωση του προγράμματος της Μαθητείας. </a:t>
            </a:r>
            <a:endParaRPr lang="el-G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319314" y="188686"/>
            <a:ext cx="5326743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Πώς υποστηρίζονται οι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μαθητευόμενοι/</a:t>
            </a:r>
            <a:r>
              <a:rPr lang="el-GR" b="1" dirty="0" err="1" smtClean="0">
                <a:solidFill>
                  <a:schemeClr val="accent1">
                    <a:lumMod val="50000"/>
                  </a:schemeClr>
                </a:solidFill>
              </a:rPr>
              <a:t>ες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στα μαθήματα που γίνονται στο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ΕΠΑ.Λ.</a:t>
            </a:r>
          </a:p>
          <a:p>
            <a:pPr lvl="0"/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Οι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μαθητευόμενοι/</a:t>
            </a:r>
            <a:r>
              <a:rPr lang="el-GR" dirty="0" err="1" smtClean="0">
                <a:solidFill>
                  <a:schemeClr val="accent1">
                    <a:lumMod val="50000"/>
                  </a:schemeClr>
                </a:solidFill>
              </a:rPr>
              <a:t>ες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υποστηρίζονται στα μαθήματα που γίνονται στο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ΕΠΑ.Λ.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από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δύο επόπτες εκπαιδευτικούς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l-GR" dirty="0" smtClean="0">
                <a:solidFill>
                  <a:schemeClr val="tx2"/>
                </a:solidFill>
              </a:rPr>
              <a:t>εκ των οποίων ο ένας τουλάχιστον είναι εκπαιδευτικός ΕΝ.Ε.Ε.ΓΥ.-Λ.</a:t>
            </a:r>
            <a:endParaRPr lang="el-GR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41143" y="365125"/>
            <a:ext cx="2786743" cy="646331"/>
          </a:xfrm>
          <a:prstGeom prst="rect">
            <a:avLst/>
          </a:prstGeom>
          <a:solidFill>
            <a:srgbClr val="D88D06"/>
          </a:solidFill>
        </p:spPr>
        <p:txBody>
          <a:bodyPr wrap="square" rtlCol="0">
            <a:spAutoFit/>
          </a:bodyPr>
          <a:lstStyle/>
          <a:p>
            <a:r>
              <a:rPr lang="el-GR" dirty="0" smtClean="0"/>
              <a:t>ΥΠΟΣΤΗΡΙΞΗ ΜΑΘΗΤΕΥΟΜΕΝΩΝ</a:t>
            </a:r>
            <a:endParaRPr lang="el-GR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4" y="2720620"/>
            <a:ext cx="3135086" cy="4137379"/>
          </a:xfr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577" y="2720620"/>
            <a:ext cx="2833511" cy="413737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522" y="6382471"/>
            <a:ext cx="4956478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2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ό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49" t="18085" r="9274" b="10199"/>
          <a:stretch/>
        </p:blipFill>
        <p:spPr>
          <a:xfrm>
            <a:off x="-158045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7371" y="232230"/>
            <a:ext cx="2598058" cy="59093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endParaRPr lang="el-G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Πότε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θεωρείται ολοκληρωμένο το πρόγραμμα Μαθητείας;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  <a:p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Το πρόγραμμα θεωρείται ολοκληρωμένο με τη συμπλήρωση των ωρών του εργαστηριακού μαθήματος ειδικότητας και των ημερών μάθησης σε εργασιακό χώρο, όπως αυτές καθορίζονται στον Οδηγό Κατάρτισης κάθε ειδικότητας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 smtClean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6467122" y="1636698"/>
            <a:ext cx="5226755" cy="48013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Τι δικαιούνται οι μαθητευόμενοι/</a:t>
            </a:r>
            <a:r>
              <a:rPr lang="el-GR" b="1" dirty="0" err="1">
                <a:solidFill>
                  <a:schemeClr val="accent1">
                    <a:lumMod val="50000"/>
                  </a:schemeClr>
                </a:solidFill>
              </a:rPr>
              <a:t>ες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 κατά τη διάρκεια του προγράμματος;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  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Ασφάλιση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(ΕΦΚΑ), που είναι συντάξιμη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Δικαιούνται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αναβολής στράτευσης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Ημερήσια αποζημίωση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ίση προς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95% του μισθού του ανειδίκευτου εργάτη.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Δ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ώδεκα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(12) ημέρες κανονική άδεια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l-GR" dirty="0" smtClean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Δυνατότητα συμμετοχής σε εξετάσεις. πιστοποίησης για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αναβάθμιση του πτυχίου τους σε επίπεδο 5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Κατά τη διάρκεια της μαθητείας,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δεν γίνεται περικοπή ειδικών επιδομάτων-παροχών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π.χ.  πολυτεκνίας, </a:t>
            </a:r>
            <a:r>
              <a:rPr lang="el-GR" dirty="0" err="1" smtClean="0">
                <a:solidFill>
                  <a:schemeClr val="accent1">
                    <a:lumMod val="50000"/>
                  </a:schemeClr>
                </a:solidFill>
                <a:effectLst/>
              </a:rPr>
              <a:t>τριτεκνίας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ή αναπηρίας που δικαιούνται να λαμβάνουν, καθώς και συντάξεων.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Οι μαθητευόμενοι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συνεχίζουν να θεωρούνται προστατευόμενα μέλη οικογενειών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.</a:t>
            </a:r>
            <a:endParaRPr lang="el-GR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5070" y="176439"/>
            <a:ext cx="2786743" cy="37737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ΔΙΚΑΙΩΜΑΤΑ</a:t>
            </a:r>
            <a:endParaRPr lang="el-GR" dirty="0"/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670" y="6384022"/>
            <a:ext cx="4958130" cy="47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01600"/>
            <a:ext cx="2844800" cy="54573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7" name="TextBox 6"/>
          <p:cNvSpPr txBox="1"/>
          <p:nvPr/>
        </p:nvSpPr>
        <p:spPr>
          <a:xfrm>
            <a:off x="9100457" y="1265011"/>
            <a:ext cx="3091543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Προσοχή!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Χρειάζεται συστηματική παρακολούθηση του προγράμματος.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Σε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περίπτωση υπέρβασης των ορίων απουσιών, ο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μαθητευόμενος/η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χάνει την ιδιότητά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του.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Σε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αυτές τις περιπτώσεις ο εργοδότης διακόπτει τη σύμβαση μαθητείας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l-G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l-G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l-GR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0127" y="203659"/>
            <a:ext cx="3483428" cy="53553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Οι μαθητευόμενοι/</a:t>
            </a:r>
            <a:r>
              <a:rPr lang="el-GR" b="1" dirty="0" err="1" smtClean="0">
                <a:solidFill>
                  <a:schemeClr val="accent1">
                    <a:lumMod val="50000"/>
                  </a:schemeClr>
                </a:solidFill>
              </a:rPr>
              <a:t>ες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 δικαιούνται: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Κανονική άδεια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βάσει της κείμενης νομοθεσίας.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Αναρρωτική άδεια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(έως 15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ημερολογιακών ημερών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) με κατάθεση γνωμάτευσης θεράποντα ιατρού ιδιωτικού ή δημόσιου φορέα.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Απουσία πέντε ημερών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από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το πρόγραμμα εκπαίδευσης στον εργασιακό χώρο για προσωπικούς λόγους, με έγκαιρη ενημέρωση και τη σύμφωνη γνώμη του εργοδότη.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Ο μαθητευόμενος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δεν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μπορεί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να λάβει κανονική άδεια σε ημέρες επίσημης αργίας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Βεβαίωση Επαγγελματικής Κατάρτισης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(Β.Ε.Κ.).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2228" y="-67081"/>
            <a:ext cx="5101772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</a:rPr>
              <a:t>ΔΙΚΑΙΩΜΑΤΑ ΚΑΙ ΥΠΟΧΡΕΩΣΕΙΣ</a:t>
            </a:r>
          </a:p>
          <a:p>
            <a:endParaRPr lang="el-GR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l-G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914" y="5761609"/>
            <a:ext cx="3265714" cy="552124"/>
          </a:xfrm>
          <a:prstGeom prst="rect">
            <a:avLst/>
          </a:prstGeom>
          <a:solidFill>
            <a:srgbClr val="2733A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6582228" y="5630910"/>
            <a:ext cx="2467429" cy="1200329"/>
          </a:xfrm>
          <a:prstGeom prst="rect">
            <a:avLst/>
          </a:prstGeom>
          <a:solidFill>
            <a:srgbClr val="D88D06"/>
          </a:solidFill>
        </p:spPr>
        <p:txBody>
          <a:bodyPr wrap="square" rtlCol="0">
            <a:spAutoFit/>
          </a:bodyPr>
          <a:lstStyle/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</p:txBody>
      </p:sp>
      <p:pic>
        <p:nvPicPr>
          <p:cNvPr id="15" name="Εικόνα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887" y="-110687"/>
            <a:ext cx="5209691" cy="1713124"/>
          </a:xfrm>
          <a:prstGeom prst="rect">
            <a:avLst/>
          </a:prstGeom>
        </p:spPr>
      </p:pic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555" y="1602437"/>
            <a:ext cx="5346902" cy="3956534"/>
          </a:xfr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522" y="6355710"/>
            <a:ext cx="4956478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6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799" y="3629680"/>
            <a:ext cx="4238171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dirty="0"/>
              <a:t> </a:t>
            </a:r>
          </a:p>
          <a:p>
            <a:pPr lvl="0"/>
            <a:r>
              <a:rPr lang="el-GR" b="1" dirty="0"/>
              <a:t>Μπορεί ο/η μαθητευόμενος/η να επαναλάβει τη φοίτηση στο πρόγραμμα της μαθητείας;  </a:t>
            </a:r>
            <a:endParaRPr lang="el-GR" dirty="0"/>
          </a:p>
          <a:p>
            <a:pPr lvl="0"/>
            <a:r>
              <a:rPr lang="el-GR" dirty="0"/>
              <a:t>Όχι. Δεν προβλέπεται η επανάληψη </a:t>
            </a:r>
            <a:r>
              <a:rPr lang="el-GR" dirty="0" smtClean="0"/>
              <a:t>φοίτησης (πλην κάποιων εξαιρέσεων</a:t>
            </a:r>
            <a:r>
              <a:rPr lang="el-GR" dirty="0"/>
              <a:t>*</a:t>
            </a:r>
            <a:r>
              <a:rPr lang="el-GR" dirty="0" smtClean="0"/>
              <a:t>)</a:t>
            </a:r>
          </a:p>
          <a:p>
            <a:pPr lvl="0"/>
            <a:r>
              <a:rPr lang="el-GR" b="1" dirty="0" smtClean="0"/>
              <a:t>Μπορεί </a:t>
            </a:r>
            <a:r>
              <a:rPr lang="el-GR" b="1" dirty="0"/>
              <a:t>κάποιος μαθητευόμενος να εγγραφεί και σε δεύτερη ειδικότητα; </a:t>
            </a:r>
            <a:endParaRPr lang="el-GR" dirty="0"/>
          </a:p>
          <a:p>
            <a:pPr lvl="0"/>
            <a:r>
              <a:rPr lang="el-GR" dirty="0"/>
              <a:t>Όχι. Δεν προβλέπεται η επανεγγραφή, ακόμα και σε διαφορετική ειδικότητα. </a:t>
            </a:r>
          </a:p>
          <a:p>
            <a:r>
              <a:rPr lang="el-GR" dirty="0"/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74972" y="742496"/>
            <a:ext cx="3064330" cy="3416320"/>
          </a:xfrm>
          <a:prstGeom prst="rect">
            <a:avLst/>
          </a:prstGeom>
          <a:solidFill>
            <a:srgbClr val="2733A1"/>
          </a:solidFill>
        </p:spPr>
        <p:txBody>
          <a:bodyPr wrap="square" rtlCol="0">
            <a:spAutoFit/>
          </a:bodyPr>
          <a:lstStyle/>
          <a:p>
            <a:pPr lvl="0"/>
            <a:r>
              <a:rPr lang="el-GR" b="1" dirty="0" smtClean="0">
                <a:solidFill>
                  <a:schemeClr val="bg1"/>
                </a:solidFill>
              </a:rPr>
              <a:t>Τι θα γίνει αν διακοπεί το πρόγραμμα με ευθύνη του εργοδότη;</a:t>
            </a:r>
          </a:p>
          <a:p>
            <a:pPr lvl="0"/>
            <a:endParaRPr lang="el-GR" b="1" dirty="0">
              <a:solidFill>
                <a:schemeClr val="bg1"/>
              </a:solidFill>
            </a:endParaRPr>
          </a:p>
          <a:p>
            <a:pPr lvl="0"/>
            <a:r>
              <a:rPr lang="el-GR" b="1" dirty="0" smtClean="0">
                <a:solidFill>
                  <a:schemeClr val="bg1"/>
                </a:solidFill>
              </a:rPr>
              <a:t>Σε αυτή την περίπτωση </a:t>
            </a:r>
            <a:r>
              <a:rPr lang="el-GR" b="1" dirty="0">
                <a:solidFill>
                  <a:schemeClr val="bg1"/>
                </a:solidFill>
              </a:rPr>
              <a:t>γ</a:t>
            </a:r>
            <a:r>
              <a:rPr lang="el-GR" b="1" dirty="0" smtClean="0">
                <a:solidFill>
                  <a:schemeClr val="bg1"/>
                </a:solidFill>
              </a:rPr>
              <a:t>ίνεται προσπάθεια εύρεσης νέου εργοδότη με την προϋπόθεση ότι η διακοπή δεν οφείλεται σε υπέρβαση απουσιών. Η εύρεση του νέου εργοδότη πρέπει να γίνει εντός </a:t>
            </a:r>
            <a:r>
              <a:rPr lang="el-G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l-GR" b="1" dirty="0" smtClean="0">
                <a:solidFill>
                  <a:schemeClr val="bg1"/>
                </a:solidFill>
              </a:rPr>
              <a:t> ημερών.</a:t>
            </a:r>
            <a:endParaRPr lang="el-GR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39301" y="1690688"/>
            <a:ext cx="2480128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l-GR" b="1" dirty="0"/>
              <a:t>Μπορεί κάποιος να αλλάξει εργοδότη; </a:t>
            </a:r>
            <a:endParaRPr lang="el-GR" dirty="0"/>
          </a:p>
          <a:p>
            <a:r>
              <a:rPr lang="el-GR" dirty="0" smtClean="0"/>
              <a:t>Ναι: </a:t>
            </a:r>
          </a:p>
          <a:p>
            <a:r>
              <a:rPr lang="el-GR" dirty="0" smtClean="0"/>
              <a:t>Έως δύο φορές με την προϋπόθεση ότι δεν έχει υπερβεί τις 20 ημέρες συνολικά εκτός σύμβασης.</a:t>
            </a:r>
            <a:endParaRPr lang="el-GR" dirty="0"/>
          </a:p>
          <a:p>
            <a:endParaRPr lang="el-GR" dirty="0"/>
          </a:p>
        </p:txBody>
      </p:sp>
      <p:sp>
        <p:nvSpPr>
          <p:cNvPr id="9" name="TextBox 8"/>
          <p:cNvSpPr txBox="1"/>
          <p:nvPr/>
        </p:nvSpPr>
        <p:spPr>
          <a:xfrm>
            <a:off x="4542971" y="5458856"/>
            <a:ext cx="1204686" cy="7547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9686474" y="985181"/>
            <a:ext cx="1475012" cy="7547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6899731" y="322400"/>
            <a:ext cx="2786743" cy="377371"/>
          </a:xfrm>
          <a:prstGeom prst="rect">
            <a:avLst/>
          </a:prstGeom>
          <a:solidFill>
            <a:srgbClr val="D88D06"/>
          </a:solidFill>
        </p:spPr>
        <p:txBody>
          <a:bodyPr wrap="square" rtlCol="0">
            <a:spAutoFit/>
          </a:bodyPr>
          <a:lstStyle/>
          <a:p>
            <a:r>
              <a:rPr lang="el-GR" dirty="0" smtClean="0"/>
              <a:t>ΕΙΔΙΚΕΣ ΠΕΡΙΠΤΩΣΕΙΣ</a:t>
            </a:r>
            <a:endParaRPr lang="el-GR" dirty="0"/>
          </a:p>
        </p:txBody>
      </p:sp>
      <p:pic>
        <p:nvPicPr>
          <p:cNvPr id="19" name="Θέση περιεχομένου 1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0" y="154869"/>
            <a:ext cx="3212757" cy="3694641"/>
          </a:xfrm>
        </p:spPr>
      </p:pic>
      <p:pic>
        <p:nvPicPr>
          <p:cNvPr id="20" name="Εικόνα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829" y="154870"/>
            <a:ext cx="3064127" cy="3694641"/>
          </a:xfrm>
          <a:prstGeom prst="rect">
            <a:avLst/>
          </a:prstGeom>
        </p:spPr>
      </p:pic>
      <p:sp>
        <p:nvSpPr>
          <p:cNvPr id="2" name="Ορθογώνιο 1"/>
          <p:cNvSpPr/>
          <p:nvPr/>
        </p:nvSpPr>
        <p:spPr>
          <a:xfrm>
            <a:off x="4783365" y="49437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l-GR" dirty="0" smtClean="0">
                <a:solidFill>
                  <a:srgbClr val="C00000"/>
                </a:solidFill>
              </a:rPr>
              <a:t>*(βλ</a:t>
            </a:r>
            <a:r>
              <a:rPr lang="el-GR" dirty="0">
                <a:solidFill>
                  <a:srgbClr val="C00000"/>
                </a:solidFill>
              </a:rPr>
              <a:t>. παρ. 11 </a:t>
            </a:r>
            <a:r>
              <a:rPr lang="el-GR" dirty="0" err="1">
                <a:solidFill>
                  <a:srgbClr val="C00000"/>
                </a:solidFill>
              </a:rPr>
              <a:t>αρ</a:t>
            </a:r>
            <a:r>
              <a:rPr lang="el-GR" dirty="0">
                <a:solidFill>
                  <a:srgbClr val="C00000"/>
                </a:solidFill>
              </a:rPr>
              <a:t>. 15 ΦΕΚ Β΄5310/2024, όπως τροποποιήθηκε και ισχύει με ΦΕΚ Β΄4677/2025)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062" y="6375039"/>
            <a:ext cx="4956478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56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42971" y="5458856"/>
            <a:ext cx="1204686" cy="7547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9686474" y="985181"/>
            <a:ext cx="1475012" cy="7547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68" y="108464"/>
            <a:ext cx="2834886" cy="499915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3543" y="472912"/>
            <a:ext cx="5399313" cy="3981033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8" y="5519770"/>
            <a:ext cx="2828789" cy="907143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9870" y="5519771"/>
            <a:ext cx="3615573" cy="907143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4193" y="5433800"/>
            <a:ext cx="3212870" cy="107908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5522" y="6404693"/>
            <a:ext cx="4956478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747</Words>
  <Application>Microsoft Office PowerPoint</Application>
  <PresentationFormat>Ευρεία οθόνη</PresentationFormat>
  <Paragraphs>83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ό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Αθηνά - Άννα Χριστοπούλου</dc:creator>
  <cp:lastModifiedBy>Βασιλική Φλώρου</cp:lastModifiedBy>
  <cp:revision>80</cp:revision>
  <cp:lastPrinted>2024-06-20T07:46:34Z</cp:lastPrinted>
  <dcterms:created xsi:type="dcterms:W3CDTF">2024-04-22T06:36:13Z</dcterms:created>
  <dcterms:modified xsi:type="dcterms:W3CDTF">2026-06-04T08:49:23Z</dcterms:modified>
</cp:coreProperties>
</file>