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3" r:id="rId6"/>
    <p:sldId id="264" r:id="rId7"/>
    <p:sldId id="260" r:id="rId8"/>
    <p:sldId id="265" r:id="rId9"/>
    <p:sldId id="258" r:id="rId10"/>
    <p:sldId id="259" r:id="rId11"/>
    <p:sldId id="266" r:id="rId12"/>
    <p:sldId id="269" r:id="rId13"/>
    <p:sldId id="270" r:id="rId14"/>
    <p:sldId id="267" r:id="rId15"/>
    <p:sldId id="268"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38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2" name="1 - Θέση υποσέλιδου"/>
          <p:cNvSpPr>
            <a:spLocks noGrp="1"/>
          </p:cNvSpPr>
          <p:nvPr>
            <p:ph type="ftr" sz="quarter" idx="11"/>
          </p:nvPr>
        </p:nvSpPr>
        <p:spPr/>
        <p:txBody>
          <a:bodyPr/>
          <a:lstStyle/>
          <a:p>
            <a:endParaRPr lang="el-GR"/>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CE4002EF-0F4E-45B5-A667-4CE522A1006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E4002EF-0F4E-45B5-A667-4CE522A1006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E4002EF-0F4E-45B5-A667-4CE522A1006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19" name="18 - Θέση υποσέλιδου"/>
          <p:cNvSpPr>
            <a:spLocks noGrp="1"/>
          </p:cNvSpPr>
          <p:nvPr>
            <p:ph type="ftr" sz="quarter" idx="11"/>
          </p:nvPr>
        </p:nvSpPr>
        <p:spPr>
          <a:xfrm>
            <a:off x="3581400" y="76200"/>
            <a:ext cx="2895600" cy="288925"/>
          </a:xfrm>
        </p:spPr>
        <p:txBody>
          <a:bodyPr/>
          <a:lstStyle/>
          <a:p>
            <a:endParaRPr lang="el-GR"/>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CE4002EF-0F4E-45B5-A667-4CE522A1006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11" name="10 - Θέση υποσέλιδου"/>
          <p:cNvSpPr>
            <a:spLocks noGrp="1"/>
          </p:cNvSpPr>
          <p:nvPr>
            <p:ph type="ftr" sz="quarter" idx="11"/>
          </p:nvPr>
        </p:nvSpPr>
        <p:spPr/>
        <p:txBody>
          <a:bodyPr/>
          <a:lstStyle/>
          <a:p>
            <a:endParaRPr lang="el-GR"/>
          </a:p>
        </p:txBody>
      </p:sp>
      <p:sp>
        <p:nvSpPr>
          <p:cNvPr id="16" name="15 - Θέση αριθμού διαφάνειας"/>
          <p:cNvSpPr>
            <a:spLocks noGrp="1"/>
          </p:cNvSpPr>
          <p:nvPr>
            <p:ph type="sldNum" sz="quarter" idx="12"/>
          </p:nvPr>
        </p:nvSpPr>
        <p:spPr/>
        <p:txBody>
          <a:bodyPr/>
          <a:lstStyle/>
          <a:p>
            <a:fld id="{CE4002EF-0F4E-45B5-A667-4CE522A10061}" type="slidenum">
              <a:rPr lang="el-GR" smtClean="0"/>
              <a:pPr/>
              <a:t>‹#›</a:t>
            </a:fld>
            <a:endParaRPr lang="el-G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10" name="9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CE4002EF-0F4E-45B5-A667-4CE522A1006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CE4002EF-0F4E-45B5-A667-4CE522A10061}" type="slidenum">
              <a:rPr lang="el-GR" smtClean="0"/>
              <a:pPr/>
              <a:t>‹#›</a:t>
            </a:fld>
            <a:endParaRPr lang="el-GR"/>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21" name="20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E4002EF-0F4E-45B5-A667-4CE522A1006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24" name="23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E4002EF-0F4E-45B5-A667-4CE522A1006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29" name="28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E4002EF-0F4E-45B5-A667-4CE522A1006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15CD730B-59CF-4D1B-A809-F71677DAF8D4}"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CE4002EF-0F4E-45B5-A667-4CE522A10061}" type="slidenum">
              <a:rPr lang="el-GR" smtClean="0"/>
              <a:pPr/>
              <a:t>‹#›</a:t>
            </a:fld>
            <a:endParaRPr lang="el-GR"/>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5CD730B-59CF-4D1B-A809-F71677DAF8D4}" type="datetimeFigureOut">
              <a:rPr lang="el-GR" smtClean="0"/>
              <a:pPr/>
              <a:t>13/6/2019</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E4002EF-0F4E-45B5-A667-4CE522A10061}" type="slidenum">
              <a:rPr lang="el-GR" smtClean="0"/>
              <a:pPr/>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340768"/>
            <a:ext cx="7772400" cy="2259683"/>
          </a:xfrm>
        </p:spPr>
        <p:txBody>
          <a:bodyPr>
            <a:normAutofit fontScale="90000"/>
          </a:bodyPr>
          <a:lstStyle/>
          <a:p>
            <a:r>
              <a:rPr lang="el-GR" dirty="0" smtClean="0"/>
              <a:t>ΑΥΤΟΕΚΤΙΜΗΣΗ- ΨΥΧΙΚΗ ΑΝΘΕΚΤΙΚΟΤΗΤΑ ΚΑΙ Ο ΡΟΛΟΣ ΤΟΥ ΣΧΟΛΕΙΟΥ</a:t>
            </a:r>
            <a:r>
              <a:rPr lang="el-GR" dirty="0"/>
              <a:t/>
            </a:r>
            <a:br>
              <a:rPr lang="el-GR" dirty="0"/>
            </a:br>
            <a:endParaRPr lang="el-GR" dirty="0"/>
          </a:p>
        </p:txBody>
      </p:sp>
      <p:sp>
        <p:nvSpPr>
          <p:cNvPr id="3" name="2 - Υπότιτλος"/>
          <p:cNvSpPr>
            <a:spLocks noGrp="1"/>
          </p:cNvSpPr>
          <p:nvPr>
            <p:ph type="subTitle" idx="1"/>
          </p:nvPr>
        </p:nvSpPr>
        <p:spPr/>
        <p:txBody>
          <a:bodyPr/>
          <a:lstStyle/>
          <a:p>
            <a:endParaRPr lang="en-US" dirty="0" smtClean="0"/>
          </a:p>
          <a:p>
            <a:r>
              <a:rPr lang="el-GR" dirty="0" smtClean="0"/>
              <a:t>Διονυσία </a:t>
            </a:r>
            <a:r>
              <a:rPr lang="el-GR" dirty="0" err="1" smtClean="0"/>
              <a:t>Κουμαριώτου</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descr="Αποτέλεσμα εικόνας για Δελμούζος εικον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44" name="AutoShape 4" descr="Αποτέλεσμα εικόνας για Δελμούζος εικον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46" name="AutoShape 6" descr="Αποτέλεσμα εικόνας για Δελμούζος εικον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48" name="AutoShape 8" descr="Αποτέλεσμα εικόνας για Δελμούζος εικον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50" name="AutoShape 10" descr="Αποτέλεσμα εικόνας για Δελμούζος εικον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52" name="AutoShape 12" descr="Αποτέλεσμα εικόνας για Δελμούζος εικονα"/>
          <p:cNvSpPr>
            <a:spLocks noChangeAspect="1" noChangeArrowheads="1"/>
          </p:cNvSpPr>
          <p:nvPr/>
        </p:nvSpPr>
        <p:spPr bwMode="auto">
          <a:xfrm>
            <a:off x="155575" y="-1470025"/>
            <a:ext cx="2381250" cy="3076575"/>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254" name="Picture 14" descr="Αποτέλεσμα εικόνας για Δελμούζος εικονα"/>
          <p:cNvPicPr>
            <a:picLocks noChangeAspect="1" noChangeArrowheads="1"/>
          </p:cNvPicPr>
          <p:nvPr/>
        </p:nvPicPr>
        <p:blipFill>
          <a:blip r:embed="rId2" cstate="print"/>
          <a:srcRect/>
          <a:stretch>
            <a:fillRect/>
          </a:stretch>
        </p:blipFill>
        <p:spPr bwMode="auto">
          <a:xfrm>
            <a:off x="2536825" y="1196752"/>
            <a:ext cx="4220716" cy="5517232"/>
          </a:xfrm>
          <a:prstGeom prst="rect">
            <a:avLst/>
          </a:prstGeom>
          <a:noFill/>
        </p:spPr>
      </p:pic>
      <p:sp>
        <p:nvSpPr>
          <p:cNvPr id="2" name="Τίτλος 1"/>
          <p:cNvSpPr>
            <a:spLocks noGrp="1"/>
          </p:cNvSpPr>
          <p:nvPr>
            <p:ph type="title"/>
          </p:nvPr>
        </p:nvSpPr>
        <p:spPr>
          <a:xfrm>
            <a:off x="301752" y="332656"/>
            <a:ext cx="8686800" cy="1273894"/>
          </a:xfrm>
        </p:spPr>
        <p:txBody>
          <a:bodyPr/>
          <a:lstStyle/>
          <a:p>
            <a:r>
              <a:rPr lang="el-GR" dirty="0" err="1" smtClean="0"/>
              <a:t>Βιωματικη</a:t>
            </a:r>
            <a:r>
              <a:rPr lang="el-GR" dirty="0" smtClean="0"/>
              <a:t> </a:t>
            </a:r>
            <a:r>
              <a:rPr lang="el-GR" dirty="0" err="1" smtClean="0"/>
              <a:t>μεθοδοσ</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Εκμαθηση</a:t>
            </a:r>
            <a:r>
              <a:rPr lang="el-GR" dirty="0" smtClean="0"/>
              <a:t> </a:t>
            </a:r>
            <a:r>
              <a:rPr lang="el-GR" dirty="0" err="1" smtClean="0"/>
              <a:t>δεξιοτητων</a:t>
            </a:r>
            <a:r>
              <a:rPr lang="el-GR" dirty="0" smtClean="0"/>
              <a:t> </a:t>
            </a:r>
            <a:r>
              <a:rPr lang="el-GR" dirty="0" err="1" smtClean="0"/>
              <a:t>χρησιμων</a:t>
            </a:r>
            <a:r>
              <a:rPr lang="el-GR" dirty="0" smtClean="0"/>
              <a:t> για τη </a:t>
            </a:r>
            <a:r>
              <a:rPr lang="el-GR" dirty="0" err="1" smtClean="0"/>
              <a:t>ζωη</a:t>
            </a:r>
            <a:endParaRPr lang="el-GR" dirty="0"/>
          </a:p>
        </p:txBody>
      </p:sp>
      <p:sp>
        <p:nvSpPr>
          <p:cNvPr id="3" name="2 - Θέση περιεχομένου"/>
          <p:cNvSpPr>
            <a:spLocks noGrp="1"/>
          </p:cNvSpPr>
          <p:nvPr>
            <p:ph idx="1"/>
          </p:nvPr>
        </p:nvSpPr>
        <p:spPr/>
        <p:txBody>
          <a:bodyPr/>
          <a:lstStyle/>
          <a:p>
            <a:r>
              <a:rPr lang="el-GR" dirty="0" smtClean="0"/>
              <a:t>Ικανότητα να ακούμε τον άλλο</a:t>
            </a:r>
          </a:p>
          <a:p>
            <a:r>
              <a:rPr lang="el-GR" dirty="0" smtClean="0"/>
              <a:t>Να διεκδικούμε </a:t>
            </a:r>
          </a:p>
          <a:p>
            <a:r>
              <a:rPr lang="el-GR" dirty="0" smtClean="0"/>
              <a:t>Να λέμε «όχι»</a:t>
            </a:r>
          </a:p>
          <a:p>
            <a:r>
              <a:rPr lang="el-GR" dirty="0" smtClean="0"/>
              <a:t>Να επιλύουμε συγκρούσεις ειρηνικά</a:t>
            </a:r>
          </a:p>
          <a:p>
            <a:r>
              <a:rPr lang="el-GR" dirty="0" smtClean="0"/>
              <a:t>Να διαχειριζόμαστε αποτελεσματικά το άγχος</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Δεξιοτητεσ</a:t>
            </a:r>
            <a:r>
              <a:rPr lang="el-GR" dirty="0" smtClean="0"/>
              <a:t> που </a:t>
            </a:r>
            <a:r>
              <a:rPr lang="el-GR" dirty="0" err="1" smtClean="0"/>
              <a:t>ενισχυουν</a:t>
            </a:r>
            <a:r>
              <a:rPr lang="el-GR" dirty="0" smtClean="0"/>
              <a:t> την </a:t>
            </a:r>
            <a:r>
              <a:rPr lang="el-GR" dirty="0" err="1" smtClean="0"/>
              <a:t>αυτοεκτιμηση</a:t>
            </a:r>
            <a:r>
              <a:rPr lang="el-GR" dirty="0" smtClean="0"/>
              <a:t>:</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Αποδέχομαι την πραγματικότητα</a:t>
            </a:r>
          </a:p>
          <a:p>
            <a:r>
              <a:rPr lang="el-GR" dirty="0" smtClean="0"/>
              <a:t>Συγχωρώ</a:t>
            </a:r>
          </a:p>
          <a:p>
            <a:r>
              <a:rPr lang="el-GR" dirty="0" smtClean="0"/>
              <a:t>Ευχαριστώ</a:t>
            </a:r>
          </a:p>
          <a:p>
            <a:r>
              <a:rPr lang="el-GR" dirty="0" smtClean="0"/>
              <a:t>Είμαι ανοικτός σε αυτό που έρχεται</a:t>
            </a:r>
          </a:p>
          <a:p>
            <a:r>
              <a:rPr lang="el-GR" dirty="0" smtClean="0"/>
              <a:t>Δεν κατηγορώ κανέναν</a:t>
            </a:r>
          </a:p>
          <a:p>
            <a:r>
              <a:rPr lang="el-GR" dirty="0" smtClean="0"/>
              <a:t>Δείχνω εμπιστοσύνη</a:t>
            </a:r>
          </a:p>
          <a:p>
            <a:r>
              <a:rPr lang="el-GR" dirty="0" smtClean="0"/>
              <a:t>Κάνω πέρα την αμφιβολία</a:t>
            </a:r>
          </a:p>
          <a:p>
            <a:r>
              <a:rPr lang="el-GR" dirty="0" smtClean="0"/>
              <a:t>Δίνω χωρίς να περιμένω αντάλλαγμα</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Λέω «ναι» σε μια πρόκληση</a:t>
            </a:r>
          </a:p>
          <a:p>
            <a:r>
              <a:rPr lang="el-GR" dirty="0" smtClean="0"/>
              <a:t>Εγκαταλείπω έναν περιττό κανόνα.</a:t>
            </a:r>
          </a:p>
          <a:p>
            <a:r>
              <a:rPr lang="el-GR" dirty="0" smtClean="0"/>
              <a:t>Κάνω τουλάχιστον ένα από τα παραπάνω κάθε μέρα.</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Ενισχυση</a:t>
            </a:r>
            <a:r>
              <a:rPr lang="el-GR" dirty="0" smtClean="0"/>
              <a:t> </a:t>
            </a:r>
            <a:r>
              <a:rPr lang="el-GR" dirty="0" err="1" smtClean="0"/>
              <a:t>τησ</a:t>
            </a:r>
            <a:r>
              <a:rPr lang="el-GR" dirty="0" smtClean="0"/>
              <a:t> </a:t>
            </a:r>
            <a:r>
              <a:rPr lang="el-GR" dirty="0" err="1" smtClean="0"/>
              <a:t>συμμετοχησ</a:t>
            </a:r>
            <a:endParaRPr lang="el-GR" dirty="0"/>
          </a:p>
        </p:txBody>
      </p:sp>
      <p:sp>
        <p:nvSpPr>
          <p:cNvPr id="3" name="2 - Θέση περιεχομένου"/>
          <p:cNvSpPr>
            <a:spLocks noGrp="1"/>
          </p:cNvSpPr>
          <p:nvPr>
            <p:ph idx="1"/>
          </p:nvPr>
        </p:nvSpPr>
        <p:spPr/>
        <p:txBody>
          <a:bodyPr/>
          <a:lstStyle/>
          <a:p>
            <a:r>
              <a:rPr lang="el-GR" dirty="0" smtClean="0"/>
              <a:t>Στον καθορισμό των κανόνων, των ποινών και των επιβραβεύσεων</a:t>
            </a:r>
          </a:p>
          <a:p>
            <a:r>
              <a:rPr lang="el-GR" dirty="0" smtClean="0"/>
              <a:t>Σε δραστηριότητες εντός και εκτός του σχολείου</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Συμπερασματικα</a:t>
            </a:r>
            <a:r>
              <a:rPr lang="el-GR" dirty="0" smtClean="0"/>
              <a:t>:</a:t>
            </a:r>
            <a:endParaRPr lang="el-GR" dirty="0"/>
          </a:p>
        </p:txBody>
      </p:sp>
      <p:sp>
        <p:nvSpPr>
          <p:cNvPr id="3" name="2 - Θέση περιεχομένου"/>
          <p:cNvSpPr>
            <a:spLocks noGrp="1"/>
          </p:cNvSpPr>
          <p:nvPr>
            <p:ph idx="1"/>
          </p:nvPr>
        </p:nvSpPr>
        <p:spPr/>
        <p:txBody>
          <a:bodyPr/>
          <a:lstStyle/>
          <a:p>
            <a:r>
              <a:rPr lang="el-GR" dirty="0" smtClean="0"/>
              <a:t>Η αλλαγή είναι μια διαδικασία</a:t>
            </a:r>
          </a:p>
          <a:p>
            <a:r>
              <a:rPr lang="el-GR" dirty="0" smtClean="0"/>
              <a:t>Δε διδάσκουμε μόνο μαθήματα.</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Παράγοντες που ενισχύουν την ψυχική ανθεκτικότητα:</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Συναισθηματικοί  δεσμοί, </a:t>
            </a:r>
          </a:p>
          <a:p>
            <a:r>
              <a:rPr lang="el-GR" dirty="0" smtClean="0"/>
              <a:t>Υποστήριξη </a:t>
            </a:r>
            <a:r>
              <a:rPr lang="el-GR" dirty="0"/>
              <a:t>και </a:t>
            </a:r>
            <a:r>
              <a:rPr lang="el-GR" dirty="0" smtClean="0"/>
              <a:t>φροντίδα, </a:t>
            </a:r>
          </a:p>
          <a:p>
            <a:r>
              <a:rPr lang="el-GR" dirty="0" smtClean="0"/>
              <a:t>Σαφή όρια, </a:t>
            </a:r>
          </a:p>
          <a:p>
            <a:r>
              <a:rPr lang="el-GR" dirty="0" smtClean="0"/>
              <a:t>Υψηλές </a:t>
            </a:r>
            <a:r>
              <a:rPr lang="el-GR" dirty="0"/>
              <a:t>και ρεαλιστικές προσδοκίες</a:t>
            </a:r>
            <a:r>
              <a:rPr lang="el-GR" dirty="0" smtClean="0"/>
              <a:t>,</a:t>
            </a:r>
          </a:p>
          <a:p>
            <a:r>
              <a:rPr lang="el-GR" dirty="0" smtClean="0"/>
              <a:t>Εκμάθηση </a:t>
            </a:r>
            <a:r>
              <a:rPr lang="el-GR" dirty="0"/>
              <a:t>κοινωνικών δεξιοτήτων, χρήσιμων στη ζωή τους,  </a:t>
            </a:r>
            <a:r>
              <a:rPr lang="el-GR" dirty="0" smtClean="0"/>
              <a:t>και</a:t>
            </a:r>
          </a:p>
          <a:p>
            <a:r>
              <a:rPr lang="el-GR" dirty="0" smtClean="0"/>
              <a:t>Ενίσχυση </a:t>
            </a:r>
            <a:r>
              <a:rPr lang="el-GR" dirty="0"/>
              <a:t>της συμμετοχής.	</a:t>
            </a:r>
            <a:endParaRPr lang="el-GR" dirty="0" smtClean="0"/>
          </a:p>
          <a:p>
            <a:pPr>
              <a:buNone/>
            </a:pPr>
            <a:r>
              <a:rPr lang="el-GR" dirty="0" smtClean="0"/>
              <a:t>                                                  </a:t>
            </a:r>
            <a:r>
              <a:rPr lang="en-US" dirty="0" smtClean="0"/>
              <a:t>(Nam Henderson)</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ΣΥΝΑΙΣΘΗΜΑΤΙΚΟΙ ΔΕΣΜΟΙ</a:t>
            </a:r>
            <a:endParaRPr lang="el-GR" dirty="0"/>
          </a:p>
        </p:txBody>
      </p:sp>
      <p:sp>
        <p:nvSpPr>
          <p:cNvPr id="3" name="2 - Θέση περιεχομένου"/>
          <p:cNvSpPr>
            <a:spLocks noGrp="1"/>
          </p:cNvSpPr>
          <p:nvPr>
            <p:ph idx="1"/>
          </p:nvPr>
        </p:nvSpPr>
        <p:spPr/>
        <p:txBody>
          <a:bodyPr/>
          <a:lstStyle/>
          <a:p>
            <a:r>
              <a:rPr lang="el-GR" dirty="0" smtClean="0"/>
              <a:t>Ζεστές, ειλικρινείς σχέσεις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Φροντιδα</a:t>
            </a:r>
            <a:r>
              <a:rPr lang="el-GR" dirty="0" smtClean="0"/>
              <a:t> και </a:t>
            </a:r>
            <a:r>
              <a:rPr lang="el-GR" dirty="0" err="1" smtClean="0"/>
              <a:t>στηριξη</a:t>
            </a:r>
            <a:endParaRPr lang="el-GR" dirty="0"/>
          </a:p>
        </p:txBody>
      </p:sp>
      <p:sp>
        <p:nvSpPr>
          <p:cNvPr id="3" name="2 - Θέση περιεχομένου"/>
          <p:cNvSpPr>
            <a:spLocks noGrp="1"/>
          </p:cNvSpPr>
          <p:nvPr>
            <p:ph idx="1"/>
          </p:nvPr>
        </p:nvSpPr>
        <p:spPr/>
        <p:txBody>
          <a:bodyPr/>
          <a:lstStyle/>
          <a:p>
            <a:r>
              <a:rPr lang="el-GR" dirty="0" smtClean="0"/>
              <a:t>Εστιάζω την προσοχή μου σε καθέναν χωριστά</a:t>
            </a:r>
          </a:p>
          <a:p>
            <a:r>
              <a:rPr lang="el-GR" dirty="0" smtClean="0"/>
              <a:t>Γνωρίζω τα ονόματά τους</a:t>
            </a:r>
          </a:p>
          <a:p>
            <a:r>
              <a:rPr lang="el-GR" dirty="0" smtClean="0"/>
              <a:t>Διαθέτω χρόνο</a:t>
            </a:r>
          </a:p>
          <a:p>
            <a:r>
              <a:rPr lang="el-GR" dirty="0" smtClean="0"/>
              <a:t>Τους/τις στηρίζω στους αγώνες τους</a:t>
            </a:r>
          </a:p>
          <a:p>
            <a:r>
              <a:rPr lang="el-GR" dirty="0" smtClean="0"/>
              <a:t>Γιορτάζω τις επιτυχίες τους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Σαφη</a:t>
            </a:r>
            <a:r>
              <a:rPr lang="el-GR" dirty="0" smtClean="0"/>
              <a:t> </a:t>
            </a:r>
            <a:r>
              <a:rPr lang="el-GR" dirty="0" err="1" smtClean="0"/>
              <a:t>ορια</a:t>
            </a:r>
            <a:r>
              <a:rPr lang="el-GR" dirty="0" smtClean="0"/>
              <a:t> που </a:t>
            </a:r>
            <a:r>
              <a:rPr lang="el-GR" dirty="0" err="1" smtClean="0"/>
              <a:t>εφαρμοζονται</a:t>
            </a:r>
            <a:r>
              <a:rPr lang="el-GR" dirty="0" smtClean="0"/>
              <a:t> με </a:t>
            </a:r>
            <a:r>
              <a:rPr lang="el-GR" dirty="0" err="1" smtClean="0"/>
              <a:t>συνεπεια</a:t>
            </a:r>
            <a:endParaRPr lang="el-GR" dirty="0"/>
          </a:p>
        </p:txBody>
      </p:sp>
      <p:sp>
        <p:nvSpPr>
          <p:cNvPr id="3" name="2 - Θέση περιεχομένου"/>
          <p:cNvSpPr>
            <a:spLocks noGrp="1"/>
          </p:cNvSpPr>
          <p:nvPr>
            <p:ph idx="1"/>
          </p:nvPr>
        </p:nvSpPr>
        <p:spPr/>
        <p:txBody>
          <a:bodyPr/>
          <a:lstStyle/>
          <a:p>
            <a:r>
              <a:rPr lang="el-GR" dirty="0" smtClean="0"/>
              <a:t>Συμμετοχή στον καθορισμό των κανόνων, των ποινών και των αμοιβών</a:t>
            </a:r>
          </a:p>
          <a:p>
            <a:r>
              <a:rPr lang="el-GR" dirty="0" smtClean="0"/>
              <a:t>Προσοχή στη διατύπωση</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Υψηλεσ</a:t>
            </a:r>
            <a:r>
              <a:rPr lang="el-GR" dirty="0" smtClean="0"/>
              <a:t> και </a:t>
            </a:r>
            <a:r>
              <a:rPr lang="el-GR" dirty="0" err="1" smtClean="0"/>
              <a:t>ρεαλιστικεσ</a:t>
            </a:r>
            <a:r>
              <a:rPr lang="el-GR" dirty="0" smtClean="0"/>
              <a:t> </a:t>
            </a:r>
            <a:r>
              <a:rPr lang="el-GR" dirty="0" err="1" smtClean="0"/>
              <a:t>προσδοκιεσ</a:t>
            </a:r>
            <a:endParaRPr lang="el-GR" dirty="0"/>
          </a:p>
        </p:txBody>
      </p:sp>
      <p:sp>
        <p:nvSpPr>
          <p:cNvPr id="3" name="2 - Θέση περιεχομένου"/>
          <p:cNvSpPr>
            <a:spLocks noGrp="1"/>
          </p:cNvSpPr>
          <p:nvPr>
            <p:ph idx="1"/>
          </p:nvPr>
        </p:nvSpPr>
        <p:spPr/>
        <p:txBody>
          <a:bodyPr/>
          <a:lstStyle/>
          <a:p>
            <a:r>
              <a:rPr lang="el-GR" dirty="0" smtClean="0"/>
              <a:t>«Σου έχω εμπιστοσύνη»</a:t>
            </a:r>
          </a:p>
          <a:p>
            <a:r>
              <a:rPr lang="el-GR" dirty="0" smtClean="0"/>
              <a:t>«Μπορείς να το κάνεις»</a:t>
            </a:r>
          </a:p>
          <a:p>
            <a:r>
              <a:rPr lang="el-GR" dirty="0" smtClean="0"/>
              <a:t>Υψηλή ακαδημαϊκή επίδοση = υψηλή ανθεκτικότητα</a:t>
            </a:r>
          </a:p>
          <a:p>
            <a:r>
              <a:rPr lang="el-GR" dirty="0" smtClean="0"/>
              <a:t>Συνεργατική μάθηση</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descr="Αποτέλεσμα εικόνας για Δελμούζος εικονα"/>
          <p:cNvSpPr>
            <a:spLocks noChangeAspect="1" noChangeArrowheads="1"/>
          </p:cNvSpPr>
          <p:nvPr/>
        </p:nvSpPr>
        <p:spPr bwMode="auto">
          <a:xfrm>
            <a:off x="155575" y="-1470025"/>
            <a:ext cx="2381250" cy="3076575"/>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7412" name="Picture 4" descr="Σχετική εικόνα"/>
          <p:cNvPicPr>
            <a:picLocks noChangeAspect="1" noChangeArrowheads="1"/>
          </p:cNvPicPr>
          <p:nvPr/>
        </p:nvPicPr>
        <p:blipFill>
          <a:blip r:embed="rId2" cstate="print"/>
          <a:srcRect/>
          <a:stretch>
            <a:fillRect/>
          </a:stretch>
        </p:blipFill>
        <p:spPr bwMode="auto">
          <a:xfrm>
            <a:off x="2051720" y="1484784"/>
            <a:ext cx="4608512" cy="437882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Συνεργατικη</a:t>
            </a:r>
            <a:r>
              <a:rPr lang="el-GR" dirty="0" smtClean="0"/>
              <a:t> </a:t>
            </a:r>
            <a:r>
              <a:rPr lang="el-GR" dirty="0" err="1" smtClean="0"/>
              <a:t>μαθηση</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««Διάφορα θέματα μοιράζονται σε ομάδες παιδιών, και το κάθε μέλος σε μια ομάδα παίρνει ένα μέρος από την κοινή εργασία, ανάλογα με τις δυνάμεις του. Εργασίες ομάδων έπειτα μπορούν να ενωθούν σε μια μεγαλύτερη ενότητα. Έτσι, παρουσιάζεται ένα έργο κοινό, που η επιτυχία του είναι ανάλογη με την προθυμία και τη δουλειά της κάθε ομάδας,…και ανάλογα με τη συνεισφορά του κάθε παιδιού</a:t>
            </a:r>
            <a:r>
              <a:rPr lang="el-GR" dirty="0" smtClean="0"/>
              <a:t>».(Δελμούζος)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a:t>«Ομαδική ζωή και εργασία δε θα ειπεί ισοπέδωση. Ο καθένας να δίνει για τον κοινό σκοπό και το ομαδικό έργο ό, τι μπορεί σύμφωνα με την κλίση του, μα να το δίνει όσο γίνεται πιο τέλεια, ανάλογα πάντα με τις δυνάμεις του. Έτσι αναπτύσσει τη δική του ατομικότητα, μα μέσα σε μια κοινότητα, στην ευεργετική επίδραση της κοινοτικής ζωής και εργασίας</a:t>
            </a:r>
            <a:r>
              <a:rPr lang="el-GR" dirty="0" smtClean="0"/>
              <a:t>» (Δελμούζος)</a:t>
            </a: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85</TotalTime>
  <Words>382</Words>
  <Application>Microsoft Office PowerPoint</Application>
  <PresentationFormat>Προβολή στην οθόνη (4:3)</PresentationFormat>
  <Paragraphs>55</Paragraphs>
  <Slides>15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Franklin Gothic Book</vt:lpstr>
      <vt:lpstr>Franklin Gothic Medium</vt:lpstr>
      <vt:lpstr>Wingdings 2</vt:lpstr>
      <vt:lpstr>Διαστημικό</vt:lpstr>
      <vt:lpstr>ΑΥΤΟΕΚΤΙΜΗΣΗ- ΨΥΧΙΚΗ ΑΝΘΕΚΤΙΚΟΤΗΤΑ ΚΑΙ Ο ΡΟΛΟΣ ΤΟΥ ΣΧΟΛΕΙΟΥ </vt:lpstr>
      <vt:lpstr>Παράγοντες που ενισχύουν την ψυχική ανθεκτικότητα:</vt:lpstr>
      <vt:lpstr>ΣΥΝΑΙΣΘΗΜΑΤΙΚΟΙ ΔΕΣΜΟΙ</vt:lpstr>
      <vt:lpstr>Φροντιδα και στηριξη</vt:lpstr>
      <vt:lpstr>Σαφη ορια που εφαρμοζονται με συνεπεια</vt:lpstr>
      <vt:lpstr>Υψηλεσ και ρεαλιστικεσ προσδοκιεσ</vt:lpstr>
      <vt:lpstr>Παρουσίαση του PowerPoint</vt:lpstr>
      <vt:lpstr>Συνεργατικη μαθηση</vt:lpstr>
      <vt:lpstr>Παρουσίαση του PowerPoint</vt:lpstr>
      <vt:lpstr>Βιωματικη μεθοδοσ</vt:lpstr>
      <vt:lpstr>Εκμαθηση δεξιοτητων χρησιμων για τη ζωη</vt:lpstr>
      <vt:lpstr>Δεξιοτητεσ που ενισχυουν την αυτοεκτιμηση:</vt:lpstr>
      <vt:lpstr>Παρουσίαση του PowerPoint</vt:lpstr>
      <vt:lpstr>Ενισχυση τησ συμμετοχησ</vt:lpstr>
      <vt:lpstr>Συμπερασματικα: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Παιδαγωγικοί τρόποι και  πρακτικές που ενισχύουν την ψυχική ανθεκτικότητα</dc:title>
  <dc:creator>Samsung</dc:creator>
  <cp:lastModifiedBy>dionisia</cp:lastModifiedBy>
  <cp:revision>14</cp:revision>
  <dcterms:created xsi:type="dcterms:W3CDTF">2017-05-18T15:31:09Z</dcterms:created>
  <dcterms:modified xsi:type="dcterms:W3CDTF">2019-06-13T07:32:00Z</dcterms:modified>
</cp:coreProperties>
</file>