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2" r:id="rId7"/>
    <p:sldId id="261" r:id="rId8"/>
    <p:sldId id="268" r:id="rId9"/>
    <p:sldId id="267" r:id="rId10"/>
    <p:sldId id="266" r:id="rId11"/>
    <p:sldId id="265" r:id="rId12"/>
    <p:sldId id="273" r:id="rId13"/>
    <p:sldId id="264" r:id="rId14"/>
    <p:sldId id="262" r:id="rId15"/>
    <p:sldId id="263" r:id="rId16"/>
    <p:sldId id="269" r:id="rId17"/>
    <p:sldId id="275" r:id="rId18"/>
    <p:sldId id="276" r:id="rId19"/>
    <p:sldId id="270" r:id="rId20"/>
    <p:sldId id="274" r:id="rId21"/>
    <p:sldId id="277" r:id="rId22"/>
    <p:sldId id="271" r:id="rId23"/>
    <p:sldId id="278" r:id="rId24"/>
    <p:sldId id="279" r:id="rId25"/>
    <p:sldId id="280" r:id="rId26"/>
    <p:sldId id="281" r:id="rId27"/>
    <p:sldId id="282" r:id="rId28"/>
    <p:sldId id="283" r:id="rId29"/>
    <p:sldId id="284" r:id="rId30"/>
    <p:sldId id="285"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38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9E087DD-AE04-494C-894C-C94582BBBDD0}"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829870-CFBE-4180-B25B-05F9414123E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9E087DD-AE04-494C-894C-C94582BBBDD0}"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829870-CFBE-4180-B25B-05F9414123E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9E087DD-AE04-494C-894C-C94582BBBDD0}"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829870-CFBE-4180-B25B-05F9414123E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9E087DD-AE04-494C-894C-C94582BBBDD0}"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829870-CFBE-4180-B25B-05F9414123E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9E087DD-AE04-494C-894C-C94582BBBDD0}" type="datetimeFigureOut">
              <a:rPr lang="el-GR" smtClean="0"/>
              <a:pPr/>
              <a:t>13/6/2019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C829870-CFBE-4180-B25B-05F9414123E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9E087DD-AE04-494C-894C-C94582BBBDD0}" type="datetimeFigureOut">
              <a:rPr lang="el-GR" smtClean="0"/>
              <a:pPr/>
              <a:t>13/6/2019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C829870-CFBE-4180-B25B-05F9414123E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9E087DD-AE04-494C-894C-C94582BBBDD0}" type="datetimeFigureOut">
              <a:rPr lang="el-GR" smtClean="0"/>
              <a:pPr/>
              <a:t>13/6/2019</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C829870-CFBE-4180-B25B-05F9414123E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9E087DD-AE04-494C-894C-C94582BBBDD0}" type="datetimeFigureOut">
              <a:rPr lang="el-GR" smtClean="0"/>
              <a:pPr/>
              <a:t>13/6/2019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C829870-CFBE-4180-B25B-05F9414123E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9E087DD-AE04-494C-894C-C94582BBBDD0}" type="datetimeFigureOut">
              <a:rPr lang="el-GR" smtClean="0"/>
              <a:pPr/>
              <a:t>13/6/2019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C829870-CFBE-4180-B25B-05F9414123E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9E087DD-AE04-494C-894C-C94582BBBDD0}" type="datetimeFigureOut">
              <a:rPr lang="el-GR" smtClean="0"/>
              <a:pPr/>
              <a:t>13/6/2019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C829870-CFBE-4180-B25B-05F9414123E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9E087DD-AE04-494C-894C-C94582BBBDD0}" type="datetimeFigureOut">
              <a:rPr lang="el-GR" smtClean="0"/>
              <a:pPr/>
              <a:t>13/6/2019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C829870-CFBE-4180-B25B-05F9414123E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E087DD-AE04-494C-894C-C94582BBBDD0}" type="datetimeFigureOut">
              <a:rPr lang="el-GR" smtClean="0"/>
              <a:pPr/>
              <a:t>13/6/2019</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829870-CFBE-4180-B25B-05F9414123E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timetoast.com/timeline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2SaoptaZsnE&amp;feature=youtu.be" TargetMode="External"/><Relationship Id="rId2" Type="http://schemas.openxmlformats.org/officeDocument/2006/relationships/hyperlink" Target="https://youtu.be/cRaA6GZN0hk" TargetMode="External"/><Relationship Id="rId1" Type="http://schemas.openxmlformats.org/officeDocument/2006/relationships/slideLayout" Target="../slideLayouts/slideLayout2.xml"/><Relationship Id="rId4" Type="http://schemas.openxmlformats.org/officeDocument/2006/relationships/hyperlink" Target="https://www.timetoast.com/timelines/1980906"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timetoast.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photodentro.edu.gr/v/item/ds/8521/931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greek-language.gr/digitalResources/ancient_greek/library/browse.html?text_id=73&amp;page=240&amp;hi=90876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ΔΙΔΑΣΚΟΝΤΑΣ ΙΣΤΟΡΙΑ ΣΤΟ ΓΥΜΝΑΣΙΟ</a:t>
            </a:r>
            <a:endParaRPr lang="el-GR" dirty="0"/>
          </a:p>
        </p:txBody>
      </p:sp>
      <p:sp>
        <p:nvSpPr>
          <p:cNvPr id="3" name="2 - Υπότιτλος"/>
          <p:cNvSpPr>
            <a:spLocks noGrp="1"/>
          </p:cNvSpPr>
          <p:nvPr>
            <p:ph type="subTitle" idx="1"/>
          </p:nvPr>
        </p:nvSpPr>
        <p:spPr/>
        <p:txBody>
          <a:bodyPr/>
          <a:lstStyle/>
          <a:p>
            <a:r>
              <a:rPr lang="el-GR" dirty="0" smtClean="0"/>
              <a:t>ΜΑΡΤΙΟΣ </a:t>
            </a:r>
            <a:r>
              <a:rPr lang="el-GR" dirty="0" smtClean="0"/>
              <a:t>2019</a:t>
            </a:r>
            <a:endParaRPr lang="en-US" dirty="0" smtClean="0"/>
          </a:p>
          <a:p>
            <a:r>
              <a:rPr lang="el-GR" dirty="0" smtClean="0"/>
              <a:t>ΔΙΟΝΥΣΙΑ ΚΟΥΜΑΡΙΩΤΟΥ ΠΕ02</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Διεξαγωγή του μαθήματος:</a:t>
            </a:r>
            <a:endParaRPr lang="el-GR" dirty="0"/>
          </a:p>
        </p:txBody>
      </p:sp>
      <p:sp>
        <p:nvSpPr>
          <p:cNvPr id="3" name="2 - Θέση περιεχομένου"/>
          <p:cNvSpPr>
            <a:spLocks noGrp="1"/>
          </p:cNvSpPr>
          <p:nvPr>
            <p:ph idx="1"/>
          </p:nvPr>
        </p:nvSpPr>
        <p:spPr/>
        <p:txBody>
          <a:bodyPr/>
          <a:lstStyle/>
          <a:p>
            <a:r>
              <a:rPr lang="el-GR" dirty="0" smtClean="0"/>
              <a:t>Θα πρέπει να αποφασίσετε αν θα χρειαστείτε το εργαστήριο Πληροφορικής.</a:t>
            </a:r>
          </a:p>
          <a:p>
            <a:r>
              <a:rPr lang="el-GR" dirty="0" smtClean="0"/>
              <a:t>Οργάνωση ομάδων εργασίας με διακριτούς ρόλους</a:t>
            </a:r>
          </a:p>
          <a:p>
            <a:r>
              <a:rPr lang="el-GR" dirty="0" smtClean="0"/>
              <a:t>Συγκεκριμένο χρονικό πλαίσιο</a:t>
            </a:r>
          </a:p>
          <a:p>
            <a:r>
              <a:rPr lang="el-GR" dirty="0" smtClean="0"/>
              <a:t>Λεπτομερείς οδηγίες, κατά προτίμηση γραπτές, π.χ. θα μπείτε στο διαδίκτυο, θα πληκτρολογήσετε τη διεύθυνση…</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1. Οι φάσεις του πολέμου:</a:t>
            </a:r>
            <a:endParaRPr lang="el-GR" dirty="0">
              <a:solidFill>
                <a:srgbClr val="FF0000"/>
              </a:solidFill>
            </a:endParaRPr>
          </a:p>
        </p:txBody>
      </p:sp>
      <p:sp>
        <p:nvSpPr>
          <p:cNvPr id="3" name="2 - Θέση περιεχομένου"/>
          <p:cNvSpPr>
            <a:spLocks noGrp="1"/>
          </p:cNvSpPr>
          <p:nvPr>
            <p:ph idx="1"/>
          </p:nvPr>
        </p:nvSpPr>
        <p:spPr/>
        <p:txBody>
          <a:bodyPr>
            <a:normAutofit lnSpcReduction="10000"/>
          </a:bodyPr>
          <a:lstStyle/>
          <a:p>
            <a:pPr>
              <a:buNone/>
            </a:pPr>
            <a:r>
              <a:rPr lang="el-GR" dirty="0" smtClean="0"/>
              <a:t>Χρονολογίες: 431-404 π.χ.</a:t>
            </a:r>
          </a:p>
          <a:p>
            <a:pPr>
              <a:buNone/>
            </a:pPr>
            <a:endParaRPr lang="el-GR" dirty="0" smtClean="0"/>
          </a:p>
          <a:p>
            <a:pPr>
              <a:buNone/>
            </a:pPr>
            <a:r>
              <a:rPr lang="el-GR" dirty="0" err="1" smtClean="0"/>
              <a:t>χρονογραμμή</a:t>
            </a:r>
            <a:r>
              <a:rPr lang="el-GR" dirty="0" smtClean="0"/>
              <a:t>: </a:t>
            </a:r>
            <a:r>
              <a:rPr lang="en-US" dirty="0" smtClean="0">
                <a:hlinkClick r:id="rId2"/>
              </a:rPr>
              <a:t>https://www.timetoast.com/timelines</a:t>
            </a:r>
            <a:endParaRPr lang="el-GR" dirty="0" smtClean="0"/>
          </a:p>
          <a:p>
            <a:pPr>
              <a:buNone/>
            </a:pPr>
            <a:r>
              <a:rPr lang="el-GR" dirty="0" smtClean="0"/>
              <a:t>Ή σε μία οριζόντια γραμμή που θα αντιπροσωπεύει το χρονικό διάστημα 431-404 π.χ. τοποθετήστε σε ανάλογα χρονικά διαστήματα τις τρεις φάσεις του πελοποννησιακού πολέμου. </a:t>
            </a:r>
          </a:p>
          <a:p>
            <a:pPr>
              <a:buNone/>
            </a:pP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Πώς φτιάχνουμε </a:t>
            </a:r>
            <a:r>
              <a:rPr lang="el-GR" dirty="0" err="1" smtClean="0"/>
              <a:t>χρονογραμμή</a:t>
            </a:r>
            <a:endParaRPr lang="el-GR" dirty="0"/>
          </a:p>
        </p:txBody>
      </p:sp>
      <p:sp>
        <p:nvSpPr>
          <p:cNvPr id="3" name="2 - Θέση περιεχομένου"/>
          <p:cNvSpPr>
            <a:spLocks noGrp="1"/>
          </p:cNvSpPr>
          <p:nvPr>
            <p:ph idx="1"/>
          </p:nvPr>
        </p:nvSpPr>
        <p:spPr/>
        <p:txBody>
          <a:bodyPr/>
          <a:lstStyle/>
          <a:p>
            <a:r>
              <a:rPr lang="en-US" u="sng" dirty="0" smtClean="0">
                <a:hlinkClick r:id="rId2"/>
              </a:rPr>
              <a:t>https://youtu.be/cRaA6GZN0hk</a:t>
            </a:r>
            <a:endParaRPr lang="en-US" dirty="0" smtClean="0">
              <a:hlinkClick r:id="rId3"/>
            </a:endParaRPr>
          </a:p>
          <a:p>
            <a:r>
              <a:rPr lang="en-US" dirty="0" smtClean="0">
                <a:hlinkClick r:id="rId3"/>
              </a:rPr>
              <a:t>https://www.youtube.com/watch?v=2SaoptaZsnE&amp;feature=youtu.be</a:t>
            </a:r>
            <a:endParaRPr lang="en-US" dirty="0" smtClean="0"/>
          </a:p>
          <a:p>
            <a:endParaRPr lang="en-US" smtClean="0"/>
          </a:p>
          <a:p>
            <a:endParaRPr lang="en-US" dirty="0" smtClean="0"/>
          </a:p>
          <a:p>
            <a:r>
              <a:rPr lang="en-US" dirty="0" smtClean="0">
                <a:hlinkClick r:id="rId4"/>
              </a:rPr>
              <a:t>https://www.timetoast.com/timelines/1980906</a:t>
            </a:r>
            <a:r>
              <a:rPr lang="en-US" dirty="0" smtClean="0"/>
              <a:t> </a:t>
            </a:r>
          </a:p>
          <a:p>
            <a:endParaRPr lang="en-US" dirty="0" smtClean="0"/>
          </a:p>
          <a:p>
            <a:endParaRPr lang="en-US"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Πώς μπορεί να εργαστεί η ομάδα:</a:t>
            </a:r>
            <a:endParaRPr lang="el-GR" dirty="0"/>
          </a:p>
        </p:txBody>
      </p:sp>
      <p:sp>
        <p:nvSpPr>
          <p:cNvPr id="3" name="2 - Θέση περιεχομένου"/>
          <p:cNvSpPr>
            <a:spLocks noGrp="1"/>
          </p:cNvSpPr>
          <p:nvPr>
            <p:ph idx="1"/>
          </p:nvPr>
        </p:nvSpPr>
        <p:spPr/>
        <p:txBody>
          <a:bodyPr>
            <a:normAutofit fontScale="92500"/>
          </a:bodyPr>
          <a:lstStyle/>
          <a:p>
            <a:r>
              <a:rPr lang="el-GR" dirty="0" smtClean="0"/>
              <a:t>Αφού μπείτε στο διαδίκτυο, πληκτρολογήστε τη διεύθυνση: </a:t>
            </a:r>
            <a:r>
              <a:rPr lang="en-US" dirty="0" smtClean="0">
                <a:hlinkClick r:id="rId2"/>
              </a:rPr>
              <a:t>http://www.timetoast.com</a:t>
            </a:r>
            <a:endParaRPr lang="el-GR" dirty="0" smtClean="0"/>
          </a:p>
          <a:p>
            <a:r>
              <a:rPr lang="el-GR" dirty="0" smtClean="0"/>
              <a:t>Κάνετε εγγραφή.</a:t>
            </a:r>
          </a:p>
          <a:p>
            <a:r>
              <a:rPr lang="el-GR" dirty="0" smtClean="0"/>
              <a:t>Εξηγούμε το </a:t>
            </a:r>
            <a:r>
              <a:rPr lang="en-US" dirty="0" smtClean="0"/>
              <a:t>add timeline.</a:t>
            </a:r>
          </a:p>
          <a:p>
            <a:r>
              <a:rPr lang="el-GR" dirty="0" smtClean="0"/>
              <a:t>Δίνουμε τίτλο (</a:t>
            </a:r>
            <a:r>
              <a:rPr lang="en-US" dirty="0" smtClean="0"/>
              <a:t>Title), </a:t>
            </a:r>
            <a:r>
              <a:rPr lang="el-GR" dirty="0" smtClean="0"/>
              <a:t>ορίζουμε αν είναι δημόσιο ή όχι (</a:t>
            </a:r>
            <a:r>
              <a:rPr lang="en-US" dirty="0" smtClean="0"/>
              <a:t>publish status) </a:t>
            </a:r>
            <a:r>
              <a:rPr lang="el-GR" dirty="0" smtClean="0"/>
              <a:t>και κατηγορία.</a:t>
            </a:r>
          </a:p>
          <a:p>
            <a:r>
              <a:rPr lang="el-GR" dirty="0" smtClean="0"/>
              <a:t>Πατάμε το </a:t>
            </a:r>
            <a:r>
              <a:rPr lang="en-US" dirty="0" smtClean="0"/>
              <a:t>create timeline</a:t>
            </a:r>
          </a:p>
          <a:p>
            <a:r>
              <a:rPr lang="el-GR" dirty="0" smtClean="0"/>
              <a:t>Εξηγούμε το </a:t>
            </a:r>
            <a:r>
              <a:rPr lang="en-US" dirty="0" smtClean="0"/>
              <a:t>add event</a:t>
            </a:r>
            <a:r>
              <a:rPr lang="el-GR" dirty="0" smtClean="0"/>
              <a:t> και</a:t>
            </a:r>
            <a:r>
              <a:rPr lang="en-US" dirty="0" smtClean="0"/>
              <a:t> add </a:t>
            </a:r>
            <a:r>
              <a:rPr lang="en-US" dirty="0" err="1" smtClean="0"/>
              <a:t>timespan</a:t>
            </a:r>
            <a:r>
              <a:rPr lang="el-GR" dirty="0" smtClean="0"/>
              <a:t>, </a:t>
            </a:r>
            <a:r>
              <a:rPr lang="en-US" dirty="0" smtClean="0"/>
              <a:t>edit…</a:t>
            </a:r>
          </a:p>
          <a:p>
            <a:pPr>
              <a:buNone/>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2. Διάκριση αιτίας και αφορμής:</a:t>
            </a:r>
            <a:endParaRPr lang="el-GR" dirty="0">
              <a:solidFill>
                <a:srgbClr val="FF0000"/>
              </a:solidFill>
            </a:endParaRPr>
          </a:p>
        </p:txBody>
      </p:sp>
      <p:sp>
        <p:nvSpPr>
          <p:cNvPr id="3" name="2 - Θέση περιεχομένου"/>
          <p:cNvSpPr>
            <a:spLocks noGrp="1"/>
          </p:cNvSpPr>
          <p:nvPr>
            <p:ph idx="1"/>
          </p:nvPr>
        </p:nvSpPr>
        <p:spPr/>
        <p:txBody>
          <a:bodyPr>
            <a:normAutofit fontScale="92500" lnSpcReduction="20000"/>
          </a:bodyPr>
          <a:lstStyle/>
          <a:p>
            <a:r>
              <a:rPr lang="el-GR" dirty="0" smtClean="0"/>
              <a:t>1. Η μεγάλη ανάπτυξη της Αθήνας φόβισε τους Λακεδαιμόνιους και τους ανάγκασε να πολεμήσουν. </a:t>
            </a:r>
          </a:p>
          <a:p>
            <a:r>
              <a:rPr lang="el-GR" dirty="0" smtClean="0"/>
              <a:t>2. Οι Θηβαίοι είχαν εισβάλλει στις Πλαταιές, που ήταν σύμμαχος των Αθηναίων.</a:t>
            </a:r>
          </a:p>
          <a:p>
            <a:r>
              <a:rPr lang="el-GR" dirty="0" smtClean="0"/>
              <a:t>3. Η Ποτίδαια, σύμμαχος των Αθηναίων είχε επαναστατήσει με προτροπή των </a:t>
            </a:r>
            <a:r>
              <a:rPr lang="el-GR" dirty="0" err="1" smtClean="0"/>
              <a:t>Πελοποννησίων</a:t>
            </a:r>
            <a:r>
              <a:rPr lang="el-GR" dirty="0" smtClean="0"/>
              <a:t>.</a:t>
            </a:r>
          </a:p>
          <a:p>
            <a:r>
              <a:rPr lang="el-GR" dirty="0" smtClean="0"/>
              <a:t>Οι Κορίνθιοι ανησυχούσαν για την οικονομία τους βλέποντας το εμπόριο των Αθηναίων να μεγαλώνει.</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Πώς μπορεί να εργαστεί η ομάδα:</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dirty="0" smtClean="0"/>
              <a:t>Έχετε μπροστά σας κάποιες από τις αιτίες και αφορμές του πελοποννησιακού πολέμου. Να ξεχωρίσετε τις αιτίες από τις αφορμές και να γράψετε κάθε κατηγορία σε διαφορετική στήλη. Ή</a:t>
            </a:r>
          </a:p>
          <a:p>
            <a:r>
              <a:rPr lang="el-GR" dirty="0" smtClean="0"/>
              <a:t>Ανοίξτε στην επιφάνεια εργασίας του υπολογιστή σας το έγγραφο με τίτλο Αιτίες και Αφορμές. Αφού το διαβάσετε προσεκτικά, επιλέξτε τις αιτίες και χρωματίστε τις με γράμματα κόκκινα (με δεξί κλικ πάνω στο επιλεγμένο κείμενο θα εμφανιστεί το μικρό παράθυρο με τα χρώματα και τα είδη γραμματοσειράς).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3. Ο ρόλος της προσωπικότητας:</a:t>
            </a:r>
            <a:endParaRPr lang="el-GR" dirty="0">
              <a:solidFill>
                <a:srgbClr val="FF0000"/>
              </a:solidFill>
            </a:endParaRPr>
          </a:p>
        </p:txBody>
      </p:sp>
      <p:sp>
        <p:nvSpPr>
          <p:cNvPr id="3" name="2 - Θέση περιεχομένου"/>
          <p:cNvSpPr>
            <a:spLocks noGrp="1"/>
          </p:cNvSpPr>
          <p:nvPr>
            <p:ph idx="1"/>
          </p:nvPr>
        </p:nvSpPr>
        <p:spPr/>
        <p:txBody>
          <a:bodyPr>
            <a:normAutofit lnSpcReduction="10000"/>
          </a:bodyPr>
          <a:lstStyle/>
          <a:p>
            <a:r>
              <a:rPr lang="el-GR" dirty="0" smtClean="0"/>
              <a:t>Ενώ η Σικελική Εκστρατεία είχε ξεκινήσει, οι Αθηναίοι κάλεσαν πίσω τον  κύριο υποστηρικτή της, τον στρατηγό Αλκιβιάδη. Νομίζετε ότι, αν δεν ερχόταν έτσι τα πράγματα, θα νικούσαν οι Αθηναίοι;</a:t>
            </a:r>
          </a:p>
          <a:p>
            <a:pPr>
              <a:buNone/>
            </a:pPr>
            <a:r>
              <a:rPr lang="el-GR" dirty="0" smtClean="0"/>
              <a:t>  Για βοήθεια, διαβάστε την περιγραφή του Αλκιβιάδη από τον Πλούταρχο και τις σκέψεις που έκανε για την εκστρατεία ο ιστορικός Θουκυδίδης.</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Πλουτάρχου Βίοι Παράλληλοι, Αλκιβιάδης</a:t>
            </a:r>
            <a:endParaRPr lang="el-GR" dirty="0"/>
          </a:p>
        </p:txBody>
      </p:sp>
      <p:sp>
        <p:nvSpPr>
          <p:cNvPr id="3" name="2 - Θέση περιεχομένου"/>
          <p:cNvSpPr>
            <a:spLocks noGrp="1"/>
          </p:cNvSpPr>
          <p:nvPr>
            <p:ph idx="1"/>
          </p:nvPr>
        </p:nvSpPr>
        <p:spPr/>
        <p:txBody>
          <a:bodyPr/>
          <a:lstStyle/>
          <a:p>
            <a:r>
              <a:rPr lang="el-GR" dirty="0" smtClean="0"/>
              <a:t>«</a:t>
            </a:r>
            <a:r>
              <a:rPr lang="el-GR" dirty="0" err="1" smtClean="0"/>
              <a:t>Τὸ</a:t>
            </a:r>
            <a:r>
              <a:rPr lang="el-GR" dirty="0" smtClean="0"/>
              <a:t> </a:t>
            </a:r>
            <a:r>
              <a:rPr lang="el-GR" dirty="0" err="1" smtClean="0"/>
              <a:t>δ᾽</a:t>
            </a:r>
            <a:r>
              <a:rPr lang="el-GR" dirty="0" smtClean="0"/>
              <a:t> </a:t>
            </a:r>
            <a:r>
              <a:rPr lang="el-GR" dirty="0" err="1" smtClean="0"/>
              <a:t>ἦθος</a:t>
            </a:r>
            <a:r>
              <a:rPr lang="el-GR" dirty="0" smtClean="0"/>
              <a:t> </a:t>
            </a:r>
            <a:r>
              <a:rPr lang="el-GR" dirty="0" err="1" smtClean="0"/>
              <a:t>αὐτοῦ</a:t>
            </a:r>
            <a:r>
              <a:rPr lang="el-GR" dirty="0" smtClean="0"/>
              <a:t> </a:t>
            </a:r>
            <a:r>
              <a:rPr lang="el-GR" dirty="0" err="1" smtClean="0"/>
              <a:t>πολλὰς</a:t>
            </a:r>
            <a:r>
              <a:rPr lang="el-GR" dirty="0" smtClean="0"/>
              <a:t> </a:t>
            </a:r>
            <a:r>
              <a:rPr lang="el-GR" dirty="0" err="1" smtClean="0"/>
              <a:t>μὲν</a:t>
            </a:r>
            <a:r>
              <a:rPr lang="el-GR" dirty="0" smtClean="0"/>
              <a:t> </a:t>
            </a:r>
            <a:r>
              <a:rPr lang="el-GR" dirty="0" err="1" smtClean="0"/>
              <a:t>ὕστερον</a:t>
            </a:r>
            <a:r>
              <a:rPr lang="el-GR" dirty="0" smtClean="0"/>
              <a:t>, </a:t>
            </a:r>
            <a:r>
              <a:rPr lang="el-GR" dirty="0" err="1" smtClean="0"/>
              <a:t>ὡς</a:t>
            </a:r>
            <a:r>
              <a:rPr lang="el-GR" dirty="0" smtClean="0"/>
              <a:t> </a:t>
            </a:r>
            <a:r>
              <a:rPr lang="el-GR" dirty="0" err="1" smtClean="0"/>
              <a:t>εἰκὸς</a:t>
            </a:r>
            <a:r>
              <a:rPr lang="el-GR" dirty="0" smtClean="0"/>
              <a:t> </a:t>
            </a:r>
            <a:r>
              <a:rPr lang="el-GR" dirty="0" err="1" smtClean="0"/>
              <a:t>ἐν</a:t>
            </a:r>
            <a:r>
              <a:rPr lang="el-GR" dirty="0" smtClean="0"/>
              <a:t> </a:t>
            </a:r>
            <a:r>
              <a:rPr lang="el-GR" dirty="0" err="1" smtClean="0"/>
              <a:t>πράγμασι</a:t>
            </a:r>
            <a:r>
              <a:rPr lang="el-GR" dirty="0" smtClean="0"/>
              <a:t> </a:t>
            </a:r>
            <a:r>
              <a:rPr lang="el-GR" dirty="0" err="1" smtClean="0"/>
              <a:t>μεγάλοις</a:t>
            </a:r>
            <a:r>
              <a:rPr lang="el-GR" dirty="0" smtClean="0"/>
              <a:t> </a:t>
            </a:r>
            <a:r>
              <a:rPr lang="el-GR" dirty="0" err="1" smtClean="0"/>
              <a:t>καὶ</a:t>
            </a:r>
            <a:r>
              <a:rPr lang="el-GR" dirty="0" smtClean="0"/>
              <a:t> </a:t>
            </a:r>
            <a:r>
              <a:rPr lang="el-GR" dirty="0" err="1" smtClean="0"/>
              <a:t>τύχαις</a:t>
            </a:r>
            <a:r>
              <a:rPr lang="el-GR" dirty="0" smtClean="0"/>
              <a:t> </a:t>
            </a:r>
            <a:r>
              <a:rPr lang="el-GR" dirty="0" err="1" smtClean="0"/>
              <a:t>πολυτρόποις</a:t>
            </a:r>
            <a:r>
              <a:rPr lang="el-GR" dirty="0" smtClean="0"/>
              <a:t>, </a:t>
            </a:r>
            <a:r>
              <a:rPr lang="el-GR" dirty="0" err="1" smtClean="0"/>
              <a:t>ἀνομοιότητας</a:t>
            </a:r>
            <a:r>
              <a:rPr lang="el-GR" dirty="0" smtClean="0"/>
              <a:t> </a:t>
            </a:r>
            <a:r>
              <a:rPr lang="el-GR" dirty="0" err="1" smtClean="0"/>
              <a:t>πρὸς</a:t>
            </a:r>
            <a:r>
              <a:rPr lang="el-GR" dirty="0" smtClean="0"/>
              <a:t> </a:t>
            </a:r>
            <a:r>
              <a:rPr lang="el-GR" dirty="0" err="1" smtClean="0"/>
              <a:t>αὑτὸ</a:t>
            </a:r>
            <a:r>
              <a:rPr lang="el-GR" dirty="0" smtClean="0"/>
              <a:t> </a:t>
            </a:r>
            <a:r>
              <a:rPr lang="el-GR" dirty="0" err="1" smtClean="0"/>
              <a:t>καὶ</a:t>
            </a:r>
            <a:r>
              <a:rPr lang="el-GR" dirty="0" smtClean="0"/>
              <a:t> </a:t>
            </a:r>
            <a:r>
              <a:rPr lang="el-GR" dirty="0" err="1" smtClean="0"/>
              <a:t>μεταβολὰς</a:t>
            </a:r>
            <a:r>
              <a:rPr lang="el-GR" dirty="0" smtClean="0"/>
              <a:t> </a:t>
            </a:r>
            <a:r>
              <a:rPr lang="el-GR" dirty="0" err="1" smtClean="0"/>
              <a:t>ἐπεδείξατο</a:t>
            </a:r>
            <a:r>
              <a:rPr lang="el-GR" dirty="0" smtClean="0"/>
              <a:t>. </a:t>
            </a:r>
            <a:r>
              <a:rPr lang="el-GR" dirty="0" err="1" smtClean="0"/>
              <a:t>φύσει</a:t>
            </a:r>
            <a:r>
              <a:rPr lang="el-GR" dirty="0" smtClean="0"/>
              <a:t> </a:t>
            </a:r>
            <a:r>
              <a:rPr lang="el-GR" dirty="0" err="1" smtClean="0"/>
              <a:t>δὲ</a:t>
            </a:r>
            <a:r>
              <a:rPr lang="el-GR" dirty="0" smtClean="0"/>
              <a:t> </a:t>
            </a:r>
            <a:r>
              <a:rPr lang="el-GR" dirty="0" err="1" smtClean="0"/>
              <a:t>πολλῶν</a:t>
            </a:r>
            <a:r>
              <a:rPr lang="el-GR" dirty="0" smtClean="0"/>
              <a:t> </a:t>
            </a:r>
            <a:r>
              <a:rPr lang="el-GR" dirty="0" err="1" smtClean="0"/>
              <a:t>ὄντων</a:t>
            </a:r>
            <a:r>
              <a:rPr lang="el-GR" dirty="0" smtClean="0"/>
              <a:t> </a:t>
            </a:r>
            <a:r>
              <a:rPr lang="el-GR" dirty="0" err="1" smtClean="0"/>
              <a:t>καὶ</a:t>
            </a:r>
            <a:r>
              <a:rPr lang="el-GR" dirty="0" smtClean="0"/>
              <a:t> </a:t>
            </a:r>
            <a:r>
              <a:rPr lang="el-GR" dirty="0" err="1" smtClean="0"/>
              <a:t>μεγάλων</a:t>
            </a:r>
            <a:r>
              <a:rPr lang="el-GR" dirty="0" smtClean="0"/>
              <a:t> </a:t>
            </a:r>
            <a:r>
              <a:rPr lang="el-GR" dirty="0" err="1" smtClean="0"/>
              <a:t>παθῶν</a:t>
            </a:r>
            <a:r>
              <a:rPr lang="el-GR" dirty="0" smtClean="0"/>
              <a:t> </a:t>
            </a:r>
            <a:r>
              <a:rPr lang="el-GR" dirty="0" err="1" smtClean="0"/>
              <a:t>ἐν</a:t>
            </a:r>
            <a:r>
              <a:rPr lang="el-GR" dirty="0" smtClean="0"/>
              <a:t> </a:t>
            </a:r>
            <a:r>
              <a:rPr lang="el-GR" dirty="0" err="1" smtClean="0"/>
              <a:t>αὐτῷ</a:t>
            </a:r>
            <a:r>
              <a:rPr lang="el-GR" dirty="0" smtClean="0"/>
              <a:t>, </a:t>
            </a:r>
            <a:r>
              <a:rPr lang="el-GR" dirty="0" err="1" smtClean="0"/>
              <a:t>τὸ</a:t>
            </a:r>
            <a:r>
              <a:rPr lang="el-GR" dirty="0" smtClean="0"/>
              <a:t> </a:t>
            </a:r>
            <a:r>
              <a:rPr lang="el-GR" dirty="0" err="1" smtClean="0"/>
              <a:t>φιλόνεικον</a:t>
            </a:r>
            <a:r>
              <a:rPr lang="el-GR" dirty="0" smtClean="0"/>
              <a:t> </a:t>
            </a:r>
            <a:r>
              <a:rPr lang="el-GR" dirty="0" err="1" smtClean="0"/>
              <a:t>ἰσχυρότατον</a:t>
            </a:r>
            <a:r>
              <a:rPr lang="el-GR" dirty="0" smtClean="0"/>
              <a:t> </a:t>
            </a:r>
            <a:r>
              <a:rPr lang="el-GR" dirty="0" err="1" smtClean="0"/>
              <a:t>ἦν</a:t>
            </a:r>
            <a:r>
              <a:rPr lang="el-GR" dirty="0" smtClean="0"/>
              <a:t> </a:t>
            </a:r>
            <a:r>
              <a:rPr lang="el-GR" dirty="0" err="1" smtClean="0"/>
              <a:t>καὶ</a:t>
            </a:r>
            <a:r>
              <a:rPr lang="el-GR" dirty="0" smtClean="0"/>
              <a:t> </a:t>
            </a:r>
            <a:r>
              <a:rPr lang="el-GR" dirty="0" err="1" smtClean="0"/>
              <a:t>τὸ</a:t>
            </a:r>
            <a:r>
              <a:rPr lang="el-GR" dirty="0" smtClean="0"/>
              <a:t> </a:t>
            </a:r>
            <a:r>
              <a:rPr lang="el-GR" dirty="0" err="1" smtClean="0"/>
              <a:t>φιλόπρωτον</a:t>
            </a:r>
            <a:r>
              <a:rPr lang="el-GR" dirty="0" smtClean="0"/>
              <a:t>, </a:t>
            </a:r>
            <a:r>
              <a:rPr lang="el-GR" dirty="0" err="1" smtClean="0"/>
              <a:t>ὡς</a:t>
            </a:r>
            <a:r>
              <a:rPr lang="el-GR" dirty="0" smtClean="0"/>
              <a:t> </a:t>
            </a:r>
            <a:r>
              <a:rPr lang="el-GR" dirty="0" err="1" smtClean="0"/>
              <a:t>δῆλόν</a:t>
            </a:r>
            <a:r>
              <a:rPr lang="el-GR" dirty="0" smtClean="0"/>
              <a:t> </a:t>
            </a:r>
            <a:r>
              <a:rPr lang="el-GR" dirty="0" err="1" smtClean="0"/>
              <a:t>ἐστι</a:t>
            </a:r>
            <a:r>
              <a:rPr lang="el-GR" dirty="0" smtClean="0"/>
              <a:t> </a:t>
            </a:r>
            <a:r>
              <a:rPr lang="el-GR" dirty="0" err="1" smtClean="0"/>
              <a:t>τοῖς</a:t>
            </a:r>
            <a:r>
              <a:rPr lang="el-GR" dirty="0" smtClean="0"/>
              <a:t> </a:t>
            </a:r>
            <a:r>
              <a:rPr lang="el-GR" dirty="0" err="1" smtClean="0"/>
              <a:t>παιδικοῖς</a:t>
            </a:r>
            <a:r>
              <a:rPr lang="el-GR" dirty="0" smtClean="0"/>
              <a:t> </a:t>
            </a:r>
            <a:r>
              <a:rPr lang="el-GR" dirty="0" err="1" smtClean="0"/>
              <a:t>ἀπομνημονεύμασιν</a:t>
            </a:r>
            <a:r>
              <a:rPr lang="el-GR" dirty="0" smtClean="0"/>
              <a:t>.»</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Θουκυδίδη, 6.30.2</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dirty="0" smtClean="0"/>
              <a:t>«Και μαζί τους κατέβηκε και σχεδόν ολόκληρος ο πληθυσμός σα να πούμε, της πολιτείας, τόσο οι πολίτες, όσο κ' οι ξένοι, οι εντόπιοι βέβαια για να ξεπροβοδίσει ο καθένας τους δικούς του, άλλοι συντρόφους, άλλοι συγγενείς, άλλοι γιους, και βάδιζαν μ' ελπίδες μαζί και θρήνους, ελπίζοντας να κυριέψουνε μεγάλα μέρη και κλαίγοντας από το φόβο μη δεν τους ξανάβλεπαν πια, γιατί στοχάζονταν σε πόσο μακρύ ταξίδι από τον τόπο τους τούς έστελναν.»</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4. Ο ρόλος του χώρου:</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Διαβάστε την περιγραφή της τοποθεσίας Αιγός Ποταμοί από τον Ξενοφώντα. Νομίζετε ότι η συγκεκριμένη τοποθεσία συνέβαλλε στην  ήττα των Αθηναίων, το 404 π.χ., και  την οριστική επικράτηση των </a:t>
            </a:r>
            <a:r>
              <a:rPr lang="el-GR" dirty="0" err="1" smtClean="0"/>
              <a:t>Πελοποννησίων</a:t>
            </a:r>
            <a:r>
              <a:rPr lang="el-GR" dirty="0" smtClean="0"/>
              <a:t>;</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Διδακτέα ύλη</a:t>
            </a:r>
            <a:endParaRPr lang="el-GR" dirty="0"/>
          </a:p>
        </p:txBody>
      </p:sp>
      <p:sp>
        <p:nvSpPr>
          <p:cNvPr id="3" name="2 - Θέση περιεχομένου"/>
          <p:cNvSpPr>
            <a:spLocks noGrp="1"/>
          </p:cNvSpPr>
          <p:nvPr>
            <p:ph idx="1"/>
          </p:nvPr>
        </p:nvSpPr>
        <p:spPr/>
        <p:txBody>
          <a:bodyPr/>
          <a:lstStyle/>
          <a:p>
            <a:r>
              <a:rPr lang="el-GR" dirty="0" smtClean="0"/>
              <a:t>122749/Δ2/04-09-2018 «Οδηγίες για τη διδασκαλία μαθημάτων Κοινωνικών Επιστημών…»</a:t>
            </a:r>
          </a:p>
          <a:p>
            <a:r>
              <a:rPr lang="el-GR" dirty="0"/>
              <a:t>164288/Δ2/03-10-2017 έγγραφο του ΥΠ.Π.Ε.Θ. </a:t>
            </a:r>
            <a:r>
              <a:rPr lang="el-GR" dirty="0" smtClean="0"/>
              <a:t>«</a:t>
            </a:r>
            <a:r>
              <a:rPr lang="el-GR" dirty="0"/>
              <a:t>Οδηγίες για τη διδασκαλία της Ιστορίας στο Γυμνάσιο για το σχολικό έτος 2017-2018</a:t>
            </a:r>
            <a:r>
              <a:rPr lang="el-GR" dirty="0" smtClean="0"/>
              <a:t>».</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Ξενοφώντος Ελληνικά, 2.1.25</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Ο Αλκιβιάδης ωστόσο έβλεπε από τον πύργο του τους Αθηναίους αραγμένους σ' ανοιχτή ακρογιαλιά, μακριά από πόλη, κι αναγκασμένους ν' ανεφοδιάζονται από τη Σηστό που απείχε δεκαπέντε στάδια ― ενώ ο εχθρός ναυλοχούσε σε λιμάνι, κοντά σε πόλη, και δεν του 'λειπε τίποτα. Είπε λοιπόν στους Αθηναίους ότι δεν είχαν αγκυροβολήσει σε κατάλληλο μέρος και τους συμβούλεψε να μεταφερθούν στη Σηστό, όπου θα 'χαν λιμάνι και πόλη: «Από κει», τους είπε, «μπορείτε να ναυμαχήσετε όποτε θελήσετε».</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solidFill>
                  <a:srgbClr val="FF0000"/>
                </a:solidFill>
              </a:rPr>
              <a:t>5. </a:t>
            </a:r>
            <a:r>
              <a:rPr lang="el-GR" dirty="0" smtClean="0">
                <a:solidFill>
                  <a:srgbClr val="FF0000"/>
                </a:solidFill>
              </a:rPr>
              <a:t>Οι όροι της ειρήνης</a:t>
            </a:r>
            <a:endParaRPr lang="el-GR" dirty="0">
              <a:solidFill>
                <a:srgbClr val="FF0000"/>
              </a:solidFill>
            </a:endParaRPr>
          </a:p>
        </p:txBody>
      </p:sp>
      <p:sp>
        <p:nvSpPr>
          <p:cNvPr id="3" name="2 - Θέση περιεχομένου"/>
          <p:cNvSpPr>
            <a:spLocks noGrp="1"/>
          </p:cNvSpPr>
          <p:nvPr>
            <p:ph idx="1"/>
          </p:nvPr>
        </p:nvSpPr>
        <p:spPr/>
        <p:txBody>
          <a:bodyPr/>
          <a:lstStyle/>
          <a:p>
            <a:r>
              <a:rPr lang="en-US" dirty="0" smtClean="0"/>
              <a:t>“</a:t>
            </a:r>
            <a:r>
              <a:rPr lang="el-GR" dirty="0" smtClean="0"/>
              <a:t>δέχτηκαν λοιπόν να γίνει ειρήνη με τον όρο ότι οι Αθηναίοι θα γκρεμίσουν τα Μακρά Τείχη και τα τείχη του Πειραιά, θα παραδώσουν όλα τους τα πλοία εκτός από δώδεκα, θα φέρουν πίσω τους εξόριστους, θα 'χουν τους ίδιους εχθρούς και φίλους με τους Λακεδαιμονίους και θα εκστρατεύουν μαζί τους στη στεριά και στη θάλασσα, όπου τους οδηγούν αυτοί.</a:t>
            </a:r>
            <a:r>
              <a:rPr lang="en-US" dirty="0" smtClean="0"/>
              <a:t>”</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6. Τα αποτελέσματα του πολέμου</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Παρακάτω έχετε τα αποτελέσματα του Α΄ Παγκοσμίου πολέμου (1914-1918). Αφού διαβάσετε τα αποτελέσματα του Πελοποννησιακού πολέμου, όπως τα καταγράφει ο Θουκυδίδης, να απαντήσετε στο εξής ερώτημα: Ποιες από τις συνέπειες είναι κοινές για όλους </a:t>
            </a:r>
            <a:r>
              <a:rPr lang="el-GR" smtClean="0"/>
              <a:t>τους πολέμους;</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Ολοκλήρωση</a:t>
            </a:r>
            <a:endParaRPr lang="el-GR" dirty="0"/>
          </a:p>
        </p:txBody>
      </p:sp>
      <p:sp>
        <p:nvSpPr>
          <p:cNvPr id="3" name="2 - Θέση περιεχομένου"/>
          <p:cNvSpPr>
            <a:spLocks noGrp="1"/>
          </p:cNvSpPr>
          <p:nvPr>
            <p:ph idx="1"/>
          </p:nvPr>
        </p:nvSpPr>
        <p:spPr/>
        <p:txBody>
          <a:bodyPr/>
          <a:lstStyle/>
          <a:p>
            <a:r>
              <a:rPr lang="el-GR" dirty="0" smtClean="0"/>
              <a:t> Συνοπτική παρουσίαση</a:t>
            </a:r>
          </a:p>
          <a:p>
            <a:r>
              <a:rPr lang="el-GR" dirty="0" smtClean="0"/>
              <a:t>Ρωτάμε μαθητές να μας πουν τι θα τους μείνει από το μάθημα.</a:t>
            </a:r>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normAutofit fontScale="90000"/>
          </a:bodyPr>
          <a:lstStyle/>
          <a:p>
            <a:r>
              <a:rPr lang="el-GR" dirty="0" smtClean="0">
                <a:solidFill>
                  <a:srgbClr val="FF0000"/>
                </a:solidFill>
              </a:rPr>
              <a:t>Η συμβολή του μουσείου στο μάθημα</a:t>
            </a:r>
            <a:endParaRPr lang="el-GR" dirty="0">
              <a:solidFill>
                <a:srgbClr val="FF0000"/>
              </a:solidFill>
            </a:endParaRPr>
          </a:p>
        </p:txBody>
      </p:sp>
      <p:sp>
        <p:nvSpPr>
          <p:cNvPr id="4" name="3 - Θέση περιεχομένου"/>
          <p:cNvSpPr>
            <a:spLocks noGrp="1"/>
          </p:cNvSpPr>
          <p:nvPr>
            <p:ph idx="1"/>
          </p:nvPr>
        </p:nvSpPr>
        <p:spPr/>
        <p:txBody>
          <a:bodyPr/>
          <a:lstStyle/>
          <a:p>
            <a:r>
              <a:rPr lang="el-GR" dirty="0" smtClean="0"/>
              <a:t>Κάθε ίδρυμα, φυσικό τοπίο, εθνικός δρυμός, βιομηχανικός χώρος του παρελθόντος που έχει ως σκοπό τη συντήρηση, την προστασία και την έκθεση υλικών μαρτυριών του ανθρώπινου πολιτισμού, με σκοπό την έρευνα, την ψυχαγωγία και τη μάθηση.</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solidFill>
                  <a:srgbClr val="FF0000"/>
                </a:solidFill>
              </a:rPr>
              <a:t>Πώς προάγει τους διδακτικούς στόχους του μαθήματος:</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Το παιδί βιώνει την ατμόσφαιρα της ιστορικής περιόδου, μέσα από τις υλικές μαρτυρίες της ζωής των ανθρώπων της εποχής.</a:t>
            </a:r>
          </a:p>
          <a:p>
            <a:r>
              <a:rPr lang="el-GR" dirty="0" smtClean="0"/>
              <a:t>Αποκτά επίγνωση της συνέχειας ως μέλος μιας κοινωνίας.</a:t>
            </a:r>
          </a:p>
          <a:p>
            <a:r>
              <a:rPr lang="el-GR" dirty="0" smtClean="0"/>
              <a:t>Μαθαίνει να διατυπώνει κρίσεις με βάση τεκμήρια.</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Τι δεν πρέπει να κάνει ο εκπαιδευτικός:</a:t>
            </a:r>
            <a:endParaRPr lang="el-GR" dirty="0"/>
          </a:p>
        </p:txBody>
      </p:sp>
      <p:sp>
        <p:nvSpPr>
          <p:cNvPr id="3" name="2 - Θέση περιεχομένου"/>
          <p:cNvSpPr>
            <a:spLocks noGrp="1"/>
          </p:cNvSpPr>
          <p:nvPr>
            <p:ph idx="1"/>
          </p:nvPr>
        </p:nvSpPr>
        <p:spPr/>
        <p:txBody>
          <a:bodyPr/>
          <a:lstStyle/>
          <a:p>
            <a:r>
              <a:rPr lang="el-GR" dirty="0" smtClean="0"/>
              <a:t>Να αναθέτει την ξενάγηση σε ξεναγό.</a:t>
            </a:r>
          </a:p>
          <a:p>
            <a:r>
              <a:rPr lang="el-GR" dirty="0" smtClean="0"/>
              <a:t>Να αφήνεται στις πρωτοβουλίες που παίρνουν άλλοι στα πλαίσια ενός εκπαιδευτικού προγράμματος.</a:t>
            </a:r>
          </a:p>
          <a:p>
            <a:r>
              <a:rPr lang="el-GR" dirty="0" smtClean="0"/>
              <a:t>Να μην ξεναγεί ο ίδιος τους μαθητές εξηγώντας κάθε φορά τι βλέπουν.</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Απαραίτητες προϋποθέσεις</a:t>
            </a:r>
            <a:endParaRPr lang="el-GR" dirty="0"/>
          </a:p>
        </p:txBody>
      </p:sp>
      <p:sp>
        <p:nvSpPr>
          <p:cNvPr id="3" name="2 - Θέση περιεχομένου"/>
          <p:cNvSpPr>
            <a:spLocks noGrp="1"/>
          </p:cNvSpPr>
          <p:nvPr>
            <p:ph idx="1"/>
          </p:nvPr>
        </p:nvSpPr>
        <p:spPr/>
        <p:txBody>
          <a:bodyPr/>
          <a:lstStyle/>
          <a:p>
            <a:r>
              <a:rPr lang="el-GR" dirty="0" smtClean="0"/>
              <a:t>Προετοιμασία του/της εκπαιδευτικού και των μαθητών</a:t>
            </a:r>
          </a:p>
          <a:p>
            <a:r>
              <a:rPr lang="el-GR" dirty="0" smtClean="0"/>
              <a:t>Σχεδιασμός της διδασκαλίας με βάση το αναλυτικό πρόγραμμα (διδακτικοί στόχοι, πορεία διδασκαλίας, αξιολόγηση του αποτελέσματος)</a:t>
            </a:r>
          </a:p>
          <a:p>
            <a:r>
              <a:rPr lang="el-GR" dirty="0" smtClean="0"/>
              <a:t>Ανάθεση εργασιών σε ομάδες μαθητών με φύλλα εργασίας</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Προετοιμασία</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Ο/Η εκπαιδευτικός επισκέπτεται το μουσείο, διαβάζει τη βιβλιογραφία και σχεδιάζει το μάθημα.</a:t>
            </a:r>
          </a:p>
          <a:p>
            <a:r>
              <a:rPr lang="el-GR" dirty="0" smtClean="0"/>
              <a:t>Τα παιδιά ενημερώνονται για το χώρο και τους διδακτικούς στόχους της επίσκεψης. Χωρίζονται σε ομάδες και τους ανατίθενται οι εργασίες. Πιθανόν να τους δοθεί και κάτι να διαβάσουν από τη βιβλιογραφία.</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Η επίσκεψη</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Εργασία μαθητών υπό το συντονισμό του/της εκπαιδευτικού</a:t>
            </a:r>
          </a:p>
          <a:p>
            <a:r>
              <a:rPr lang="el-GR" dirty="0" smtClean="0"/>
              <a:t>Παράδειγμα (για αντικείμενο καθημερινής ζωής): σχέδιο, διαστάσεις, υλικά, χρήση, πιθανοί χρήστες, η κοινωνική οικονομική τους θέση, τα συμπεράσματα για την εποχή που ανήκει.</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Α΄ΓΥΜΝΑΣΙΟΥ, παράδειγμα(2 ώρες)</a:t>
            </a:r>
            <a:endParaRPr lang="el-GR" dirty="0"/>
          </a:p>
        </p:txBody>
      </p:sp>
      <p:sp>
        <p:nvSpPr>
          <p:cNvPr id="3" name="2 - Θέση περιεχομένου"/>
          <p:cNvSpPr>
            <a:spLocks noGrp="1"/>
          </p:cNvSpPr>
          <p:nvPr>
            <p:ph idx="1"/>
          </p:nvPr>
        </p:nvSpPr>
        <p:spPr/>
        <p:txBody>
          <a:bodyPr/>
          <a:lstStyle/>
          <a:p>
            <a:r>
              <a:rPr lang="el-GR" dirty="0" smtClean="0"/>
              <a:t>Κεφάλαιο ΣΤ΄ , Ο Πελοποννησιακός Πόλεμος: Διδασκαλία με έμφαση στα σημεία:</a:t>
            </a:r>
          </a:p>
          <a:p>
            <a:r>
              <a:rPr lang="el-GR" dirty="0"/>
              <a:t>Αίτια, σ. 83 </a:t>
            </a:r>
          </a:p>
          <a:p>
            <a:r>
              <a:rPr lang="el-GR" dirty="0"/>
              <a:t>Αφορμές, σ. 83 </a:t>
            </a:r>
          </a:p>
          <a:p>
            <a:r>
              <a:rPr lang="el-GR" dirty="0"/>
              <a:t>Φάσεις του πολέμου, σ. 83 </a:t>
            </a:r>
          </a:p>
          <a:p>
            <a:r>
              <a:rPr lang="el-GR" dirty="0"/>
              <a:t>Τελική έκβαση - Συνθήκη </a:t>
            </a:r>
            <a:r>
              <a:rPr lang="el-GR" dirty="0" smtClean="0"/>
              <a:t>ειρήνης, σελ.87-88</a:t>
            </a:r>
          </a:p>
          <a:p>
            <a:r>
              <a:rPr lang="el-GR" dirty="0" smtClean="0"/>
              <a:t>Αποτελέσματα, σελ. 88 </a:t>
            </a:r>
            <a:r>
              <a:rPr lang="el-GR" dirty="0"/>
              <a:t>	</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Μετά την επίσκεψη:</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Παρουσίαση των εργασιών και ολοκλήρωση της γνώσης με τη χρήση εποπτικών μέσων και βιβλιογραφίας.</a:t>
            </a:r>
          </a:p>
          <a:p>
            <a:r>
              <a:rPr lang="el-GR" dirty="0" smtClean="0"/>
              <a:t>Παραγωγή πρωτότυπου γραπτού λόγου ή καλλιτεχνικής δημιουργίας σε ατομικό ή </a:t>
            </a:r>
            <a:r>
              <a:rPr lang="el-GR" smtClean="0"/>
              <a:t>συλλογικό επίπεδο.</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solidFill>
                  <a:srgbClr val="FF0000"/>
                </a:solidFill>
              </a:rPr>
              <a:t>Διδακτικοί στόχοι της ενότητας:</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Βιβλίο εκπαιδευτικού:</a:t>
            </a:r>
            <a:r>
              <a:rPr lang="en-US" dirty="0" smtClean="0"/>
              <a:t> </a:t>
            </a:r>
            <a:r>
              <a:rPr lang="el-GR" dirty="0" err="1" smtClean="0"/>
              <a:t>Διαδραστικά</a:t>
            </a:r>
            <a:r>
              <a:rPr lang="el-GR" dirty="0" smtClean="0"/>
              <a:t> σχολικά βιβλία: διδακτικό πακέτο: βιβλίο καθηγητή</a:t>
            </a:r>
          </a:p>
          <a:p>
            <a:r>
              <a:rPr lang="el-GR" dirty="0" smtClean="0"/>
              <a:t>9 διδακτικοί στόχοι</a:t>
            </a:r>
          </a:p>
          <a:p>
            <a:r>
              <a:rPr lang="el-GR" dirty="0" smtClean="0"/>
              <a:t>Επιλογή διδακτικών στόχων:</a:t>
            </a:r>
          </a:p>
          <a:p>
            <a:r>
              <a:rPr lang="el-GR" dirty="0" smtClean="0"/>
              <a:t>-Διάκριση αιτίας- αφορμής</a:t>
            </a:r>
          </a:p>
          <a:p>
            <a:r>
              <a:rPr lang="en-US" dirty="0" smtClean="0"/>
              <a:t> </a:t>
            </a:r>
            <a:r>
              <a:rPr lang="el-GR" dirty="0" smtClean="0"/>
              <a:t>-Η συμβολή του χώρου και του ηγέτη στη διαμόρφωση του ιστορικού γεγονότος</a:t>
            </a:r>
          </a:p>
          <a:p>
            <a:r>
              <a:rPr lang="el-GR" dirty="0" smtClean="0"/>
              <a:t>-Τι προκαλεί την πτώση μιας ηγεμονίας.</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Διδακτικοί </a:t>
            </a:r>
            <a:r>
              <a:rPr lang="el-GR" dirty="0" smtClean="0"/>
              <a:t>στόχοι Ιστορίας</a:t>
            </a:r>
            <a:r>
              <a:rPr lang="en-US" dirty="0" smtClean="0"/>
              <a:t>, </a:t>
            </a:r>
            <a:r>
              <a:rPr lang="el-GR" dirty="0" smtClean="0"/>
              <a:t>γενικά:</a:t>
            </a:r>
            <a:endParaRPr lang="el-GR" dirty="0"/>
          </a:p>
        </p:txBody>
      </p:sp>
      <p:sp>
        <p:nvSpPr>
          <p:cNvPr id="3" name="2 - Θέση περιεχομένου"/>
          <p:cNvSpPr>
            <a:spLocks noGrp="1"/>
          </p:cNvSpPr>
          <p:nvPr>
            <p:ph idx="1"/>
          </p:nvPr>
        </p:nvSpPr>
        <p:spPr/>
        <p:txBody>
          <a:bodyPr>
            <a:normAutofit lnSpcReduction="10000"/>
          </a:bodyPr>
          <a:lstStyle/>
          <a:p>
            <a:r>
              <a:rPr lang="el-GR" dirty="0" smtClean="0"/>
              <a:t>Διατυπωμένοι με σαφήνεια:  </a:t>
            </a:r>
            <a:r>
              <a:rPr lang="el-GR" dirty="0" smtClean="0"/>
              <a:t>να αντιλαμβάνεται</a:t>
            </a:r>
            <a:r>
              <a:rPr lang="el-GR" dirty="0" smtClean="0"/>
              <a:t>, εκτιμά, κατανοεί </a:t>
            </a:r>
            <a:r>
              <a:rPr lang="el-GR" dirty="0" smtClean="0"/>
              <a:t>…</a:t>
            </a:r>
            <a:r>
              <a:rPr lang="el-GR" dirty="0" smtClean="0">
                <a:solidFill>
                  <a:srgbClr val="FF0000"/>
                </a:solidFill>
              </a:rPr>
              <a:t>όχι: </a:t>
            </a:r>
            <a:r>
              <a:rPr lang="el-GR" dirty="0" smtClean="0"/>
              <a:t> </a:t>
            </a:r>
            <a:r>
              <a:rPr lang="el-GR" dirty="0" smtClean="0"/>
              <a:t>να γράφει, να κατονομάζει…</a:t>
            </a:r>
          </a:p>
          <a:p>
            <a:r>
              <a:rPr lang="el-GR" dirty="0" smtClean="0"/>
              <a:t>Η κατανόηση να φαίνεται μέσα από μια συγκεκριμένη δραστηριότητα.</a:t>
            </a:r>
          </a:p>
          <a:p>
            <a:r>
              <a:rPr lang="el-GR" dirty="0" smtClean="0"/>
              <a:t>Απαντούν στο ερώτημα: τι πρέπει να μπορεί να κάνει ο μαθητής;</a:t>
            </a:r>
          </a:p>
          <a:p>
            <a:r>
              <a:rPr lang="el-GR" dirty="0" smtClean="0"/>
              <a:t> Χρήσιμοι για τη διεξαγωγή αλλά και την αξιολόγηση της διδασκαλίας.</a:t>
            </a:r>
          </a:p>
          <a:p>
            <a:endParaRPr lang="el-GR" dirty="0" smtClean="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solidFill>
                  <a:srgbClr val="FF0000"/>
                </a:solidFill>
              </a:rPr>
              <a:t>Αφόρμηση</a:t>
            </a:r>
            <a:endParaRPr lang="el-GR" dirty="0">
              <a:solidFill>
                <a:srgbClr val="FF0000"/>
              </a:solidFill>
            </a:endParaRPr>
          </a:p>
        </p:txBody>
      </p:sp>
      <p:sp>
        <p:nvSpPr>
          <p:cNvPr id="3" name="2 - Θέση περιεχομένου"/>
          <p:cNvSpPr>
            <a:spLocks noGrp="1"/>
          </p:cNvSpPr>
          <p:nvPr>
            <p:ph idx="1"/>
          </p:nvPr>
        </p:nvSpPr>
        <p:spPr/>
        <p:txBody>
          <a:bodyPr/>
          <a:lstStyle/>
          <a:p>
            <a:r>
              <a:rPr lang="el-GR" dirty="0" smtClean="0"/>
              <a:t>«Δείξτε στα παιδιά πού είναι κρυμμένος ο θησαυρός» (</a:t>
            </a:r>
            <a:r>
              <a:rPr lang="el-GR" dirty="0" err="1" smtClean="0"/>
              <a:t>Χιουζ</a:t>
            </a:r>
            <a:r>
              <a:rPr lang="el-GR" dirty="0" smtClean="0"/>
              <a:t>)</a:t>
            </a:r>
          </a:p>
          <a:p>
            <a:r>
              <a:rPr lang="el-GR" dirty="0" smtClean="0"/>
              <a:t>«Δημιουργία  εσωτερικής ανάγκης για γνώση» (</a:t>
            </a:r>
            <a:r>
              <a:rPr lang="el-GR" dirty="0" err="1" smtClean="0"/>
              <a:t>Τριλιανός</a:t>
            </a:r>
            <a:r>
              <a:rPr lang="el-GR" dirty="0" smtClean="0"/>
              <a:t>)</a:t>
            </a:r>
          </a:p>
          <a:p>
            <a:r>
              <a:rPr lang="el-GR" dirty="0" smtClean="0"/>
              <a:t>Πρέπει να έχει σχέση με το μάθημα και με αυτά που γνωρίζουν οι μαθητές, για να τραβήξει την προσοχή τους.</a:t>
            </a:r>
          </a:p>
          <a:p>
            <a:endParaRPr lang="el-GR" dirty="0" smtClean="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Αφόρμηση</a:t>
            </a:r>
            <a:r>
              <a:rPr lang="el-GR" dirty="0" smtClean="0"/>
              <a:t>: Κοινή για όλους</a:t>
            </a:r>
            <a:endParaRPr lang="el-GR" dirty="0"/>
          </a:p>
        </p:txBody>
      </p:sp>
      <p:sp>
        <p:nvSpPr>
          <p:cNvPr id="3" name="2 - Θέση περιεχομένου"/>
          <p:cNvSpPr>
            <a:spLocks noGrp="1"/>
          </p:cNvSpPr>
          <p:nvPr>
            <p:ph idx="1"/>
          </p:nvPr>
        </p:nvSpPr>
        <p:spPr/>
        <p:txBody>
          <a:bodyPr>
            <a:normAutofit/>
          </a:bodyPr>
          <a:lstStyle/>
          <a:p>
            <a:pPr marL="514350" indent="-514350">
              <a:buAutoNum type="arabicPeriod"/>
            </a:pPr>
            <a:r>
              <a:rPr lang="el-GR" dirty="0" smtClean="0"/>
              <a:t>Να βρουν στο χάρτη τα αντίπαλα στρατόπεδα με τους συμμάχους τους.</a:t>
            </a:r>
          </a:p>
          <a:p>
            <a:pPr marL="514350" indent="-514350">
              <a:buNone/>
            </a:pPr>
            <a:r>
              <a:rPr lang="el-GR" dirty="0" smtClean="0"/>
              <a:t>      Χάρτης της Ελλάδας:</a:t>
            </a:r>
          </a:p>
          <a:p>
            <a:pPr>
              <a:buNone/>
            </a:pPr>
            <a:r>
              <a:rPr lang="en-US" dirty="0" smtClean="0">
                <a:hlinkClick r:id="rId2"/>
              </a:rPr>
              <a:t>http://photodentro.edu.gr/v/item/ds/8521/9314</a:t>
            </a:r>
            <a:r>
              <a:rPr lang="el-GR" dirty="0" smtClean="0"/>
              <a:t>  ή Σελ. 82 </a:t>
            </a:r>
          </a:p>
          <a:p>
            <a:pPr>
              <a:buNone/>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Ή 2</a:t>
            </a:r>
            <a:r>
              <a:rPr lang="el-GR" dirty="0" smtClean="0"/>
              <a:t>. Να βρουν ποια ήταν η συμμετοχή της ιδιαίτερης πατρίδας τους .</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[Θουκυδίδης, 2.9.4] Οι Αθηναίοι είχαν συμμάχους την Χίο, την Λέσβο, την </a:t>
            </a:r>
            <a:r>
              <a:rPr lang="el-GR" dirty="0" err="1" smtClean="0"/>
              <a:t>Πλάταια</a:t>
            </a:r>
            <a:r>
              <a:rPr lang="el-GR" dirty="0" smtClean="0"/>
              <a:t>, τους </a:t>
            </a:r>
            <a:r>
              <a:rPr lang="el-GR" dirty="0" err="1" smtClean="0"/>
              <a:t>Μεσσηνίους</a:t>
            </a:r>
            <a:r>
              <a:rPr lang="el-GR" dirty="0" smtClean="0"/>
              <a:t> της Ναυπάκτου, τους περισσότερους </a:t>
            </a:r>
            <a:r>
              <a:rPr lang="el-GR" dirty="0" err="1" smtClean="0"/>
              <a:t>Ακαρνάνες</a:t>
            </a:r>
            <a:r>
              <a:rPr lang="el-GR" dirty="0" smtClean="0"/>
              <a:t>, τους Κερκυραίους, τους </a:t>
            </a:r>
            <a:r>
              <a:rPr lang="el-GR" dirty="0" err="1" smtClean="0"/>
              <a:t>Ζακυνθίους</a:t>
            </a:r>
            <a:r>
              <a:rPr lang="el-GR" dirty="0" smtClean="0"/>
              <a:t> και τις υποτελείς πολιτείες σε διάφορα μέρη, δηλαδή στην παραθαλάσσια Καρία, στους γείτονες της Καρίας Δωριείς, στην Ιωνία, τον Ελλήσποντο, τα παράλια της Θράκης, όλα τα νησιά ανατολικά από την Πελοπόννησο και την Κρήτη, όλες τις άλλες Κυκλάδες εκτός από την Μήλο και την Θήρα.</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2.Συνέχεια:</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[7.57.7] Από τους γύρω </a:t>
            </a:r>
            <a:r>
              <a:rPr lang="el-GR" dirty="0" err="1" smtClean="0"/>
              <a:t>απ᾽</a:t>
            </a:r>
            <a:r>
              <a:rPr lang="el-GR" dirty="0" smtClean="0"/>
              <a:t> την Πελοπόννησο νησιώτες, οι </a:t>
            </a:r>
            <a:r>
              <a:rPr lang="el-GR" dirty="0" err="1" smtClean="0"/>
              <a:t>Κεφαλλήνες</a:t>
            </a:r>
            <a:r>
              <a:rPr lang="el-GR" dirty="0" smtClean="0"/>
              <a:t> και οι </a:t>
            </a:r>
            <a:r>
              <a:rPr lang="el-GR" dirty="0" err="1" smtClean="0"/>
              <a:t>Ζακύνθιοι</a:t>
            </a:r>
            <a:r>
              <a:rPr lang="el-GR" dirty="0" smtClean="0"/>
              <a:t> είχαν εκστρατεύσει σαν αυτόνομοι, αλλά στην πραγματικότητα επειδή, σαν νησιώτες, ήσαν υποχρεωμένοι να υπακούνε στην θαλασσοκράτειρα Αθήνα. Οι Κερκυραίοι δεν ήσαν μόνο Δωριείς, αλλά και Κορίνθιοι και </a:t>
            </a:r>
            <a:r>
              <a:rPr lang="el-GR" dirty="0" err="1" smtClean="0"/>
              <a:t>εκστρατεύσαν</a:t>
            </a:r>
            <a:r>
              <a:rPr lang="el-GR" dirty="0" smtClean="0"/>
              <a:t> εναντίον Κορινθίων και </a:t>
            </a:r>
            <a:r>
              <a:rPr lang="el-GR" dirty="0" err="1" smtClean="0"/>
              <a:t>Συρακουσίων</a:t>
            </a:r>
            <a:r>
              <a:rPr lang="el-GR" dirty="0" smtClean="0"/>
              <a:t>, ενώ ήσαν άποικοι της Κορίνθου και ομόφυλοι των </a:t>
            </a:r>
            <a:r>
              <a:rPr lang="el-GR" dirty="0" err="1" smtClean="0"/>
              <a:t>Συρακουσίων</a:t>
            </a:r>
            <a:r>
              <a:rPr lang="el-GR" dirty="0" smtClean="0"/>
              <a:t>. Είχαν εύσχημη δικαιολογία ότι τους είχαν αναγκάσει, αλλά στην πραγματικότητα είχαν εκστρατεύσει πρόθυμα από έχθρα προς τους Κορινθίους.</a:t>
            </a:r>
          </a:p>
          <a:p>
            <a:r>
              <a:rPr lang="en-US" dirty="0" smtClean="0">
                <a:hlinkClick r:id="rId2"/>
              </a:rPr>
              <a:t>http://www.greek-language.gr/digitalResources/ancient_greek/library/browse.html?text_id=73&amp;page=240&amp;hi=908760</a:t>
            </a:r>
            <a:r>
              <a:rPr lang="el-GR" dirty="0" smtClean="0"/>
              <a:t> </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TotalTime>
  <Words>1552</Words>
  <Application>Microsoft Office PowerPoint</Application>
  <PresentationFormat>Προβολή στην οθόνη (4:3)</PresentationFormat>
  <Paragraphs>111</Paragraphs>
  <Slides>30</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30</vt:i4>
      </vt:variant>
    </vt:vector>
  </HeadingPairs>
  <TitlesOfParts>
    <vt:vector size="33" baseType="lpstr">
      <vt:lpstr>Arial</vt:lpstr>
      <vt:lpstr>Calibri</vt:lpstr>
      <vt:lpstr>Θέμα του Office</vt:lpstr>
      <vt:lpstr>ΔΙΔΑΣΚΟΝΤΑΣ ΙΣΤΟΡΙΑ ΣΤΟ ΓΥΜΝΑΣΙΟ</vt:lpstr>
      <vt:lpstr>Διδακτέα ύλη</vt:lpstr>
      <vt:lpstr>Α΄ΓΥΜΝΑΣΙΟΥ, παράδειγμα(2 ώρες)</vt:lpstr>
      <vt:lpstr>Διδακτικοί στόχοι της ενότητας:</vt:lpstr>
      <vt:lpstr>Διδακτικοί στόχοι Ιστορίας, γενικά:</vt:lpstr>
      <vt:lpstr>Αφόρμηση</vt:lpstr>
      <vt:lpstr>Αφόρμηση: Κοινή για όλους</vt:lpstr>
      <vt:lpstr>Ή 2. Να βρουν ποια ήταν η συμμετοχή της ιδιαίτερης πατρίδας τους .</vt:lpstr>
      <vt:lpstr>2.Συνέχεια:</vt:lpstr>
      <vt:lpstr>Διεξαγωγή του μαθήματος:</vt:lpstr>
      <vt:lpstr>1. Οι φάσεις του πολέμου:</vt:lpstr>
      <vt:lpstr>Πώς φτιάχνουμε χρονογραμμή</vt:lpstr>
      <vt:lpstr>Πώς μπορεί να εργαστεί η ομάδα:</vt:lpstr>
      <vt:lpstr>2. Διάκριση αιτίας και αφορμής:</vt:lpstr>
      <vt:lpstr>Πώς μπορεί να εργαστεί η ομάδα:</vt:lpstr>
      <vt:lpstr>3. Ο ρόλος της προσωπικότητας:</vt:lpstr>
      <vt:lpstr>Πλουτάρχου Βίοι Παράλληλοι, Αλκιβιάδης</vt:lpstr>
      <vt:lpstr>Θουκυδίδη, 6.30.2</vt:lpstr>
      <vt:lpstr>4. Ο ρόλος του χώρου:</vt:lpstr>
      <vt:lpstr>Ξενοφώντος Ελληνικά, 2.1.25</vt:lpstr>
      <vt:lpstr>5. Οι όροι της ειρήνης</vt:lpstr>
      <vt:lpstr>6. Τα αποτελέσματα του πολέμου</vt:lpstr>
      <vt:lpstr>Ολοκλήρωση</vt:lpstr>
      <vt:lpstr>Η συμβολή του μουσείου στο μάθημα</vt:lpstr>
      <vt:lpstr>Πώς προάγει τους διδακτικούς στόχους του μαθήματος:</vt:lpstr>
      <vt:lpstr>Τι δεν πρέπει να κάνει ο εκπαιδευτικός:</vt:lpstr>
      <vt:lpstr>Απαραίτητες προϋποθέσεις</vt:lpstr>
      <vt:lpstr>Προετοιμασία</vt:lpstr>
      <vt:lpstr>Η επίσκεψη</vt:lpstr>
      <vt:lpstr>Μετά την επίσκεψη:</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ΔΙΔΑΣΚΟΝΤΑΣ ΙΣΤΟΡΙΑ ΣΤΟ ΓΥΜΝΑΣΙΟ</dc:title>
  <dc:creator>SAMSUNG</dc:creator>
  <cp:lastModifiedBy>dionisia</cp:lastModifiedBy>
  <cp:revision>51</cp:revision>
  <dcterms:created xsi:type="dcterms:W3CDTF">2019-03-11T18:26:49Z</dcterms:created>
  <dcterms:modified xsi:type="dcterms:W3CDTF">2019-06-13T06:54:55Z</dcterms:modified>
</cp:coreProperties>
</file>