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76" r:id="rId3"/>
    <p:sldId id="277" r:id="rId4"/>
    <p:sldId id="278" r:id="rId5"/>
    <p:sldId id="258" r:id="rId6"/>
    <p:sldId id="279" r:id="rId7"/>
    <p:sldId id="261" r:id="rId8"/>
    <p:sldId id="280" r:id="rId9"/>
    <p:sldId id="281" r:id="rId10"/>
    <p:sldId id="282" r:id="rId11"/>
    <p:sldId id="283" r:id="rId12"/>
    <p:sldId id="284" r:id="rId13"/>
    <p:sldId id="285" r:id="rId14"/>
    <p:sldId id="286" r:id="rId15"/>
    <p:sldId id="287" r:id="rId16"/>
    <p:sldId id="288" r:id="rId17"/>
    <p:sldId id="289" r:id="rId18"/>
    <p:sldId id="290" r:id="rId19"/>
    <p:sldId id="291" r:id="rId20"/>
    <p:sldId id="292" r:id="rId21"/>
    <p:sldId id="257" r:id="rId22"/>
    <p:sldId id="259" r:id="rId23"/>
    <p:sldId id="293" r:id="rId24"/>
    <p:sldId id="294" r:id="rId25"/>
    <p:sldId id="295" r:id="rId26"/>
    <p:sldId id="296" r:id="rId27"/>
    <p:sldId id="297" r:id="rId28"/>
    <p:sldId id="298" r:id="rId29"/>
    <p:sldId id="299" r:id="rId30"/>
    <p:sldId id="260" r:id="rId31"/>
    <p:sldId id="263" r:id="rId32"/>
    <p:sldId id="264" r:id="rId33"/>
    <p:sldId id="265" r:id="rId34"/>
    <p:sldId id="266" r:id="rId35"/>
    <p:sldId id="267" r:id="rId36"/>
    <p:sldId id="268" r:id="rId37"/>
    <p:sldId id="269" r:id="rId38"/>
    <p:sldId id="270" r:id="rId39"/>
    <p:sldId id="271" r:id="rId40"/>
    <p:sldId id="272" r:id="rId41"/>
    <p:sldId id="273" r:id="rId42"/>
    <p:sldId id="274" r:id="rId43"/>
    <p:sldId id="275" r:id="rId4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380"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EF018E2E-5465-4839-823F-E0932EAFA00E}" type="datetimeFigureOut">
              <a:rPr lang="el-GR" smtClean="0"/>
              <a:pPr/>
              <a:t>13/6/2019</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27EF735-A744-4775-8D4F-1DCEA036B86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F018E2E-5465-4839-823F-E0932EAFA00E}" type="datetimeFigureOut">
              <a:rPr lang="el-GR" smtClean="0"/>
              <a:pPr/>
              <a:t>13/6/2019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27EF735-A744-4775-8D4F-1DCEA036B86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F018E2E-5465-4839-823F-E0932EAFA00E}" type="datetimeFigureOut">
              <a:rPr lang="el-GR" smtClean="0"/>
              <a:pPr/>
              <a:t>13/6/2019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27EF735-A744-4775-8D4F-1DCEA036B86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F018E2E-5465-4839-823F-E0932EAFA00E}" type="datetimeFigureOut">
              <a:rPr lang="el-GR" smtClean="0"/>
              <a:pPr/>
              <a:t>13/6/2019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27EF735-A744-4775-8D4F-1DCEA036B86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F018E2E-5465-4839-823F-E0932EAFA00E}" type="datetimeFigureOut">
              <a:rPr lang="el-GR" smtClean="0"/>
              <a:pPr/>
              <a:t>13/6/2019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27EF735-A744-4775-8D4F-1DCEA036B86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EF018E2E-5465-4839-823F-E0932EAFA00E}" type="datetimeFigureOut">
              <a:rPr lang="el-GR" smtClean="0"/>
              <a:pPr/>
              <a:t>13/6/2019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27EF735-A744-4775-8D4F-1DCEA036B86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EF018E2E-5465-4839-823F-E0932EAFA00E}" type="datetimeFigureOut">
              <a:rPr lang="el-GR" smtClean="0"/>
              <a:pPr/>
              <a:t>13/6/2019</a:t>
            </a:fld>
            <a:endParaRPr lang="el-GR"/>
          </a:p>
        </p:txBody>
      </p:sp>
      <p:sp>
        <p:nvSpPr>
          <p:cNvPr id="27" name="26 - Θέση αριθμού διαφάνειας"/>
          <p:cNvSpPr>
            <a:spLocks noGrp="1"/>
          </p:cNvSpPr>
          <p:nvPr>
            <p:ph type="sldNum" sz="quarter" idx="11"/>
          </p:nvPr>
        </p:nvSpPr>
        <p:spPr/>
        <p:txBody>
          <a:bodyPr rtlCol="0"/>
          <a:lstStyle/>
          <a:p>
            <a:fld id="{F27EF735-A744-4775-8D4F-1DCEA036B86F}"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EF018E2E-5465-4839-823F-E0932EAFA00E}" type="datetimeFigureOut">
              <a:rPr lang="el-GR" smtClean="0"/>
              <a:pPr/>
              <a:t>13/6/2019</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F27EF735-A744-4775-8D4F-1DCEA036B86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F018E2E-5465-4839-823F-E0932EAFA00E}" type="datetimeFigureOut">
              <a:rPr lang="el-GR" smtClean="0"/>
              <a:pPr/>
              <a:t>13/6/2019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27EF735-A744-4775-8D4F-1DCEA036B86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EF018E2E-5465-4839-823F-E0932EAFA00E}" type="datetimeFigureOut">
              <a:rPr lang="el-GR" smtClean="0"/>
              <a:pPr/>
              <a:t>13/6/2019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27EF735-A744-4775-8D4F-1DCEA036B86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F018E2E-5465-4839-823F-E0932EAFA00E}" type="datetimeFigureOut">
              <a:rPr lang="el-GR" smtClean="0"/>
              <a:pPr/>
              <a:t>13/6/2019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27EF735-A744-4775-8D4F-1DCEA036B86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EF018E2E-5465-4839-823F-E0932EAFA00E}" type="datetimeFigureOut">
              <a:rPr lang="el-GR" smtClean="0"/>
              <a:pPr/>
              <a:t>13/6/2019</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27EF735-A744-4775-8D4F-1DCEA036B86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928803"/>
            <a:ext cx="7772400" cy="2143140"/>
          </a:xfrm>
        </p:spPr>
        <p:txBody>
          <a:bodyPr>
            <a:normAutofit fontScale="90000"/>
          </a:bodyPr>
          <a:lstStyle/>
          <a:p>
            <a:r>
              <a:rPr lang="el-GR" b="1" dirty="0"/>
              <a:t>«Επιμόρφωση για την Εισαγωγή της Περιγραφικής Αξιολόγησης στην Υποχρεωτική Εκπαίδευση» </a:t>
            </a:r>
            <a:r>
              <a:rPr lang="el-GR" dirty="0"/>
              <a:t/>
            </a:r>
            <a:br>
              <a:rPr lang="el-GR" dirty="0"/>
            </a:br>
            <a:endParaRPr lang="el-GR" dirty="0"/>
          </a:p>
        </p:txBody>
      </p:sp>
      <p:sp>
        <p:nvSpPr>
          <p:cNvPr id="3" name="2 - Υπότιτλος"/>
          <p:cNvSpPr>
            <a:spLocks noGrp="1"/>
          </p:cNvSpPr>
          <p:nvPr>
            <p:ph type="subTitle" idx="1"/>
          </p:nvPr>
        </p:nvSpPr>
        <p:spPr/>
        <p:txBody>
          <a:bodyPr/>
          <a:lstStyle/>
          <a:p>
            <a:r>
              <a:rPr lang="el-GR" dirty="0" smtClean="0">
                <a:solidFill>
                  <a:srgbClr val="FF0000"/>
                </a:solidFill>
              </a:rPr>
              <a:t>Μάρτιος </a:t>
            </a:r>
            <a:r>
              <a:rPr lang="en-US" dirty="0" smtClean="0">
                <a:solidFill>
                  <a:srgbClr val="FF0000"/>
                </a:solidFill>
              </a:rPr>
              <a:t> 2019</a:t>
            </a:r>
            <a:endParaRPr lang="el-GR"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rgbClr val="00B050"/>
                </a:solidFill>
              </a:rPr>
              <a:t>Ερωτήσεις </a:t>
            </a:r>
            <a:r>
              <a:rPr lang="el-GR" dirty="0" err="1" smtClean="0">
                <a:solidFill>
                  <a:srgbClr val="00B050"/>
                </a:solidFill>
              </a:rPr>
              <a:t>αυτοαξιολόγησης</a:t>
            </a:r>
            <a:r>
              <a:rPr lang="el-GR" dirty="0" smtClean="0">
                <a:solidFill>
                  <a:srgbClr val="00B050"/>
                </a:solidFill>
              </a:rPr>
              <a:t>:</a:t>
            </a:r>
            <a:endParaRPr lang="el-GR" dirty="0">
              <a:solidFill>
                <a:srgbClr val="00B050"/>
              </a:solidFill>
            </a:endParaRPr>
          </a:p>
        </p:txBody>
      </p:sp>
      <p:sp>
        <p:nvSpPr>
          <p:cNvPr id="3" name="Θέση περιεχομένου 2"/>
          <p:cNvSpPr>
            <a:spLocks noGrp="1"/>
          </p:cNvSpPr>
          <p:nvPr>
            <p:ph idx="1"/>
          </p:nvPr>
        </p:nvSpPr>
        <p:spPr/>
        <p:txBody>
          <a:bodyPr>
            <a:normAutofit/>
          </a:bodyPr>
          <a:lstStyle/>
          <a:p>
            <a:r>
              <a:rPr lang="el-GR" dirty="0"/>
              <a:t>Πού δυσκολεύτηκα; </a:t>
            </a:r>
            <a:endParaRPr lang="el-GR" dirty="0" smtClean="0"/>
          </a:p>
          <a:p>
            <a:r>
              <a:rPr lang="el-GR" dirty="0" smtClean="0"/>
              <a:t>Πού </a:t>
            </a:r>
            <a:r>
              <a:rPr lang="el-GR" dirty="0"/>
              <a:t>κόλλησα</a:t>
            </a:r>
            <a:r>
              <a:rPr lang="el-GR" dirty="0" smtClean="0"/>
              <a:t>;</a:t>
            </a:r>
          </a:p>
          <a:p>
            <a:r>
              <a:rPr lang="el-GR" dirty="0" smtClean="0"/>
              <a:t> </a:t>
            </a:r>
            <a:r>
              <a:rPr lang="el-GR" dirty="0"/>
              <a:t>Τι έκανα για να ξεπεράσω τις δυσκολίες</a:t>
            </a:r>
            <a:r>
              <a:rPr lang="el-GR" dirty="0" smtClean="0"/>
              <a:t>;</a:t>
            </a:r>
          </a:p>
          <a:p>
            <a:r>
              <a:rPr lang="el-GR" dirty="0" smtClean="0"/>
              <a:t>Τι </a:t>
            </a:r>
            <a:r>
              <a:rPr lang="el-GR" dirty="0"/>
              <a:t>με βοήθησε περισσότερο; </a:t>
            </a:r>
            <a:endParaRPr lang="el-GR" dirty="0" smtClean="0"/>
          </a:p>
          <a:p>
            <a:r>
              <a:rPr lang="el-GR" dirty="0" smtClean="0"/>
              <a:t> </a:t>
            </a:r>
            <a:r>
              <a:rPr lang="el-GR" dirty="0"/>
              <a:t>Σε ποιον απευθύνθηκα για βοήθεια και πόσο αποτελεσματικό ήταν αυτό; </a:t>
            </a:r>
            <a:endParaRPr lang="el-GR" dirty="0" smtClean="0"/>
          </a:p>
          <a:p>
            <a:r>
              <a:rPr lang="el-GR" dirty="0" smtClean="0"/>
              <a:t> </a:t>
            </a:r>
            <a:r>
              <a:rPr lang="el-GR" dirty="0"/>
              <a:t>Τι καινούριο έμαθα; </a:t>
            </a:r>
          </a:p>
        </p:txBody>
      </p:sp>
    </p:spTree>
    <p:extLst>
      <p:ext uri="{BB962C8B-B14F-4D97-AF65-F5344CB8AC3E}">
        <p14:creationId xmlns:p14="http://schemas.microsoft.com/office/powerpoint/2010/main" val="2516547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1158894"/>
            <a:ext cx="8229600" cy="1066800"/>
          </a:xfrm>
        </p:spPr>
        <p:txBody>
          <a:bodyPr/>
          <a:lstStyle/>
          <a:p>
            <a:r>
              <a:rPr lang="el-GR" dirty="0" err="1" smtClean="0">
                <a:solidFill>
                  <a:srgbClr val="00B050"/>
                </a:solidFill>
              </a:rPr>
              <a:t>Ετεροαξιολόγηση</a:t>
            </a:r>
            <a:endParaRPr lang="el-GR" dirty="0">
              <a:solidFill>
                <a:srgbClr val="00B050"/>
              </a:solidFill>
            </a:endParaRPr>
          </a:p>
        </p:txBody>
      </p:sp>
      <p:sp>
        <p:nvSpPr>
          <p:cNvPr id="3" name="Θέση περιεχομένου 2"/>
          <p:cNvSpPr>
            <a:spLocks noGrp="1"/>
          </p:cNvSpPr>
          <p:nvPr>
            <p:ph idx="1"/>
          </p:nvPr>
        </p:nvSpPr>
        <p:spPr/>
        <p:txBody>
          <a:bodyPr/>
          <a:lstStyle/>
          <a:p>
            <a:r>
              <a:rPr lang="el-GR" dirty="0" smtClean="0"/>
              <a:t>Από μαθητή/</a:t>
            </a:r>
            <a:r>
              <a:rPr lang="el-GR" dirty="0" err="1" smtClean="0"/>
              <a:t>τρια</a:t>
            </a:r>
            <a:r>
              <a:rPr lang="el-GR" dirty="0" smtClean="0"/>
              <a:t> σε μαθητή/</a:t>
            </a:r>
            <a:r>
              <a:rPr lang="el-GR" dirty="0" err="1" smtClean="0"/>
              <a:t>τρια</a:t>
            </a:r>
            <a:endParaRPr lang="el-GR" dirty="0" smtClean="0"/>
          </a:p>
          <a:p>
            <a:r>
              <a:rPr lang="el-GR" dirty="0" smtClean="0"/>
              <a:t>Ο/Η εκπαιδευτικός ορίζει σαφή κριτήρια</a:t>
            </a:r>
          </a:p>
          <a:p>
            <a:r>
              <a:rPr lang="el-GR" dirty="0" smtClean="0"/>
              <a:t>Ο/Η μαθητής/</a:t>
            </a:r>
            <a:r>
              <a:rPr lang="el-GR" dirty="0" err="1" smtClean="0"/>
              <a:t>τρια</a:t>
            </a:r>
            <a:r>
              <a:rPr lang="el-GR" dirty="0" smtClean="0"/>
              <a:t> γνωρίζει ένα θέμα σε βάθος.</a:t>
            </a:r>
          </a:p>
          <a:p>
            <a:r>
              <a:rPr lang="el-GR" dirty="0" smtClean="0"/>
              <a:t>Ενισχύεται η κοινωνική αλληλεπίδραση και η εμπιστοσύνη μεταξύ των μαθητών.</a:t>
            </a:r>
          </a:p>
          <a:p>
            <a:r>
              <a:rPr lang="el-GR" dirty="0" smtClean="0"/>
              <a:t>Επικεντρώνει την προσοχή στη διαδικασία και όχι μόνο στο τελικό αποτέλεσμα.</a:t>
            </a:r>
            <a:endParaRPr lang="el-GR" dirty="0"/>
          </a:p>
        </p:txBody>
      </p:sp>
    </p:spTree>
    <p:extLst>
      <p:ext uri="{BB962C8B-B14F-4D97-AF65-F5344CB8AC3E}">
        <p14:creationId xmlns:p14="http://schemas.microsoft.com/office/powerpoint/2010/main" val="2920031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solidFill>
                  <a:srgbClr val="00B050"/>
                </a:solidFill>
              </a:rPr>
              <a:t>Ετεροαξιολόγηση</a:t>
            </a:r>
            <a:r>
              <a:rPr lang="el-GR" dirty="0" smtClean="0">
                <a:solidFill>
                  <a:srgbClr val="00B050"/>
                </a:solidFill>
              </a:rPr>
              <a:t>:</a:t>
            </a:r>
            <a:endParaRPr lang="el-GR" dirty="0">
              <a:solidFill>
                <a:srgbClr val="00B050"/>
              </a:solidFill>
            </a:endParaRPr>
          </a:p>
        </p:txBody>
      </p:sp>
      <p:sp>
        <p:nvSpPr>
          <p:cNvPr id="3" name="Θέση περιεχομένου 2"/>
          <p:cNvSpPr>
            <a:spLocks noGrp="1"/>
          </p:cNvSpPr>
          <p:nvPr>
            <p:ph idx="1"/>
          </p:nvPr>
        </p:nvSpPr>
        <p:spPr/>
        <p:txBody>
          <a:bodyPr/>
          <a:lstStyle/>
          <a:p>
            <a:r>
              <a:rPr lang="el-GR" dirty="0" smtClean="0"/>
              <a:t>Η αξιολόγηση δεν πρέπει να διαφέρει αισθητά από την αξιολόγηση του /της εκπαιδευτικού.</a:t>
            </a:r>
          </a:p>
          <a:p>
            <a:r>
              <a:rPr lang="el-GR" dirty="0" smtClean="0"/>
              <a:t>Ο/η εκπαιδευτικός πρέπει να μάθει στα παιδιά πώς να αξιολογούν.</a:t>
            </a:r>
          </a:p>
          <a:p>
            <a:r>
              <a:rPr lang="el-GR" dirty="0" smtClean="0"/>
              <a:t>Το παιδί που αξιολογεί πρέπει να είναι του ίδιου μαθησιακού επιπέδου με το παιδί που αξιολογείται.</a:t>
            </a:r>
            <a:endParaRPr lang="el-GR" dirty="0"/>
          </a:p>
        </p:txBody>
      </p:sp>
    </p:spTree>
    <p:extLst>
      <p:ext uri="{BB962C8B-B14F-4D97-AF65-F5344CB8AC3E}">
        <p14:creationId xmlns:p14="http://schemas.microsoft.com/office/powerpoint/2010/main" val="1513540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rgbClr val="00B050"/>
                </a:solidFill>
              </a:rPr>
              <a:t>Παρατήρηση:</a:t>
            </a:r>
            <a:endParaRPr lang="el-GR" dirty="0">
              <a:solidFill>
                <a:srgbClr val="00B050"/>
              </a:solidFill>
            </a:endParaRPr>
          </a:p>
        </p:txBody>
      </p:sp>
      <p:sp>
        <p:nvSpPr>
          <p:cNvPr id="3" name="Θέση περιεχομένου 2"/>
          <p:cNvSpPr>
            <a:spLocks noGrp="1"/>
          </p:cNvSpPr>
          <p:nvPr>
            <p:ph idx="1"/>
          </p:nvPr>
        </p:nvSpPr>
        <p:spPr/>
        <p:txBody>
          <a:bodyPr/>
          <a:lstStyle/>
          <a:p>
            <a:r>
              <a:rPr lang="el-GR" dirty="0" smtClean="0"/>
              <a:t>Δομημένη (ξέρει από πριν τι θα παρατηρήσει)</a:t>
            </a:r>
          </a:p>
          <a:p>
            <a:r>
              <a:rPr lang="el-GR" dirty="0" smtClean="0"/>
              <a:t>Μη δομημένη (παρατήρηση ενός περιστατικού καθώς γίνεται)</a:t>
            </a:r>
          </a:p>
          <a:p>
            <a:r>
              <a:rPr lang="el-GR" dirty="0" smtClean="0"/>
              <a:t>Γραπτή παρατήρηση: ο/η εκπαιδευτικός γνωρίζει τι μαθαίνουν τα παιδιά και πώς το μαθαίνουν και μπορεί ανάλογα να αναπροσαρμόσει το σχεδιασμό του.</a:t>
            </a:r>
          </a:p>
          <a:p>
            <a:r>
              <a:rPr lang="el-GR" dirty="0" smtClean="0"/>
              <a:t>Πώς συνεργάζονται και </a:t>
            </a:r>
            <a:r>
              <a:rPr lang="el-GR" dirty="0" err="1" smtClean="0"/>
              <a:t>αλληλεπιδρούν</a:t>
            </a:r>
            <a:r>
              <a:rPr lang="el-GR" dirty="0" smtClean="0"/>
              <a:t>.</a:t>
            </a:r>
            <a:endParaRPr lang="el-GR" dirty="0"/>
          </a:p>
        </p:txBody>
      </p:sp>
    </p:spTree>
    <p:extLst>
      <p:ext uri="{BB962C8B-B14F-4D97-AF65-F5344CB8AC3E}">
        <p14:creationId xmlns:p14="http://schemas.microsoft.com/office/powerpoint/2010/main" val="2756989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rgbClr val="00B050"/>
                </a:solidFill>
              </a:rPr>
              <a:t>Γραπτές δοκιμασίες:</a:t>
            </a:r>
            <a:endParaRPr lang="el-GR" dirty="0">
              <a:solidFill>
                <a:srgbClr val="00B050"/>
              </a:solidFill>
            </a:endParaRPr>
          </a:p>
        </p:txBody>
      </p:sp>
      <p:sp>
        <p:nvSpPr>
          <p:cNvPr id="3" name="Θέση περιεχομένου 2"/>
          <p:cNvSpPr>
            <a:spLocks noGrp="1"/>
          </p:cNvSpPr>
          <p:nvPr>
            <p:ph idx="1"/>
          </p:nvPr>
        </p:nvSpPr>
        <p:spPr/>
        <p:txBody>
          <a:bodyPr/>
          <a:lstStyle/>
          <a:p>
            <a:r>
              <a:rPr lang="el-GR" dirty="0" smtClean="0"/>
              <a:t>Κλειστού ή ανοικτού τύπου</a:t>
            </a:r>
          </a:p>
          <a:p>
            <a:r>
              <a:rPr lang="el-GR" dirty="0" smtClean="0"/>
              <a:t>Δίνουν πολύτιμες πληροφορίες για το μαθησιακό προφίλ του μαθητή.</a:t>
            </a:r>
          </a:p>
          <a:p>
            <a:r>
              <a:rPr lang="el-GR" dirty="0" smtClean="0"/>
              <a:t>Λειτουργούν ως ανατροφοδότηση για τους μαθητές (πού υστερούν, πού υπερέχουν).</a:t>
            </a:r>
            <a:endParaRPr lang="el-GR" dirty="0"/>
          </a:p>
        </p:txBody>
      </p:sp>
    </p:spTree>
    <p:extLst>
      <p:ext uri="{BB962C8B-B14F-4D97-AF65-F5344CB8AC3E}">
        <p14:creationId xmlns:p14="http://schemas.microsoft.com/office/powerpoint/2010/main" val="874765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rgbClr val="00B050"/>
                </a:solidFill>
              </a:rPr>
              <a:t>Φάκελος μαθητή/</a:t>
            </a:r>
            <a:r>
              <a:rPr lang="el-GR" dirty="0" err="1" smtClean="0">
                <a:solidFill>
                  <a:srgbClr val="00B050"/>
                </a:solidFill>
              </a:rPr>
              <a:t>τριας</a:t>
            </a:r>
            <a:endParaRPr lang="el-GR" dirty="0">
              <a:solidFill>
                <a:srgbClr val="00B050"/>
              </a:solidFill>
            </a:endParaRPr>
          </a:p>
        </p:txBody>
      </p:sp>
      <p:sp>
        <p:nvSpPr>
          <p:cNvPr id="3" name="Θέση περιεχομένου 2"/>
          <p:cNvSpPr>
            <a:spLocks noGrp="1"/>
          </p:cNvSpPr>
          <p:nvPr>
            <p:ph idx="1"/>
          </p:nvPr>
        </p:nvSpPr>
        <p:spPr/>
        <p:txBody>
          <a:bodyPr/>
          <a:lstStyle/>
          <a:p>
            <a:r>
              <a:rPr lang="el-GR" dirty="0" smtClean="0"/>
              <a:t>Βοηθάει στην </a:t>
            </a:r>
            <a:r>
              <a:rPr lang="el-GR" dirty="0" err="1" smtClean="0"/>
              <a:t>αυτοαξιολόγηση</a:t>
            </a:r>
            <a:r>
              <a:rPr lang="el-GR" dirty="0" smtClean="0"/>
              <a:t>.</a:t>
            </a:r>
          </a:p>
          <a:p>
            <a:r>
              <a:rPr lang="el-GR" dirty="0" smtClean="0"/>
              <a:t>Περιέχει εργασίες του μαθητή.</a:t>
            </a:r>
          </a:p>
          <a:p>
            <a:r>
              <a:rPr lang="el-GR" dirty="0" smtClean="0"/>
              <a:t>Ο/η μαθητής/</a:t>
            </a:r>
            <a:r>
              <a:rPr lang="el-GR" dirty="0" err="1" smtClean="0"/>
              <a:t>τρια</a:t>
            </a:r>
            <a:r>
              <a:rPr lang="el-GR" dirty="0" smtClean="0"/>
              <a:t> πρέπει να έχει λόγο στη σύνθεση του περιεχομένου.</a:t>
            </a:r>
          </a:p>
          <a:p>
            <a:r>
              <a:rPr lang="el-GR" dirty="0" smtClean="0"/>
              <a:t>Του δίνει ευκαιρίες πρωτοβουλίας.</a:t>
            </a:r>
          </a:p>
          <a:p>
            <a:r>
              <a:rPr lang="el-GR" dirty="0" smtClean="0"/>
              <a:t>Αποτυπώνει τη μαθησιακή του πορεία.</a:t>
            </a:r>
            <a:endParaRPr lang="el-GR" dirty="0"/>
          </a:p>
        </p:txBody>
      </p:sp>
    </p:spTree>
    <p:extLst>
      <p:ext uri="{BB962C8B-B14F-4D97-AF65-F5344CB8AC3E}">
        <p14:creationId xmlns:p14="http://schemas.microsoft.com/office/powerpoint/2010/main" val="1894798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rgbClr val="00B050"/>
                </a:solidFill>
              </a:rPr>
              <a:t>Στάδια οργάνωσης του φακέλου:</a:t>
            </a:r>
            <a:endParaRPr lang="el-GR" dirty="0">
              <a:solidFill>
                <a:srgbClr val="00B050"/>
              </a:solidFill>
            </a:endParaRPr>
          </a:p>
        </p:txBody>
      </p:sp>
      <p:sp>
        <p:nvSpPr>
          <p:cNvPr id="3" name="Θέση περιεχομένου 2"/>
          <p:cNvSpPr>
            <a:spLocks noGrp="1"/>
          </p:cNvSpPr>
          <p:nvPr>
            <p:ph idx="1"/>
          </p:nvPr>
        </p:nvSpPr>
        <p:spPr/>
        <p:txBody>
          <a:bodyPr/>
          <a:lstStyle/>
          <a:p>
            <a:r>
              <a:rPr lang="el-GR" dirty="0" smtClean="0"/>
              <a:t>Στάδιο προβληματισμού: Σκοπός, χρονική διάρκεια, περιεχόμενο, σε ποιους απευθύνεται.</a:t>
            </a:r>
          </a:p>
          <a:p>
            <a:r>
              <a:rPr lang="el-GR" dirty="0"/>
              <a:t>Στάδιο προετοιμασίας της αξιολογικής λειτουργίας του </a:t>
            </a:r>
            <a:r>
              <a:rPr lang="el-GR" dirty="0" smtClean="0"/>
              <a:t>φακέλου: ανάλογα με τους στόχους του μαθήματος και τους στόχους που βάζει ο/η μαθητής/</a:t>
            </a:r>
            <a:r>
              <a:rPr lang="el-GR" dirty="0" err="1" smtClean="0"/>
              <a:t>τρια</a:t>
            </a:r>
            <a:r>
              <a:rPr lang="el-GR" dirty="0" smtClean="0"/>
              <a:t>.</a:t>
            </a:r>
          </a:p>
          <a:p>
            <a:r>
              <a:rPr lang="el-GR" dirty="0"/>
              <a:t>Στάδιο οργάνωσης του </a:t>
            </a:r>
            <a:r>
              <a:rPr lang="el-GR" dirty="0" smtClean="0"/>
              <a:t>φακέλου</a:t>
            </a:r>
          </a:p>
          <a:p>
            <a:r>
              <a:rPr lang="el-GR" dirty="0"/>
              <a:t>Χρήση και αξιολόγηση του </a:t>
            </a:r>
            <a:r>
              <a:rPr lang="el-GR" dirty="0" smtClean="0"/>
              <a:t>φακέλου: Συζήτηση και αξιολόγηση.</a:t>
            </a:r>
            <a:endParaRPr lang="el-GR" dirty="0"/>
          </a:p>
        </p:txBody>
      </p:sp>
    </p:spTree>
    <p:extLst>
      <p:ext uri="{BB962C8B-B14F-4D97-AF65-F5344CB8AC3E}">
        <p14:creationId xmlns:p14="http://schemas.microsoft.com/office/powerpoint/2010/main" val="1959004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rgbClr val="00B050"/>
                </a:solidFill>
              </a:rPr>
              <a:t>Συζήτηση-αξιολόγηση φακέλου:</a:t>
            </a:r>
            <a:endParaRPr lang="el-GR" dirty="0">
              <a:solidFill>
                <a:srgbClr val="00B050"/>
              </a:solidFill>
            </a:endParaRPr>
          </a:p>
        </p:txBody>
      </p:sp>
      <p:sp>
        <p:nvSpPr>
          <p:cNvPr id="3" name="Θέση περιεχομένου 2"/>
          <p:cNvSpPr>
            <a:spLocks noGrp="1"/>
          </p:cNvSpPr>
          <p:nvPr>
            <p:ph idx="1"/>
          </p:nvPr>
        </p:nvSpPr>
        <p:spPr/>
        <p:txBody>
          <a:bodyPr>
            <a:normAutofit fontScale="77500" lnSpcReduction="20000"/>
          </a:bodyPr>
          <a:lstStyle/>
          <a:p>
            <a:r>
              <a:rPr lang="el-GR" dirty="0"/>
              <a:t>Γιατί περιέλαβες τη συγκεκριμένη εργασία στο φάκελο, ποιες απέκλεισες και γιατί</a:t>
            </a:r>
            <a:r>
              <a:rPr lang="el-GR" dirty="0" smtClean="0"/>
              <a:t>;</a:t>
            </a:r>
          </a:p>
          <a:p>
            <a:r>
              <a:rPr lang="el-GR" dirty="0" smtClean="0"/>
              <a:t>Ποια </a:t>
            </a:r>
            <a:r>
              <a:rPr lang="el-GR" dirty="0"/>
              <a:t>από τα στοιχεία που έχεις συμπεριλάβει στο φάκελο δείχνουν την πορεία σου; </a:t>
            </a:r>
            <a:endParaRPr lang="el-GR" dirty="0" smtClean="0"/>
          </a:p>
          <a:p>
            <a:r>
              <a:rPr lang="el-GR" dirty="0" smtClean="0"/>
              <a:t> </a:t>
            </a:r>
            <a:r>
              <a:rPr lang="el-GR" dirty="0"/>
              <a:t>Τι άλλο θα μπορούσες να συμπεριλάβεις στο φάκελο που θα ήταν αντιπροσωπευτικό για σένα και την εξέλιξή σου; </a:t>
            </a:r>
            <a:endParaRPr lang="el-GR" dirty="0" smtClean="0"/>
          </a:p>
          <a:p>
            <a:r>
              <a:rPr lang="el-GR" dirty="0" smtClean="0"/>
              <a:t> </a:t>
            </a:r>
            <a:r>
              <a:rPr lang="el-GR" dirty="0"/>
              <a:t>Πώς πας με τους στόχους που είχες θέσει την προηγούμενη φορά; πώς εργάστηκες για να τους πετύχεις; </a:t>
            </a:r>
            <a:endParaRPr lang="el-GR" dirty="0" smtClean="0"/>
          </a:p>
          <a:p>
            <a:r>
              <a:rPr lang="el-GR" dirty="0" smtClean="0"/>
              <a:t> </a:t>
            </a:r>
            <a:r>
              <a:rPr lang="el-GR" dirty="0"/>
              <a:t>Τι μπορείς να κάνεις τώρα που παλιότερα δε μπορούσες να κάνεις; </a:t>
            </a:r>
            <a:endParaRPr lang="el-GR" dirty="0" smtClean="0"/>
          </a:p>
          <a:p>
            <a:r>
              <a:rPr lang="el-GR" dirty="0" smtClean="0"/>
              <a:t> </a:t>
            </a:r>
            <a:r>
              <a:rPr lang="el-GR" dirty="0"/>
              <a:t>Με βάση τα στοιχεία που προκύπτουν από τον φάκελο, ποιους στόχους θέτεις για τη συνέχεια;</a:t>
            </a:r>
          </a:p>
        </p:txBody>
      </p:sp>
    </p:spTree>
    <p:extLst>
      <p:ext uri="{BB962C8B-B14F-4D97-AF65-F5344CB8AC3E}">
        <p14:creationId xmlns:p14="http://schemas.microsoft.com/office/powerpoint/2010/main" val="31028177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solidFill>
                  <a:srgbClr val="00B050"/>
                </a:solidFill>
              </a:rPr>
              <a:t>Σχόλια που μπορούν να γίνουν μέρος του φακέλου:</a:t>
            </a:r>
            <a:endParaRPr lang="el-GR" dirty="0">
              <a:solidFill>
                <a:srgbClr val="00B050"/>
              </a:solidFill>
            </a:endParaRPr>
          </a:p>
        </p:txBody>
      </p:sp>
      <p:sp>
        <p:nvSpPr>
          <p:cNvPr id="3" name="Θέση περιεχομένου 2"/>
          <p:cNvSpPr>
            <a:spLocks noGrp="1"/>
          </p:cNvSpPr>
          <p:nvPr>
            <p:ph idx="1"/>
          </p:nvPr>
        </p:nvSpPr>
        <p:spPr/>
        <p:txBody>
          <a:bodyPr/>
          <a:lstStyle/>
          <a:p>
            <a:r>
              <a:rPr lang="el-GR" dirty="0" smtClean="0"/>
              <a:t>Σχόλια </a:t>
            </a:r>
            <a:r>
              <a:rPr lang="el-GR" dirty="0"/>
              <a:t>εκπαιδευτικού: Θετικά στοιχεία, δυνατότητες, αλλαγές, βελτιώσεις, ερωτήσεις, αδυναμίες, ανησυχίες…</a:t>
            </a:r>
            <a:endParaRPr lang="el-GR" dirty="0" smtClean="0"/>
          </a:p>
          <a:p>
            <a:r>
              <a:rPr lang="el-GR" dirty="0"/>
              <a:t>Σχόλια μαθητή/</a:t>
            </a:r>
            <a:r>
              <a:rPr lang="el-GR" dirty="0" err="1"/>
              <a:t>τριας:Οι</a:t>
            </a:r>
            <a:r>
              <a:rPr lang="el-GR" dirty="0"/>
              <a:t> παρατηρήσεις του/της για το φάκελό του/της (δυνατά και αδύνατα στοιχεία), οι απαντήσεις του/της στις ερωτήσεις του/της εκπαιδευτικού, οι προοπτικές εξέλιξης που </a:t>
            </a:r>
            <a:r>
              <a:rPr lang="el-GR" dirty="0" smtClean="0"/>
              <a:t>ορίζει. </a:t>
            </a:r>
          </a:p>
          <a:p>
            <a:r>
              <a:rPr lang="el-GR" dirty="0" smtClean="0"/>
              <a:t>Στόχοι: για το επόμενο διάστημα.</a:t>
            </a:r>
            <a:endParaRPr lang="el-GR" dirty="0"/>
          </a:p>
        </p:txBody>
      </p:sp>
    </p:spTree>
    <p:extLst>
      <p:ext uri="{BB962C8B-B14F-4D97-AF65-F5344CB8AC3E}">
        <p14:creationId xmlns:p14="http://schemas.microsoft.com/office/powerpoint/2010/main" val="1490729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solidFill>
                  <a:srgbClr val="00B050"/>
                </a:solidFill>
              </a:rPr>
              <a:t>Τι μπορεί να περιλαμβάνει ο φάκελος</a:t>
            </a:r>
            <a:endParaRPr lang="el-GR" dirty="0">
              <a:solidFill>
                <a:srgbClr val="00B050"/>
              </a:solidFill>
            </a:endParaRPr>
          </a:p>
        </p:txBody>
      </p:sp>
      <p:sp>
        <p:nvSpPr>
          <p:cNvPr id="3" name="Θέση περιεχομένου 2"/>
          <p:cNvSpPr>
            <a:spLocks noGrp="1"/>
          </p:cNvSpPr>
          <p:nvPr>
            <p:ph idx="1"/>
          </p:nvPr>
        </p:nvSpPr>
        <p:spPr/>
        <p:txBody>
          <a:bodyPr/>
          <a:lstStyle/>
          <a:p>
            <a:r>
              <a:rPr lang="el-GR" dirty="0" smtClean="0"/>
              <a:t>Τις καλύτερες εργασίες</a:t>
            </a:r>
          </a:p>
          <a:p>
            <a:r>
              <a:rPr lang="el-GR" dirty="0" smtClean="0"/>
              <a:t>Τις αξιολογημένες</a:t>
            </a:r>
          </a:p>
          <a:p>
            <a:r>
              <a:rPr lang="el-GR" dirty="0" smtClean="0"/>
              <a:t>Αυτές που δείχνουν </a:t>
            </a:r>
            <a:r>
              <a:rPr lang="el-GR" smtClean="0"/>
              <a:t>την εξέλιξή του.</a:t>
            </a:r>
            <a:endParaRPr lang="el-GR" dirty="0"/>
          </a:p>
        </p:txBody>
      </p:sp>
    </p:spTree>
    <p:extLst>
      <p:ext uri="{BB962C8B-B14F-4D97-AF65-F5344CB8AC3E}">
        <p14:creationId xmlns:p14="http://schemas.microsoft.com/office/powerpoint/2010/main" val="1438013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FF0000"/>
                </a:solidFill>
              </a:rPr>
              <a:t>Παραδοσιακή/Περιγραφική αξιολόγηση</a:t>
            </a:r>
            <a:endParaRPr lang="el-GR" dirty="0">
              <a:solidFill>
                <a:srgbClr val="FF0000"/>
              </a:solidFill>
            </a:endParaRPr>
          </a:p>
        </p:txBody>
      </p:sp>
      <p:sp>
        <p:nvSpPr>
          <p:cNvPr id="3" name="2 - Θέση περιεχομένου"/>
          <p:cNvSpPr>
            <a:spLocks noGrp="1"/>
          </p:cNvSpPr>
          <p:nvPr>
            <p:ph idx="1"/>
          </p:nvPr>
        </p:nvSpPr>
        <p:spPr/>
        <p:txBody>
          <a:bodyPr>
            <a:normAutofit lnSpcReduction="10000"/>
          </a:bodyPr>
          <a:lstStyle/>
          <a:p>
            <a:r>
              <a:rPr lang="el-GR" dirty="0" smtClean="0"/>
              <a:t>Αξιολόγηση με βαθμολογία: στατική διαδικασία. Μετράει το αποτέλεσμα. Είναι αποκομμένη από το μάθημα.</a:t>
            </a:r>
          </a:p>
          <a:p>
            <a:r>
              <a:rPr lang="el-GR" dirty="0" smtClean="0"/>
              <a:t>Αξιολόγηση με κριτήρια: Ο εκπαιδευτικός, κατά τη διάρκεια του μαθήματος συλλέγει στοιχεία γύρω από το τι μαθαίνει και από τον τρόπο που μαθαίνει. Τα καταγράφει και τα ερμηνεύει.</a:t>
            </a:r>
          </a:p>
          <a:p>
            <a:r>
              <a:rPr lang="el-GR" dirty="0" smtClean="0"/>
              <a:t> Τα στοιχεία αυτά τα χρησιμοποιεί και για να τροποποιήσει ο ίδιος τον τρόπο διδασκαλίας του.</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00B050"/>
                </a:solidFill>
              </a:rPr>
              <a:t>Συζήτηση στην τάξη</a:t>
            </a:r>
            <a:endParaRPr lang="el-GR" dirty="0">
              <a:solidFill>
                <a:srgbClr val="00B050"/>
              </a:solidFill>
            </a:endParaRPr>
          </a:p>
        </p:txBody>
      </p:sp>
      <p:sp>
        <p:nvSpPr>
          <p:cNvPr id="3" name="2 - Θέση περιεχομένου"/>
          <p:cNvSpPr>
            <a:spLocks noGrp="1"/>
          </p:cNvSpPr>
          <p:nvPr>
            <p:ph idx="1"/>
          </p:nvPr>
        </p:nvSpPr>
        <p:spPr/>
        <p:txBody>
          <a:bodyPr/>
          <a:lstStyle/>
          <a:p>
            <a:r>
              <a:rPr lang="el-GR" dirty="0" smtClean="0"/>
              <a:t>Καλλιεργεί ανώτερες ικανότητες στους μαθητές, όπως ανάκληση πληροφοριών, ανάλυση, σύνθεση, αξιολόγηση.</a:t>
            </a:r>
          </a:p>
          <a:p>
            <a:r>
              <a:rPr lang="el-GR" dirty="0" smtClean="0"/>
              <a:t>Ο εκπαιδευτικός πρέπει να δίνει φωνή στους μαθητές του για να εκφράσουν συναισθήματα, ιδέες, σκέψεις, ενδιαφέροντα.</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Προκαταρκτικές ενέργειες Π.Α.</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Ενημέρωση των εκπαιδευτικών</a:t>
            </a:r>
          </a:p>
          <a:p>
            <a:r>
              <a:rPr lang="el-GR" dirty="0" smtClean="0"/>
              <a:t>Ενημέρωση Συλλόγου Γονέων και Κηδεμόνων.</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Έκθεση προόδου:</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Περιγράφει διαδικασία και όχι στατικά χαρακτηριστικά.</a:t>
            </a:r>
          </a:p>
          <a:p>
            <a:r>
              <a:rPr lang="el-GR" dirty="0" smtClean="0"/>
              <a:t>Πρέπει να είναι σε γλώσσα που κατανοεί και ο μαθητής και ο γονέας.</a:t>
            </a:r>
          </a:p>
          <a:p>
            <a:r>
              <a:rPr lang="el-GR" dirty="0" smtClean="0"/>
              <a:t>Ο μαθητής να κατανοεί μέσα απ’ αυτή τι πρέπει να κάνει για να βελτιωθεί.</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FF0000"/>
                </a:solidFill>
              </a:rPr>
              <a:t>Τι περιλαμβάνει η έκθεση προόδου:</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solidFill>
                  <a:srgbClr val="FF0000"/>
                </a:solidFill>
              </a:rPr>
              <a:t>Α. </a:t>
            </a:r>
            <a:r>
              <a:rPr lang="el-GR" dirty="0" smtClean="0"/>
              <a:t>Τους στόχους του αναλυτικού προγράμματος.</a:t>
            </a:r>
          </a:p>
          <a:p>
            <a:r>
              <a:rPr lang="el-GR" dirty="0" smtClean="0"/>
              <a:t>Τα δυνατά σημεία</a:t>
            </a:r>
          </a:p>
          <a:p>
            <a:r>
              <a:rPr lang="el-GR" dirty="0" smtClean="0"/>
              <a:t>Τα σημεία που χρειάζεται βελτίωση</a:t>
            </a:r>
          </a:p>
          <a:p>
            <a:r>
              <a:rPr lang="el-GR" dirty="0" smtClean="0">
                <a:solidFill>
                  <a:srgbClr val="FF0000"/>
                </a:solidFill>
              </a:rPr>
              <a:t>Β. </a:t>
            </a:r>
            <a:r>
              <a:rPr lang="el-GR" dirty="0" smtClean="0"/>
              <a:t>Το ρόλο του/της μαθητή/</a:t>
            </a:r>
            <a:r>
              <a:rPr lang="el-GR" dirty="0" err="1" smtClean="0"/>
              <a:t>τριας</a:t>
            </a:r>
            <a:r>
              <a:rPr lang="el-GR" dirty="0" smtClean="0"/>
              <a:t>:</a:t>
            </a:r>
          </a:p>
          <a:p>
            <a:r>
              <a:rPr lang="el-GR" dirty="0" smtClean="0"/>
              <a:t>Ενδιαφέρον και συμμετοχή</a:t>
            </a:r>
          </a:p>
          <a:p>
            <a:r>
              <a:rPr lang="el-GR" dirty="0" smtClean="0"/>
              <a:t>Συνεργασία</a:t>
            </a:r>
          </a:p>
          <a:p>
            <a:r>
              <a:rPr lang="el-GR" dirty="0" smtClean="0"/>
              <a:t>Αυτονομία και ανάληψη πρωτοβουλίας</a:t>
            </a:r>
          </a:p>
          <a:p>
            <a:endParaRPr lang="el-GR" dirty="0">
              <a:solidFill>
                <a:srgbClr val="FF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FF0000"/>
                </a:solidFill>
              </a:rPr>
              <a:t>Μέρος Β: Ενδιαφέρον και συμμετοχή</a:t>
            </a:r>
            <a:endParaRPr lang="el-GR" dirty="0">
              <a:solidFill>
                <a:srgbClr val="FF0000"/>
              </a:solidFill>
            </a:endParaRPr>
          </a:p>
        </p:txBody>
      </p:sp>
      <p:sp>
        <p:nvSpPr>
          <p:cNvPr id="3" name="2 - Θέση περιεχομένου"/>
          <p:cNvSpPr>
            <a:spLocks noGrp="1"/>
          </p:cNvSpPr>
          <p:nvPr>
            <p:ph idx="1"/>
          </p:nvPr>
        </p:nvSpPr>
        <p:spPr/>
        <p:txBody>
          <a:bodyPr>
            <a:normAutofit fontScale="92500" lnSpcReduction="10000"/>
          </a:bodyPr>
          <a:lstStyle/>
          <a:p>
            <a:endParaRPr lang="el-GR" dirty="0" smtClean="0"/>
          </a:p>
          <a:p>
            <a:r>
              <a:rPr lang="el-GR" b="1" dirty="0" smtClean="0"/>
              <a:t>Α. Εργάζεται και ερευνά 	                                                            </a:t>
            </a:r>
          </a:p>
          <a:p>
            <a:endParaRPr lang="el-GR" dirty="0" smtClean="0"/>
          </a:p>
          <a:p>
            <a:r>
              <a:rPr lang="el-GR" dirty="0" smtClean="0"/>
              <a:t> μεθοδικά	</a:t>
            </a:r>
          </a:p>
          <a:p>
            <a:pPr>
              <a:buNone/>
            </a:pPr>
            <a:endParaRPr lang="el-GR" dirty="0" smtClean="0"/>
          </a:p>
          <a:p>
            <a:r>
              <a:rPr lang="el-GR" dirty="0" smtClean="0"/>
              <a:t> αποτελεσματικά	</a:t>
            </a:r>
          </a:p>
          <a:p>
            <a:endParaRPr lang="el-GR" dirty="0" smtClean="0"/>
          </a:p>
          <a:p>
            <a:r>
              <a:rPr lang="el-GR" dirty="0" smtClean="0"/>
              <a:t>Δημιουργικά</a:t>
            </a:r>
          </a:p>
          <a:p>
            <a:pPr>
              <a:buNone/>
            </a:pPr>
            <a:r>
              <a:rPr lang="el-GR" dirty="0" smtClean="0"/>
              <a:t> </a:t>
            </a:r>
          </a:p>
          <a:p>
            <a:r>
              <a:rPr lang="el-GR" dirty="0" smtClean="0"/>
              <a:t> καταβάλλοντας προσπάθειες για βελτίωση	</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Μέρος Β. Συνεργασία </a:t>
            </a:r>
            <a:endParaRPr lang="el-GR" dirty="0">
              <a:solidFill>
                <a:srgbClr val="FF0000"/>
              </a:solidFill>
            </a:endParaRPr>
          </a:p>
        </p:txBody>
      </p:sp>
      <p:sp>
        <p:nvSpPr>
          <p:cNvPr id="3" name="2 - Θέση περιεχομένου"/>
          <p:cNvSpPr>
            <a:spLocks noGrp="1"/>
          </p:cNvSpPr>
          <p:nvPr>
            <p:ph idx="1"/>
          </p:nvPr>
        </p:nvSpPr>
        <p:spPr/>
        <p:txBody>
          <a:bodyPr>
            <a:normAutofit fontScale="77500" lnSpcReduction="20000"/>
          </a:bodyPr>
          <a:lstStyle/>
          <a:p>
            <a:endParaRPr lang="el-GR" dirty="0" smtClean="0"/>
          </a:p>
          <a:p>
            <a:r>
              <a:rPr lang="el-GR" b="1" dirty="0" smtClean="0"/>
              <a:t>Β. Όταν αλληλεπιδρά με τους/τις άλλους/ες 	</a:t>
            </a:r>
          </a:p>
          <a:p>
            <a:endParaRPr lang="el-GR" dirty="0" smtClean="0"/>
          </a:p>
          <a:p>
            <a:r>
              <a:rPr lang="el-GR" dirty="0" smtClean="0"/>
              <a:t> σέβεται τους κανόνες της ομάδας και του σχολείου 	</a:t>
            </a:r>
          </a:p>
          <a:p>
            <a:endParaRPr lang="el-GR" dirty="0" smtClean="0"/>
          </a:p>
          <a:p>
            <a:r>
              <a:rPr lang="el-GR" dirty="0" smtClean="0"/>
              <a:t> εκφράζει την άποψή του/της	</a:t>
            </a:r>
          </a:p>
          <a:p>
            <a:endParaRPr lang="el-GR" dirty="0" smtClean="0"/>
          </a:p>
          <a:p>
            <a:r>
              <a:rPr lang="el-GR" dirty="0" smtClean="0"/>
              <a:t> διαχειρίζεται τα συναισθήματά του/της	</a:t>
            </a:r>
          </a:p>
          <a:p>
            <a:endParaRPr lang="el-GR" dirty="0" smtClean="0"/>
          </a:p>
          <a:p>
            <a:r>
              <a:rPr lang="el-GR" dirty="0" smtClean="0"/>
              <a:t> κατανοεί τους/τις άλλους/ες και αποδέχεται τη διαφορετικότητα</a:t>
            </a:r>
          </a:p>
          <a:p>
            <a:endParaRPr lang="el-GR" dirty="0" smtClean="0"/>
          </a:p>
          <a:p>
            <a:r>
              <a:rPr lang="el-GR" dirty="0" smtClean="0"/>
              <a:t> συμβάλλει αποτελεσματικά στην επίλυση διαφορών μέσα στην ομάδα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Αυτονομία-πρωτοβουλία</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b="1" dirty="0" smtClean="0"/>
              <a:t>Γ. όταν συμμετέχει σε εκδηλώσεις του σχολείου 	</a:t>
            </a:r>
          </a:p>
          <a:p>
            <a:endParaRPr lang="el-GR" dirty="0" smtClean="0"/>
          </a:p>
          <a:p>
            <a:r>
              <a:rPr lang="el-GR" dirty="0" smtClean="0"/>
              <a:t> έχει ενεργό ρόλο σε ομαδικές δραστηριότητες </a:t>
            </a:r>
          </a:p>
          <a:p>
            <a:pPr>
              <a:buNone/>
            </a:pPr>
            <a:r>
              <a:rPr lang="el-GR" dirty="0" smtClean="0"/>
              <a:t>	</a:t>
            </a:r>
          </a:p>
          <a:p>
            <a:endParaRPr lang="el-GR" dirty="0" smtClean="0"/>
          </a:p>
          <a:p>
            <a:r>
              <a:rPr lang="el-GR" dirty="0" smtClean="0"/>
              <a:t> αναλαμβάνει πρωτοβουλίες </a:t>
            </a:r>
          </a:p>
          <a:p>
            <a:pPr>
              <a:buNone/>
            </a:pPr>
            <a:r>
              <a:rPr lang="el-GR" dirty="0" smtClean="0"/>
              <a:t>	</a:t>
            </a:r>
          </a:p>
          <a:p>
            <a:endParaRPr lang="el-GR" dirty="0" smtClean="0"/>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Παράδειγμα έκθεσης προόδου</a:t>
            </a:r>
            <a:endParaRPr lang="el-GR" dirty="0">
              <a:solidFill>
                <a:srgbClr val="FF0000"/>
              </a:solidFill>
            </a:endParaRPr>
          </a:p>
        </p:txBody>
      </p:sp>
      <p:sp>
        <p:nvSpPr>
          <p:cNvPr id="3" name="2 - Θέση περιεχομένου"/>
          <p:cNvSpPr>
            <a:spLocks noGrp="1"/>
          </p:cNvSpPr>
          <p:nvPr>
            <p:ph idx="1"/>
          </p:nvPr>
        </p:nvSpPr>
        <p:spPr/>
        <p:txBody>
          <a:bodyPr>
            <a:normAutofit fontScale="70000" lnSpcReduction="20000"/>
          </a:bodyPr>
          <a:lstStyle/>
          <a:p>
            <a:endParaRPr lang="el-GR" dirty="0" smtClean="0"/>
          </a:p>
          <a:p>
            <a:r>
              <a:rPr lang="el-GR" b="1" dirty="0" smtClean="0"/>
              <a:t>ΛΟΓΟΤΕΧΝΙΑ </a:t>
            </a:r>
          </a:p>
          <a:p>
            <a:r>
              <a:rPr lang="el-GR" dirty="0" smtClean="0"/>
              <a:t>Ονοματεπώνυμο Εκπαιδευτικού: ……………………………………………………………………………………………………………. </a:t>
            </a:r>
            <a:r>
              <a:rPr lang="el-GR" b="1" dirty="0" smtClean="0"/>
              <a:t>ΚΡΙΤΗΡΙΑ 	* 	** 	*** 	**** 	</a:t>
            </a:r>
          </a:p>
          <a:p>
            <a:r>
              <a:rPr lang="el-GR" dirty="0" smtClean="0"/>
              <a:t>Κατανόηση και επεξεργασία λογοτεχνικού κειμένου 	</a:t>
            </a:r>
          </a:p>
          <a:p>
            <a:r>
              <a:rPr lang="el-GR" dirty="0" smtClean="0"/>
              <a:t>Αναγνώριση λογοτεχνικών ειδών 	</a:t>
            </a:r>
          </a:p>
          <a:p>
            <a:r>
              <a:rPr lang="el-GR" dirty="0" smtClean="0"/>
              <a:t>Συσχέτιση λογοτεχνικού κειμένου (παραγωγή και πρόσληψη) με κοινωνικό και πολιτισμικό πλαίσιο 	</a:t>
            </a:r>
          </a:p>
          <a:p>
            <a:r>
              <a:rPr lang="el-GR" dirty="0" smtClean="0"/>
              <a:t>Ερμηνεία λογοτεχνικού κειμένου προφορικά και γραπτά 	</a:t>
            </a:r>
          </a:p>
          <a:p>
            <a:r>
              <a:rPr lang="el-GR" dirty="0" smtClean="0"/>
              <a:t>Ενδιαφέρον και συμμετοχή 	</a:t>
            </a:r>
          </a:p>
          <a:p>
            <a:r>
              <a:rPr lang="el-GR" dirty="0" smtClean="0"/>
              <a:t>Συνεργασία 	</a:t>
            </a:r>
          </a:p>
          <a:p>
            <a:r>
              <a:rPr lang="el-GR" dirty="0" smtClean="0"/>
              <a:t>Αυτονομία και ανάληψη πρωτοβουλιών 	</a:t>
            </a:r>
          </a:p>
          <a:p>
            <a:r>
              <a:rPr lang="el-GR" b="1" dirty="0" smtClean="0"/>
              <a:t>ΠΑΡΑΤΗΡΗΣΕΙΣ 	</a:t>
            </a:r>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FF0000"/>
                </a:solidFill>
              </a:rPr>
              <a:t>Αξιολόγηση μαθητών με ειδικές ανάγκες</a:t>
            </a:r>
            <a:endParaRPr lang="el-GR" dirty="0">
              <a:solidFill>
                <a:srgbClr val="FF0000"/>
              </a:solidFill>
            </a:endParaRPr>
          </a:p>
        </p:txBody>
      </p:sp>
      <p:sp>
        <p:nvSpPr>
          <p:cNvPr id="3" name="2 - Θέση περιεχομένου"/>
          <p:cNvSpPr>
            <a:spLocks noGrp="1"/>
          </p:cNvSpPr>
          <p:nvPr>
            <p:ph idx="1"/>
          </p:nvPr>
        </p:nvSpPr>
        <p:spPr/>
        <p:txBody>
          <a:bodyPr>
            <a:normAutofit fontScale="92500"/>
          </a:bodyPr>
          <a:lstStyle/>
          <a:p>
            <a:endParaRPr lang="el-GR" dirty="0" smtClean="0"/>
          </a:p>
          <a:p>
            <a:r>
              <a:rPr lang="el-GR" dirty="0" smtClean="0"/>
              <a:t>έμφαση στη διαδικασία της μάθησης και στην αλληλεπίδραση μεταξύ εκπαιδευτικών, μαθητών/-τριών και μαθησιακών περιεχομένων </a:t>
            </a:r>
          </a:p>
          <a:p>
            <a:r>
              <a:rPr lang="el-GR" dirty="0" smtClean="0"/>
              <a:t>β) ολιστική προσέγγιση της μάθησης και της ανάπτυξης </a:t>
            </a:r>
          </a:p>
          <a:p>
            <a:r>
              <a:rPr lang="el-GR" dirty="0" smtClean="0"/>
              <a:t>γ) ευρύτητα, ευελιξία και ισορροπία στα μαθησιακά αντικείμενα και στα προγράμματα σπουδών </a:t>
            </a:r>
          </a:p>
          <a:p>
            <a:r>
              <a:rPr lang="el-GR" dirty="0" smtClean="0"/>
              <a:t>δ) ευέλικτο σύστημα αξιολόγησης με την εφαρμογή εναλλακτικών μεθόδων και εργαλείων </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err="1" smtClean="0">
                <a:solidFill>
                  <a:srgbClr val="FF0000"/>
                </a:solidFill>
              </a:rPr>
              <a:t>Εκθ</a:t>
            </a:r>
            <a:r>
              <a:rPr lang="el-GR" dirty="0" smtClean="0">
                <a:solidFill>
                  <a:srgbClr val="FF0000"/>
                </a:solidFill>
              </a:rPr>
              <a:t>. Προόδου μαθητή με ειδ. ανάγκες</a:t>
            </a:r>
            <a:endParaRPr lang="el-GR" dirty="0">
              <a:solidFill>
                <a:srgbClr val="FF0000"/>
              </a:solidFill>
            </a:endParaRPr>
          </a:p>
        </p:txBody>
      </p:sp>
      <p:sp>
        <p:nvSpPr>
          <p:cNvPr id="3" name="2 - Θέση περιεχομένου"/>
          <p:cNvSpPr>
            <a:spLocks noGrp="1"/>
          </p:cNvSpPr>
          <p:nvPr>
            <p:ph idx="1"/>
          </p:nvPr>
        </p:nvSpPr>
        <p:spPr/>
        <p:txBody>
          <a:bodyPr>
            <a:normAutofit fontScale="55000" lnSpcReduction="20000"/>
          </a:bodyPr>
          <a:lstStyle/>
          <a:p>
            <a:endParaRPr lang="el-GR" dirty="0" smtClean="0"/>
          </a:p>
          <a:p>
            <a:r>
              <a:rPr lang="el-GR" dirty="0" smtClean="0"/>
              <a:t>ΣΥΝΕΡΓΑΣΙΑ ΚΑΙ ΣΧΕΣΕΙΣ 	</a:t>
            </a:r>
          </a:p>
          <a:p>
            <a:r>
              <a:rPr lang="el-GR" dirty="0" smtClean="0"/>
              <a:t> Με ομηλίκους </a:t>
            </a:r>
          </a:p>
          <a:p>
            <a:r>
              <a:rPr lang="el-GR" dirty="0" smtClean="0"/>
              <a:t> Με εκπαιδευτικούς </a:t>
            </a:r>
          </a:p>
          <a:p>
            <a:r>
              <a:rPr lang="el-GR" dirty="0" smtClean="0"/>
              <a:t> Με διοίκηση </a:t>
            </a:r>
          </a:p>
          <a:p>
            <a:r>
              <a:rPr lang="el-GR" dirty="0" smtClean="0"/>
              <a:t> Άλλους </a:t>
            </a:r>
          </a:p>
          <a:p>
            <a:r>
              <a:rPr lang="el-GR" dirty="0" smtClean="0"/>
              <a:t>	</a:t>
            </a:r>
          </a:p>
          <a:p>
            <a:r>
              <a:rPr lang="el-GR" dirty="0" smtClean="0"/>
              <a:t>ΕΝΔΙΑΦΕΡΟΝΤΑ 	</a:t>
            </a:r>
          </a:p>
          <a:p>
            <a:r>
              <a:rPr lang="el-GR" dirty="0" smtClean="0"/>
              <a:t> Ενδιαφέροντα </a:t>
            </a:r>
          </a:p>
          <a:p>
            <a:r>
              <a:rPr lang="el-GR" dirty="0" smtClean="0"/>
              <a:t> Δημιουργικές ικανότητες </a:t>
            </a:r>
          </a:p>
          <a:p>
            <a:r>
              <a:rPr lang="el-GR" dirty="0" smtClean="0"/>
              <a:t> Ταλέντα </a:t>
            </a:r>
          </a:p>
          <a:p>
            <a:r>
              <a:rPr lang="el-GR" dirty="0" smtClean="0"/>
              <a:t>	</a:t>
            </a:r>
          </a:p>
          <a:p>
            <a:r>
              <a:rPr lang="el-GR" dirty="0" smtClean="0"/>
              <a:t>ΔΥΣΚΟΛΙΕΣ ΚΑΙ ΤΟΜΕΙΣ ΠΡΟΣ ΒΕΛΤΙΩΣΗ 	</a:t>
            </a:r>
          </a:p>
          <a:p>
            <a:r>
              <a:rPr lang="el-GR" dirty="0" smtClean="0"/>
              <a:t> Γνώσεις και δεξιότητες </a:t>
            </a:r>
          </a:p>
          <a:p>
            <a:r>
              <a:rPr lang="el-GR" dirty="0" smtClean="0"/>
              <a:t> Δεξιότητες κοινωνικής και συναισθηματικής μάθησης </a:t>
            </a:r>
          </a:p>
          <a:p>
            <a:r>
              <a:rPr lang="el-GR" dirty="0" smtClean="0"/>
              <a:t> Ψυχοκινητικές δεξιότητες </a:t>
            </a:r>
          </a:p>
          <a:p>
            <a:r>
              <a:rPr lang="el-GR" dirty="0" smtClean="0"/>
              <a:t>	</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FF0000"/>
                </a:solidFill>
              </a:rPr>
              <a:t>Ανάγκες που επιβάλλουν το νέο τρόπο αξιολόγησης:</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Η πρόσβαση στην πληροφορία είναι εύκολη.</a:t>
            </a:r>
          </a:p>
          <a:p>
            <a:r>
              <a:rPr lang="el-GR" dirty="0" smtClean="0"/>
              <a:t>Είναι δύσκολο να αξιολογούμε την πληροφορία και να βρίσκουμε κάθε φορά αυτό που μας χρειάζεται.</a:t>
            </a:r>
          </a:p>
          <a:p>
            <a:r>
              <a:rPr lang="el-GR" dirty="0" smtClean="0"/>
              <a:t>Είναι ανάγκη τα άτομα να μάθουν πώς μαθαίνουν, προκειμένου να μπορούν να προσαρμόζονται σε διαρκώς μεταβαλλόμενες συνθήκες.</a:t>
            </a: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FF0000"/>
                </a:solidFill>
              </a:rPr>
              <a:t>Παράδειγμα: Εκπαιδευτική επίσκεψη στο μητροπολιτικό ναό της πόλης μας</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Στα πλαίσια του μαθήματος των Νέων Ελληνικών </a:t>
            </a:r>
          </a:p>
          <a:p>
            <a:r>
              <a:rPr lang="el-GR" dirty="0" smtClean="0"/>
              <a:t>Σε υποθετική τάξη 24 μαθητών/τριών</a:t>
            </a:r>
          </a:p>
          <a:p>
            <a:r>
              <a:rPr lang="el-GR" dirty="0" smtClean="0"/>
              <a:t>Σε προβλεπόμενο χρόνο 4 διδακτικών ωρών</a:t>
            </a:r>
          </a:p>
          <a:p>
            <a:r>
              <a:rPr lang="el-GR" dirty="0" smtClean="0"/>
              <a:t>Κριτήριο επιλογής του χώρου: Θέλω να διδάξω στους μαθητές την περιγραφή μέσα από την παρατήρηση των εικόνων που έφτιαξε ο Φώτης </a:t>
            </a:r>
            <a:r>
              <a:rPr lang="el-GR" dirty="0" err="1" smtClean="0"/>
              <a:t>Κόντογλου</a:t>
            </a:r>
            <a:r>
              <a:rPr lang="el-GR" dirty="0" smtClean="0"/>
              <a:t>.</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FF0000"/>
                </a:solidFill>
              </a:rPr>
              <a:t>Διδακτικοί στόχοι (για την Α΄ τάξη), ενότητα: τόπος και πολιτισμός</a:t>
            </a:r>
            <a:endParaRPr lang="el-GR" dirty="0">
              <a:solidFill>
                <a:srgbClr val="FF0000"/>
              </a:solidFill>
            </a:endParaRPr>
          </a:p>
        </p:txBody>
      </p:sp>
      <p:sp>
        <p:nvSpPr>
          <p:cNvPr id="3" name="2 - Θέση περιεχομένου"/>
          <p:cNvSpPr>
            <a:spLocks noGrp="1"/>
          </p:cNvSpPr>
          <p:nvPr>
            <p:ph idx="1"/>
          </p:nvPr>
        </p:nvSpPr>
        <p:spPr/>
        <p:txBody>
          <a:bodyPr>
            <a:normAutofit/>
          </a:bodyPr>
          <a:lstStyle/>
          <a:p>
            <a:r>
              <a:rPr lang="el-GR" dirty="0" smtClean="0"/>
              <a:t>Να γνωρίσουν την πρόσφατη ιστορία και τον πολιτισμό του τόπου τους.</a:t>
            </a:r>
          </a:p>
          <a:p>
            <a:r>
              <a:rPr lang="el-GR" dirty="0" smtClean="0"/>
              <a:t>Να αναγνωρίζουν τα κύρια στοιχεία της περιγραφής  μιας εικόνας.</a:t>
            </a:r>
          </a:p>
          <a:p>
            <a:r>
              <a:rPr lang="el-GR" dirty="0" smtClean="0"/>
              <a:t>Να συνεργάζονται, γιατί θα εργαστούν σε 6 ομάδες (6 εικόνες).</a:t>
            </a:r>
          </a:p>
          <a:p>
            <a:r>
              <a:rPr lang="el-GR" dirty="0" smtClean="0"/>
              <a:t>Να χρησιμοποιούν καινούργιες λέξεις (επίθετα)</a:t>
            </a:r>
          </a:p>
          <a:p>
            <a:r>
              <a:rPr lang="el-GR" dirty="0" smtClean="0"/>
              <a:t>Να παράγουν λόγο με συγκεκριμένο σκοπό  σε επικοινωνιακό πλαίσιο.</a:t>
            </a:r>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Πριν την επίσκεψη:</a:t>
            </a:r>
            <a:endParaRPr lang="el-GR" dirty="0">
              <a:solidFill>
                <a:srgbClr val="FF0000"/>
              </a:solidFill>
            </a:endParaRPr>
          </a:p>
        </p:txBody>
      </p:sp>
      <p:sp>
        <p:nvSpPr>
          <p:cNvPr id="3" name="2 - Θέση περιεχομένου"/>
          <p:cNvSpPr>
            <a:spLocks noGrp="1"/>
          </p:cNvSpPr>
          <p:nvPr>
            <p:ph idx="1"/>
          </p:nvPr>
        </p:nvSpPr>
        <p:spPr/>
        <p:txBody>
          <a:bodyPr>
            <a:normAutofit fontScale="92500" lnSpcReduction="20000"/>
          </a:bodyPr>
          <a:lstStyle/>
          <a:p>
            <a:r>
              <a:rPr lang="el-GR" dirty="0" smtClean="0"/>
              <a:t>Η τάξη ενημερώνεται για το χώρο που θα πάει και για το σκοπό της επίσκεψης.</a:t>
            </a:r>
          </a:p>
          <a:p>
            <a:r>
              <a:rPr lang="el-GR" dirty="0" smtClean="0"/>
              <a:t>Διαβάζουν πληροφορίες για τον </a:t>
            </a:r>
            <a:r>
              <a:rPr lang="el-GR" dirty="0" err="1" smtClean="0"/>
              <a:t>Κόντογλου</a:t>
            </a:r>
            <a:r>
              <a:rPr lang="el-GR" dirty="0" smtClean="0"/>
              <a:t>.</a:t>
            </a:r>
          </a:p>
          <a:p>
            <a:r>
              <a:rPr lang="el-GR" dirty="0" smtClean="0"/>
              <a:t>Πληροφορούνται για τον εικονογραφικό κύκλο της εκκλησίας.</a:t>
            </a:r>
          </a:p>
          <a:p>
            <a:r>
              <a:rPr lang="el-GR" dirty="0" smtClean="0"/>
              <a:t>Χωρίζονται σε ομάδες των τεσσάρων μαθητών/τριών.</a:t>
            </a:r>
          </a:p>
          <a:p>
            <a:r>
              <a:rPr lang="el-GR" dirty="0" smtClean="0"/>
              <a:t>Εξηγούμε ότι κάθε ομάδα θα εργάζεται με φύλλο εργασίας (ένα κάθε μαθητής) πάνω σε συγκεκριμένη εικόνα και θα πρέπει απ’ την αρχή να κανονίσουν ποιος/ποια θα γράφει και ποιος/ποια θα τα παρουσιάσει στην τάξη.</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lstStyle/>
          <a:p>
            <a:r>
              <a:rPr lang="el-GR" dirty="0" smtClean="0">
                <a:solidFill>
                  <a:srgbClr val="FF0000"/>
                </a:solidFill>
              </a:rPr>
              <a:t>Φύλλο εργασίας (ίδιο για όλους):</a:t>
            </a:r>
            <a:endParaRPr lang="el-GR" dirty="0">
              <a:solidFill>
                <a:srgbClr val="FF0000"/>
              </a:solidFill>
            </a:endParaRPr>
          </a:p>
        </p:txBody>
      </p:sp>
      <p:sp>
        <p:nvSpPr>
          <p:cNvPr id="4" name="3 - Θέση περιεχομένου"/>
          <p:cNvSpPr>
            <a:spLocks noGrp="1"/>
          </p:cNvSpPr>
          <p:nvPr>
            <p:ph idx="1"/>
          </p:nvPr>
        </p:nvSpPr>
        <p:spPr/>
        <p:txBody>
          <a:bodyPr/>
          <a:lstStyle/>
          <a:p>
            <a:r>
              <a:rPr lang="el-GR" dirty="0" smtClean="0"/>
              <a:t>Εντοπίστε την υπογραφή του ζωγράφου και το έτος που φτιάχτηκε η εικόνα.</a:t>
            </a:r>
          </a:p>
          <a:p>
            <a:r>
              <a:rPr lang="el-GR" dirty="0" smtClean="0"/>
              <a:t>Περιγράψτε τα κεντρικά πρόσωπα: άντρας ή γυναίκα; Τι φορούν; Πώς κάθονται; Τι κινήσεις κάνουν με τα χέρια;</a:t>
            </a:r>
          </a:p>
          <a:p>
            <a:r>
              <a:rPr lang="el-GR" dirty="0" smtClean="0"/>
              <a:t>Πώς θα περιγράφατε κάθε μορφή από τις κινήσεις που κάνει;</a:t>
            </a:r>
          </a:p>
          <a:p>
            <a:pPr>
              <a:buNone/>
            </a:pPr>
            <a:r>
              <a:rPr lang="el-GR" dirty="0" smtClean="0"/>
              <a:t>    </a:t>
            </a:r>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Συνέχεια φύλλου εργασίας:</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Ποια χρώματα χρησιμοποιεί ο ζωγράφος για τις μορφές και ποια για το φόντο της εικόνας;</a:t>
            </a:r>
          </a:p>
          <a:p>
            <a:r>
              <a:rPr lang="el-GR" dirty="0" smtClean="0"/>
              <a:t>Πώς θα περιγράφατε κάθε χρώμα; </a:t>
            </a:r>
            <a:r>
              <a:rPr lang="el-GR" dirty="0" smtClean="0">
                <a:solidFill>
                  <a:srgbClr val="00B0F0"/>
                </a:solidFill>
              </a:rPr>
              <a:t>(έντονο,  μουντό, ζωηρό, ανοιχτό, σκούρο, ζεστό, κρύο, ψυχρό, πορφυρό, …)</a:t>
            </a:r>
            <a:endParaRPr lang="el-GR" dirty="0" smtClean="0"/>
          </a:p>
          <a:p>
            <a:r>
              <a:rPr lang="el-GR" dirty="0" smtClean="0"/>
              <a:t>Με ποια σκηνή </a:t>
            </a:r>
            <a:r>
              <a:rPr lang="el-GR" dirty="0" smtClean="0"/>
              <a:t>ή πρόσωπο </a:t>
            </a:r>
            <a:r>
              <a:rPr lang="el-GR" dirty="0" smtClean="0"/>
              <a:t>από </a:t>
            </a:r>
            <a:r>
              <a:rPr lang="el-GR" dirty="0" smtClean="0"/>
              <a:t>την Καινή Διαθήκη ταιριάζει η εικόνα σας;</a:t>
            </a:r>
          </a:p>
          <a:p>
            <a:r>
              <a:rPr lang="el-GR" dirty="0" smtClean="0"/>
              <a:t> Πώς καταλήξατε σε αυτό το συμπέρασμα;</a:t>
            </a:r>
          </a:p>
          <a:p>
            <a:endParaRPr lang="el-GR" dirty="0" smtClean="0"/>
          </a:p>
          <a:p>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Μετά την επίσκεψη: 3</a:t>
            </a:r>
            <a:r>
              <a:rPr lang="el-GR" baseline="30000" dirty="0" smtClean="0">
                <a:solidFill>
                  <a:srgbClr val="FF0000"/>
                </a:solidFill>
              </a:rPr>
              <a:t>η</a:t>
            </a:r>
            <a:r>
              <a:rPr lang="el-GR" dirty="0" smtClean="0">
                <a:solidFill>
                  <a:srgbClr val="FF0000"/>
                </a:solidFill>
              </a:rPr>
              <a:t> ώρα</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Παρουσίαση του φύλλου εργασίας κάθε ομάδας στην τάξη.</a:t>
            </a:r>
          </a:p>
          <a:p>
            <a:r>
              <a:rPr lang="el-GR" dirty="0" smtClean="0"/>
              <a:t>Ερωτήσεις, παρατηρήσεις, συμπεράσματα</a:t>
            </a:r>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FF0000"/>
                </a:solidFill>
              </a:rPr>
              <a:t>4</a:t>
            </a:r>
            <a:r>
              <a:rPr lang="el-GR" baseline="30000" dirty="0" smtClean="0">
                <a:solidFill>
                  <a:srgbClr val="FF0000"/>
                </a:solidFill>
              </a:rPr>
              <a:t>η</a:t>
            </a:r>
            <a:r>
              <a:rPr lang="el-GR" dirty="0" smtClean="0">
                <a:solidFill>
                  <a:srgbClr val="FF0000"/>
                </a:solidFill>
              </a:rPr>
              <a:t> ώρα: Παραγωγή λόγου(Για τους Φιλολόγους)</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Να περιγράψετε σε συνεχές κείμενο την εικόνα που αναλάβατε με την ομάδα σας. Έχετε υπόψη ότι το κείμενο αυτό θα συμπεριληφθεί σε έναν ενημερωτικό οδηγό που θα φτιάξει η τάξη σας για τους ξένους που επισκέπτονται τη Μητρόπολη Αργοστολίου. </a:t>
            </a:r>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AMSUNG\Pictures\5d5b549f16dccde77b784916c563114c_XL.jpg"/>
          <p:cNvPicPr>
            <a:picLocks noChangeAspect="1" noChangeArrowheads="1"/>
          </p:cNvPicPr>
          <p:nvPr/>
        </p:nvPicPr>
        <p:blipFill>
          <a:blip r:embed="rId2"/>
          <a:srcRect/>
          <a:stretch>
            <a:fillRect/>
          </a:stretch>
        </p:blipFill>
        <p:spPr bwMode="auto">
          <a:xfrm>
            <a:off x="476250" y="800100"/>
            <a:ext cx="8191500" cy="5257800"/>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739259"/>
            <a:ext cx="8229600" cy="1066800"/>
          </a:xfrm>
        </p:spPr>
        <p:txBody>
          <a:bodyPr>
            <a:normAutofit/>
          </a:bodyPr>
          <a:lstStyle/>
          <a:p>
            <a:r>
              <a:rPr lang="el-GR" sz="3200" dirty="0" smtClean="0">
                <a:solidFill>
                  <a:srgbClr val="FF0000"/>
                </a:solidFill>
              </a:rPr>
              <a:t>Στοιχεία που συγκέντρωσε ο εκπαιδευτικός από </a:t>
            </a:r>
            <a:r>
              <a:rPr lang="el-GR" sz="3200" dirty="0" smtClean="0">
                <a:solidFill>
                  <a:srgbClr val="FF0000"/>
                </a:solidFill>
              </a:rPr>
              <a:t>παρατήρηση (υποθετικό παράδειγμα):</a:t>
            </a:r>
            <a:endParaRPr lang="el-GR" sz="3200" dirty="0">
              <a:solidFill>
                <a:srgbClr val="FF0000"/>
              </a:solidFill>
            </a:endParaRPr>
          </a:p>
        </p:txBody>
      </p:sp>
      <p:sp>
        <p:nvSpPr>
          <p:cNvPr id="3" name="2 - Θέση περιεχομένου"/>
          <p:cNvSpPr>
            <a:spLocks noGrp="1"/>
          </p:cNvSpPr>
          <p:nvPr>
            <p:ph idx="1"/>
          </p:nvPr>
        </p:nvSpPr>
        <p:spPr/>
        <p:txBody>
          <a:bodyPr/>
          <a:lstStyle/>
          <a:p>
            <a:endParaRPr lang="el-GR" dirty="0">
              <a:solidFill>
                <a:srgbClr val="00B050"/>
              </a:solidFill>
            </a:endParaRPr>
          </a:p>
        </p:txBody>
      </p:sp>
      <p:graphicFrame>
        <p:nvGraphicFramePr>
          <p:cNvPr id="4" name="3 - Πίνακας"/>
          <p:cNvGraphicFramePr>
            <a:graphicFrameLocks noGrp="1"/>
          </p:cNvGraphicFramePr>
          <p:nvPr/>
        </p:nvGraphicFramePr>
        <p:xfrm>
          <a:off x="1524000" y="2428867"/>
          <a:ext cx="6096000" cy="4655652"/>
        </p:xfrm>
        <a:graphic>
          <a:graphicData uri="http://schemas.openxmlformats.org/drawingml/2006/table">
            <a:tbl>
              <a:tblPr firstRow="1" bandRow="1">
                <a:tableStyleId>{5C22544A-7EE6-4342-B048-85BDC9FD1C3A}</a:tableStyleId>
              </a:tblPr>
              <a:tblGrid>
                <a:gridCol w="1524000"/>
                <a:gridCol w="1524000"/>
                <a:gridCol w="1524000"/>
                <a:gridCol w="1524000"/>
              </a:tblGrid>
              <a:tr h="676552">
                <a:tc>
                  <a:txBody>
                    <a:bodyPr/>
                    <a:lstStyle/>
                    <a:p>
                      <a:r>
                        <a:rPr lang="el-GR" dirty="0" smtClean="0"/>
                        <a:t>Κριτήρια</a:t>
                      </a:r>
                      <a:endParaRPr lang="el-GR" dirty="0"/>
                    </a:p>
                  </a:txBody>
                  <a:tcPr/>
                </a:tc>
                <a:tc>
                  <a:txBody>
                    <a:bodyPr/>
                    <a:lstStyle/>
                    <a:p>
                      <a:r>
                        <a:rPr lang="el-GR" dirty="0" smtClean="0"/>
                        <a:t>Μαθητή 1</a:t>
                      </a:r>
                      <a:endParaRPr lang="el-GR" dirty="0"/>
                    </a:p>
                  </a:txBody>
                  <a:tcPr/>
                </a:tc>
                <a:tc>
                  <a:txBody>
                    <a:bodyPr/>
                    <a:lstStyle/>
                    <a:p>
                      <a:r>
                        <a:rPr lang="el-GR" dirty="0" smtClean="0"/>
                        <a:t>Μαθήτρια 2</a:t>
                      </a:r>
                      <a:endParaRPr lang="el-GR" dirty="0"/>
                    </a:p>
                  </a:txBody>
                  <a:tcPr/>
                </a:tc>
                <a:tc>
                  <a:txBody>
                    <a:bodyPr/>
                    <a:lstStyle/>
                    <a:p>
                      <a:r>
                        <a:rPr lang="el-GR" dirty="0" smtClean="0"/>
                        <a:t>Μαθητής 3</a:t>
                      </a:r>
                      <a:endParaRPr lang="el-GR" dirty="0"/>
                    </a:p>
                  </a:txBody>
                  <a:tcPr/>
                </a:tc>
              </a:tr>
              <a:tr h="962200">
                <a:tc>
                  <a:txBody>
                    <a:bodyPr/>
                    <a:lstStyle/>
                    <a:p>
                      <a:r>
                        <a:rPr lang="el-GR" dirty="0" smtClean="0"/>
                        <a:t>Μπορεί να εντοπίζει το όνομα και το έτος</a:t>
                      </a:r>
                      <a:endParaRPr lang="el-GR" dirty="0"/>
                    </a:p>
                  </a:txBody>
                  <a:tcPr/>
                </a:tc>
                <a:tc>
                  <a:txBody>
                    <a:bodyPr/>
                    <a:lstStyle/>
                    <a:p>
                      <a:r>
                        <a:rPr lang="el-GR" dirty="0" smtClean="0"/>
                        <a:t>όχι</a:t>
                      </a:r>
                      <a:endParaRPr lang="el-GR" dirty="0"/>
                    </a:p>
                  </a:txBody>
                  <a:tcPr/>
                </a:tc>
                <a:tc>
                  <a:txBody>
                    <a:bodyPr/>
                    <a:lstStyle/>
                    <a:p>
                      <a:endParaRPr lang="el-GR"/>
                    </a:p>
                  </a:txBody>
                  <a:tcPr/>
                </a:tc>
                <a:tc>
                  <a:txBody>
                    <a:bodyPr/>
                    <a:lstStyle/>
                    <a:p>
                      <a:endParaRPr lang="el-GR"/>
                    </a:p>
                  </a:txBody>
                  <a:tcPr/>
                </a:tc>
              </a:tr>
              <a:tr h="1828180">
                <a:tc>
                  <a:txBody>
                    <a:bodyPr/>
                    <a:lstStyle/>
                    <a:p>
                      <a:r>
                        <a:rPr lang="el-GR" dirty="0" smtClean="0"/>
                        <a:t>Μπορεί να διακρίνει τι είναι σημαντικό και τι  λεπτομέρεια</a:t>
                      </a:r>
                      <a:endParaRPr lang="el-GR" dirty="0"/>
                    </a:p>
                  </a:txBody>
                  <a:tcPr/>
                </a:tc>
                <a:tc>
                  <a:txBody>
                    <a:bodyPr/>
                    <a:lstStyle/>
                    <a:p>
                      <a:r>
                        <a:rPr lang="el-GR" dirty="0" smtClean="0"/>
                        <a:t>Σχεδόν πάντοτε</a:t>
                      </a:r>
                      <a:endParaRPr lang="el-GR" dirty="0"/>
                    </a:p>
                  </a:txBody>
                  <a:tcPr/>
                </a:tc>
                <a:tc>
                  <a:txBody>
                    <a:bodyPr/>
                    <a:lstStyle/>
                    <a:p>
                      <a:endParaRPr lang="el-GR"/>
                    </a:p>
                  </a:txBody>
                  <a:tcPr/>
                </a:tc>
                <a:tc>
                  <a:txBody>
                    <a:bodyPr/>
                    <a:lstStyle/>
                    <a:p>
                      <a:endParaRPr lang="el-GR"/>
                    </a:p>
                  </a:txBody>
                  <a:tcPr/>
                </a:tc>
              </a:tr>
              <a:tr h="962200">
                <a:tc>
                  <a:txBody>
                    <a:bodyPr/>
                    <a:lstStyle/>
                    <a:p>
                      <a:r>
                        <a:rPr lang="el-GR" dirty="0" smtClean="0"/>
                        <a:t>Χρησιμοποιεί νέες λέξεις…</a:t>
                      </a:r>
                      <a:endParaRPr lang="el-GR" dirty="0"/>
                    </a:p>
                  </a:txBody>
                  <a:tcPr/>
                </a:tc>
                <a:tc>
                  <a:txBody>
                    <a:bodyPr/>
                    <a:lstStyle/>
                    <a:p>
                      <a:r>
                        <a:rPr lang="el-GR" dirty="0" smtClean="0"/>
                        <a:t>σπάνια</a:t>
                      </a:r>
                      <a:endParaRPr lang="el-GR" dirty="0"/>
                    </a:p>
                  </a:txBody>
                  <a:tcPr/>
                </a:tc>
                <a:tc>
                  <a:txBody>
                    <a:bodyPr/>
                    <a:lstStyle/>
                    <a:p>
                      <a:endParaRPr lang="el-GR"/>
                    </a:p>
                  </a:txBody>
                  <a:tcPr/>
                </a:tc>
                <a:tc>
                  <a:txBody>
                    <a:bodyPr/>
                    <a:lstStyle/>
                    <a:p>
                      <a:endParaRPr lang="el-GR" dirty="0"/>
                    </a:p>
                  </a:txBody>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r>
              <a:rPr lang="el-GR" dirty="0" smtClean="0">
                <a:solidFill>
                  <a:srgbClr val="FF0000"/>
                </a:solidFill>
              </a:rPr>
              <a:t>Συνέχεια:</a:t>
            </a:r>
            <a:endParaRPr lang="el-GR" dirty="0">
              <a:solidFill>
                <a:srgbClr val="FF0000"/>
              </a:solidFill>
            </a:endParaRPr>
          </a:p>
        </p:txBody>
      </p:sp>
      <p:graphicFrame>
        <p:nvGraphicFramePr>
          <p:cNvPr id="5" name="4 - Πίνακας"/>
          <p:cNvGraphicFramePr>
            <a:graphicFrameLocks noGrp="1"/>
          </p:cNvGraphicFramePr>
          <p:nvPr/>
        </p:nvGraphicFramePr>
        <p:xfrm>
          <a:off x="1524000" y="2357430"/>
          <a:ext cx="6096000" cy="374904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1393041">
                <a:tc>
                  <a:txBody>
                    <a:bodyPr/>
                    <a:lstStyle/>
                    <a:p>
                      <a:r>
                        <a:rPr lang="el-GR" dirty="0" smtClean="0"/>
                        <a:t>Μπορεί να συσχετίζει τη νέα γνώση με παλιότερη </a:t>
                      </a:r>
                      <a:r>
                        <a:rPr lang="el-GR" baseline="0" dirty="0" smtClean="0"/>
                        <a:t> </a:t>
                      </a:r>
                      <a:endParaRPr lang="el-GR" dirty="0"/>
                    </a:p>
                  </a:txBody>
                  <a:tcPr/>
                </a:tc>
                <a:tc>
                  <a:txBody>
                    <a:bodyPr/>
                    <a:lstStyle/>
                    <a:p>
                      <a:r>
                        <a:rPr lang="el-GR" dirty="0" smtClean="0"/>
                        <a:t>λίγο</a:t>
                      </a:r>
                      <a:endParaRPr lang="el-GR" dirty="0"/>
                    </a:p>
                  </a:txBody>
                  <a:tcPr/>
                </a:tc>
                <a:tc>
                  <a:txBody>
                    <a:bodyPr/>
                    <a:lstStyle/>
                    <a:p>
                      <a:endParaRPr lang="el-GR"/>
                    </a:p>
                  </a:txBody>
                  <a:tcPr/>
                </a:tc>
                <a:tc>
                  <a:txBody>
                    <a:bodyPr/>
                    <a:lstStyle/>
                    <a:p>
                      <a:endParaRPr lang="el-GR"/>
                    </a:p>
                  </a:txBody>
                  <a:tcPr/>
                </a:tc>
                <a:tc>
                  <a:txBody>
                    <a:bodyPr/>
                    <a:lstStyle/>
                    <a:p>
                      <a:endParaRPr lang="el-GR"/>
                    </a:p>
                  </a:txBody>
                  <a:tcPr/>
                </a:tc>
              </a:tr>
              <a:tr h="1393041">
                <a:tc>
                  <a:txBody>
                    <a:bodyPr/>
                    <a:lstStyle/>
                    <a:p>
                      <a:r>
                        <a:rPr lang="el-GR" dirty="0" smtClean="0"/>
                        <a:t>Συνεργάζεται καλά με τους συμμαθητές του.</a:t>
                      </a:r>
                      <a:endParaRPr lang="el-GR" dirty="0"/>
                    </a:p>
                  </a:txBody>
                  <a:tcPr/>
                </a:tc>
                <a:tc>
                  <a:txBody>
                    <a:bodyPr/>
                    <a:lstStyle/>
                    <a:p>
                      <a:r>
                        <a:rPr lang="el-GR" dirty="0" smtClean="0"/>
                        <a:t>πάντοτε</a:t>
                      </a:r>
                      <a:endParaRPr lang="el-GR" dirty="0"/>
                    </a:p>
                  </a:txBody>
                  <a:tcPr/>
                </a:tc>
                <a:tc>
                  <a:txBody>
                    <a:bodyPr/>
                    <a:lstStyle/>
                    <a:p>
                      <a:endParaRPr lang="el-GR"/>
                    </a:p>
                  </a:txBody>
                  <a:tcPr/>
                </a:tc>
                <a:tc>
                  <a:txBody>
                    <a:bodyPr/>
                    <a:lstStyle/>
                    <a:p>
                      <a:endParaRPr lang="el-GR"/>
                    </a:p>
                  </a:txBody>
                  <a:tcPr/>
                </a:tc>
                <a:tc>
                  <a:txBody>
                    <a:bodyPr/>
                    <a:lstStyle/>
                    <a:p>
                      <a:endParaRPr lang="el-GR"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Συγκεκριμένα, στην εκπαίδευση:</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Θέτει μαθησιακούς στόχους και εντοπίζει προβλήματα που πρέπει ο/η εκπαιδευτικός να λύσει από κοινού με το παιδί.</a:t>
            </a:r>
          </a:p>
          <a:p>
            <a:r>
              <a:rPr lang="el-GR" dirty="0" smtClean="0"/>
              <a:t>Δεν ισοπεδώνει όλα τα παιδιά κάτω από τον ίδιο βαθμό. Είναι αναλυτική και διαφοροποιημένη.</a:t>
            </a:r>
          </a:p>
          <a:p>
            <a:r>
              <a:rPr lang="el-GR" dirty="0" smtClean="0"/>
              <a:t>Μας επιτρέπει να γνωρίσουμε καλύτερα αν επιτεύχθηκαν ή όχι οι στόχοι του αναλυτικού προγράμματος.</a:t>
            </a:r>
          </a:p>
          <a:p>
            <a:r>
              <a:rPr lang="el-GR" dirty="0" smtClean="0"/>
              <a:t>Ελπίδες για μείωση της βαθμοθηρίας.</a:t>
            </a:r>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FF0000"/>
                </a:solidFill>
              </a:rPr>
              <a:t>Φύλλο </a:t>
            </a:r>
            <a:r>
              <a:rPr lang="el-GR" dirty="0" err="1" smtClean="0">
                <a:solidFill>
                  <a:srgbClr val="FF0000"/>
                </a:solidFill>
              </a:rPr>
              <a:t>αυτοαξιολόγησης</a:t>
            </a:r>
            <a:r>
              <a:rPr lang="el-GR" dirty="0" smtClean="0">
                <a:solidFill>
                  <a:srgbClr val="FF0000"/>
                </a:solidFill>
              </a:rPr>
              <a:t> (5΄), μαθητής 1:</a:t>
            </a:r>
            <a:endParaRPr lang="el-GR" dirty="0">
              <a:solidFill>
                <a:srgbClr val="FF0000"/>
              </a:solidFill>
            </a:endParaRPr>
          </a:p>
        </p:txBody>
      </p:sp>
      <p:graphicFrame>
        <p:nvGraphicFramePr>
          <p:cNvPr id="4" name="3 - Θέση περιεχομένου"/>
          <p:cNvGraphicFramePr>
            <a:graphicFrameLocks noGrp="1"/>
          </p:cNvGraphicFramePr>
          <p:nvPr>
            <p:ph idx="1"/>
          </p:nvPr>
        </p:nvGraphicFramePr>
        <p:xfrm>
          <a:off x="457200" y="2249488"/>
          <a:ext cx="4114800" cy="3931920"/>
        </p:xfrm>
        <a:graphic>
          <a:graphicData uri="http://schemas.openxmlformats.org/drawingml/2006/table">
            <a:tbl>
              <a:tblPr firstRow="1" bandRow="1">
                <a:tableStyleId>{5C22544A-7EE6-4342-B048-85BDC9FD1C3A}</a:tableStyleId>
              </a:tblPr>
              <a:tblGrid>
                <a:gridCol w="2057400"/>
                <a:gridCol w="2057400"/>
              </a:tblGrid>
              <a:tr h="370840">
                <a:tc>
                  <a:txBody>
                    <a:bodyPr/>
                    <a:lstStyle/>
                    <a:p>
                      <a:r>
                        <a:rPr lang="el-GR" dirty="0" smtClean="0"/>
                        <a:t>Μπόρεσα να εντοπίσω το όνομα και το έτος</a:t>
                      </a:r>
                      <a:endParaRPr lang="el-GR" dirty="0"/>
                    </a:p>
                  </a:txBody>
                  <a:tcPr/>
                </a:tc>
                <a:tc>
                  <a:txBody>
                    <a:bodyPr/>
                    <a:lstStyle/>
                    <a:p>
                      <a:r>
                        <a:rPr lang="el-GR" dirty="0" smtClean="0"/>
                        <a:t>Με δυσκόλεψε</a:t>
                      </a:r>
                      <a:endParaRPr lang="el-GR" dirty="0"/>
                    </a:p>
                  </a:txBody>
                  <a:tcPr/>
                </a:tc>
              </a:tr>
              <a:tr h="370840">
                <a:tc>
                  <a:txBody>
                    <a:bodyPr/>
                    <a:lstStyle/>
                    <a:p>
                      <a:r>
                        <a:rPr lang="el-GR" dirty="0" smtClean="0"/>
                        <a:t>Διέκρινα κύρια και δευτερεύοντα στοιχεία</a:t>
                      </a:r>
                      <a:endParaRPr lang="el-GR" dirty="0"/>
                    </a:p>
                  </a:txBody>
                  <a:tcPr/>
                </a:tc>
                <a:tc>
                  <a:txBody>
                    <a:bodyPr/>
                    <a:lstStyle/>
                    <a:p>
                      <a:r>
                        <a:rPr lang="el-GR" dirty="0" smtClean="0"/>
                        <a:t>ναι</a:t>
                      </a:r>
                      <a:endParaRPr lang="el-GR" dirty="0"/>
                    </a:p>
                  </a:txBody>
                  <a:tcPr/>
                </a:tc>
              </a:tr>
              <a:tr h="370840">
                <a:tc>
                  <a:txBody>
                    <a:bodyPr/>
                    <a:lstStyle/>
                    <a:p>
                      <a:r>
                        <a:rPr lang="el-GR" dirty="0" smtClean="0"/>
                        <a:t>Χρησιμοποίησα</a:t>
                      </a:r>
                      <a:r>
                        <a:rPr lang="el-GR" baseline="0" dirty="0" smtClean="0"/>
                        <a:t> νέες λέξεις</a:t>
                      </a:r>
                      <a:endParaRPr lang="el-GR" dirty="0"/>
                    </a:p>
                  </a:txBody>
                  <a:tcPr/>
                </a:tc>
                <a:tc>
                  <a:txBody>
                    <a:bodyPr/>
                    <a:lstStyle/>
                    <a:p>
                      <a:r>
                        <a:rPr lang="el-GR" dirty="0" err="1" smtClean="0"/>
                        <a:t>οχι</a:t>
                      </a:r>
                      <a:endParaRPr lang="el-GR" dirty="0"/>
                    </a:p>
                  </a:txBody>
                  <a:tcPr/>
                </a:tc>
              </a:tr>
              <a:tr h="370840">
                <a:tc>
                  <a:txBody>
                    <a:bodyPr/>
                    <a:lstStyle/>
                    <a:p>
                      <a:r>
                        <a:rPr lang="el-GR" dirty="0" smtClean="0"/>
                        <a:t>Μπόρεσα</a:t>
                      </a:r>
                      <a:r>
                        <a:rPr lang="el-GR" baseline="0" dirty="0" smtClean="0"/>
                        <a:t> να φτιάξω ένα δικό μου κείμενο για την εικόνα</a:t>
                      </a:r>
                      <a:endParaRPr lang="el-GR" dirty="0"/>
                    </a:p>
                  </a:txBody>
                  <a:tcPr/>
                </a:tc>
                <a:tc>
                  <a:txBody>
                    <a:bodyPr/>
                    <a:lstStyle/>
                    <a:p>
                      <a:r>
                        <a:rPr lang="el-GR" dirty="0" smtClean="0"/>
                        <a:t>ναι</a:t>
                      </a:r>
                      <a:endParaRPr lang="el-GR" dirty="0"/>
                    </a:p>
                  </a:txBody>
                  <a:tcP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Φύλλο </a:t>
            </a:r>
            <a:r>
              <a:rPr lang="el-GR" dirty="0" err="1" smtClean="0">
                <a:solidFill>
                  <a:srgbClr val="FF0000"/>
                </a:solidFill>
              </a:rPr>
              <a:t>αυτοαξιολόγησης</a:t>
            </a:r>
            <a:r>
              <a:rPr lang="el-GR" dirty="0" smtClean="0">
                <a:solidFill>
                  <a:srgbClr val="FF0000"/>
                </a:solidFill>
              </a:rPr>
              <a:t> συνέχεια:</a:t>
            </a:r>
            <a:endParaRPr lang="el-GR" dirty="0">
              <a:solidFill>
                <a:srgbClr val="FF0000"/>
              </a:solidFill>
            </a:endParaRPr>
          </a:p>
        </p:txBody>
      </p:sp>
      <p:graphicFrame>
        <p:nvGraphicFramePr>
          <p:cNvPr id="4" name="3 - Θέση περιεχομένου"/>
          <p:cNvGraphicFramePr>
            <a:graphicFrameLocks noGrp="1"/>
          </p:cNvGraphicFramePr>
          <p:nvPr>
            <p:ph idx="1"/>
          </p:nvPr>
        </p:nvGraphicFramePr>
        <p:xfrm>
          <a:off x="457200" y="2249488"/>
          <a:ext cx="4114800" cy="3657600"/>
        </p:xfrm>
        <a:graphic>
          <a:graphicData uri="http://schemas.openxmlformats.org/drawingml/2006/table">
            <a:tbl>
              <a:tblPr firstRow="1" bandRow="1">
                <a:tableStyleId>{5C22544A-7EE6-4342-B048-85BDC9FD1C3A}</a:tableStyleId>
              </a:tblPr>
              <a:tblGrid>
                <a:gridCol w="2057400"/>
                <a:gridCol w="2057400"/>
              </a:tblGrid>
              <a:tr h="370840">
                <a:tc>
                  <a:txBody>
                    <a:bodyPr/>
                    <a:lstStyle/>
                    <a:p>
                      <a:r>
                        <a:rPr lang="el-GR" dirty="0" smtClean="0"/>
                        <a:t>Μπόρεσα να συνεργαστώ με την ομάδα μου</a:t>
                      </a:r>
                      <a:endParaRPr lang="el-GR" dirty="0"/>
                    </a:p>
                  </a:txBody>
                  <a:tcPr/>
                </a:tc>
                <a:tc>
                  <a:txBody>
                    <a:bodyPr/>
                    <a:lstStyle/>
                    <a:p>
                      <a:r>
                        <a:rPr lang="el-GR" dirty="0" smtClean="0"/>
                        <a:t>ναι</a:t>
                      </a:r>
                      <a:endParaRPr lang="el-GR" dirty="0"/>
                    </a:p>
                  </a:txBody>
                  <a:tcPr/>
                </a:tc>
              </a:tr>
              <a:tr h="370840">
                <a:tc>
                  <a:txBody>
                    <a:bodyPr/>
                    <a:lstStyle/>
                    <a:p>
                      <a:r>
                        <a:rPr lang="el-GR" dirty="0" smtClean="0"/>
                        <a:t>Τι πρόσφερα στην ομάδα μου</a:t>
                      </a:r>
                      <a:endParaRPr lang="el-GR" dirty="0"/>
                    </a:p>
                  </a:txBody>
                  <a:tcPr/>
                </a:tc>
                <a:tc>
                  <a:txBody>
                    <a:bodyPr/>
                    <a:lstStyle/>
                    <a:p>
                      <a:r>
                        <a:rPr lang="el-GR" dirty="0" smtClean="0"/>
                        <a:t>Τους έλεγα και έγραφαν</a:t>
                      </a:r>
                      <a:endParaRPr lang="el-GR" dirty="0"/>
                    </a:p>
                  </a:txBody>
                  <a:tcPr/>
                </a:tc>
              </a:tr>
              <a:tr h="370840">
                <a:tc>
                  <a:txBody>
                    <a:bodyPr/>
                    <a:lstStyle/>
                    <a:p>
                      <a:r>
                        <a:rPr lang="el-GR" dirty="0" smtClean="0"/>
                        <a:t>Ποια δραστηριότητα με</a:t>
                      </a:r>
                      <a:r>
                        <a:rPr lang="el-GR" baseline="0" dirty="0" smtClean="0"/>
                        <a:t> δυσκόλεψε</a:t>
                      </a:r>
                      <a:endParaRPr lang="el-GR" dirty="0"/>
                    </a:p>
                  </a:txBody>
                  <a:tcPr/>
                </a:tc>
                <a:tc>
                  <a:txBody>
                    <a:bodyPr/>
                    <a:lstStyle/>
                    <a:p>
                      <a:r>
                        <a:rPr lang="el-GR" dirty="0" smtClean="0"/>
                        <a:t>Το γράψιμο του κειμένου</a:t>
                      </a:r>
                      <a:endParaRPr lang="el-GR" dirty="0"/>
                    </a:p>
                  </a:txBody>
                  <a:tcPr/>
                </a:tc>
              </a:tr>
              <a:tr h="370840">
                <a:tc>
                  <a:txBody>
                    <a:bodyPr/>
                    <a:lstStyle/>
                    <a:p>
                      <a:r>
                        <a:rPr lang="el-GR" dirty="0" smtClean="0"/>
                        <a:t>Τι άλλο θα με ενδιέφερε να μάθω σχετικά με τον </a:t>
                      </a:r>
                      <a:r>
                        <a:rPr lang="el-GR" dirty="0" err="1" smtClean="0"/>
                        <a:t>Κόντογλου</a:t>
                      </a:r>
                      <a:endParaRPr lang="el-GR" dirty="0"/>
                    </a:p>
                  </a:txBody>
                  <a:tcPr/>
                </a:tc>
                <a:tc>
                  <a:txBody>
                    <a:bodyPr/>
                    <a:lstStyle/>
                    <a:p>
                      <a:r>
                        <a:rPr lang="el-GR" dirty="0" smtClean="0"/>
                        <a:t>Πώς</a:t>
                      </a:r>
                      <a:r>
                        <a:rPr lang="el-GR" baseline="0" dirty="0" smtClean="0"/>
                        <a:t> οι εικόνες του έφτασαν στο Αργοστόλι.</a:t>
                      </a:r>
                      <a:endParaRPr lang="el-GR" dirty="0"/>
                    </a:p>
                  </a:txBody>
                  <a:tcPr/>
                </a:tc>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FF0000"/>
                </a:solidFill>
              </a:rPr>
              <a:t>Καταγραφή  στοιχείων από την παρατήρηση και την </a:t>
            </a:r>
            <a:r>
              <a:rPr lang="el-GR" dirty="0" err="1" smtClean="0">
                <a:solidFill>
                  <a:srgbClr val="FF0000"/>
                </a:solidFill>
              </a:rPr>
              <a:t>αυτοαξιολόγηση</a:t>
            </a:r>
            <a:r>
              <a:rPr lang="el-GR" dirty="0" smtClean="0">
                <a:solidFill>
                  <a:srgbClr val="FF0000"/>
                </a:solidFill>
              </a:rPr>
              <a:t>: </a:t>
            </a:r>
            <a:endParaRPr lang="el-GR" dirty="0">
              <a:solidFill>
                <a:srgbClr val="FF0000"/>
              </a:solidFill>
            </a:endParaRPr>
          </a:p>
        </p:txBody>
      </p:sp>
      <p:sp>
        <p:nvSpPr>
          <p:cNvPr id="3" name="2 - Θέση περιεχομένου"/>
          <p:cNvSpPr>
            <a:spLocks noGrp="1"/>
          </p:cNvSpPr>
          <p:nvPr>
            <p:ph idx="1"/>
          </p:nvPr>
        </p:nvSpPr>
        <p:spPr/>
        <p:txBody>
          <a:bodyPr>
            <a:normAutofit lnSpcReduction="10000"/>
          </a:bodyPr>
          <a:lstStyle/>
          <a:p>
            <a:r>
              <a:rPr lang="el-GR" dirty="0" smtClean="0"/>
              <a:t>Ο  μαθητής Γ.Κ. εντόπισε δύσκολα το όνομα του ζωγράφου και το έτος. Διέκρινε εύκολα τα κύρια πρόσωπα της εικόνας. Δεν μπόρεσε όμως να συσχετίσει την εικόνα με αυτά που ξέρει από τα Θρησκευτικά του. Δε χρησιμοποίησε τις νέες λέξεις (επίθετα) που μάθαμε. Αντιλαμβάνεται το σκοπό και το είδος του κειμένου που η άσκηση του ζητάει να γράψει αλλά η επικοινωνία του περιορίζεται στα απολύτως αναγκαία. Συνεργάζεται καλά με την ομάδα. Θα ήθελε να μάθει πώς τα έργα έφτασαν στο Αργοστόλι.</a:t>
            </a:r>
            <a:endParaRPr 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FF0000"/>
                </a:solidFill>
              </a:rPr>
              <a:t>Έκθεση προόδου της οποίας θα λάβει γνώση ο γονέας:</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Ο Γ.Κ. αντιλαμβάνεται εύκολα αυτά που του ζητάει η άσκηση. Ανταποκρίνεται ικανοποιητικά στις υποχρεώσεις του. Η ελλιπής προετοιμασία στο σπίτι δυσκολεύει τη μεγαλύτερη συμμετοχή του στις εργασίες του μαθήματος. Επίσης, δυσκολεύεται στο γράψιμο  για τον ίδιο λόγο. Έχει ενδιαφέρον για το μάθημα. Η καλή συνεργασία με τους συμμαθητές του είναι ένα θετικό στοιχείο.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Άξονες αξιολόγησης</a:t>
            </a:r>
            <a:endParaRPr lang="el-GR" dirty="0"/>
          </a:p>
        </p:txBody>
      </p:sp>
      <p:sp>
        <p:nvSpPr>
          <p:cNvPr id="3" name="2 - Θέση περιεχομένου"/>
          <p:cNvSpPr>
            <a:spLocks noGrp="1"/>
          </p:cNvSpPr>
          <p:nvPr>
            <p:ph idx="1"/>
          </p:nvPr>
        </p:nvSpPr>
        <p:spPr/>
        <p:txBody>
          <a:bodyPr>
            <a:normAutofit/>
          </a:bodyPr>
          <a:lstStyle/>
          <a:p>
            <a:r>
              <a:rPr lang="el-GR" dirty="0" smtClean="0">
                <a:solidFill>
                  <a:srgbClr val="FF0000"/>
                </a:solidFill>
              </a:rPr>
              <a:t>Αξιολόγηση της μάθησης:</a:t>
            </a:r>
          </a:p>
          <a:p>
            <a:pPr>
              <a:buNone/>
            </a:pPr>
            <a:r>
              <a:rPr lang="el-GR" dirty="0" smtClean="0"/>
              <a:t>    τεστ, διαγώνισμα, προφορική εξέταση…</a:t>
            </a:r>
            <a:endParaRPr lang="el-GR" dirty="0"/>
          </a:p>
          <a:p>
            <a:endParaRPr lang="el-GR" dirty="0" smtClean="0">
              <a:solidFill>
                <a:srgbClr val="FF0000"/>
              </a:solidFill>
            </a:endParaRPr>
          </a:p>
          <a:p>
            <a:r>
              <a:rPr lang="el-GR" dirty="0" smtClean="0">
                <a:solidFill>
                  <a:srgbClr val="FF0000"/>
                </a:solidFill>
              </a:rPr>
              <a:t>Αξιολόγηση για τη μάθηση:</a:t>
            </a:r>
          </a:p>
          <a:p>
            <a:pPr>
              <a:buNone/>
            </a:pPr>
            <a:r>
              <a:rPr lang="el-GR" dirty="0">
                <a:solidFill>
                  <a:srgbClr val="FF0000"/>
                </a:solidFill>
              </a:rPr>
              <a:t> </a:t>
            </a:r>
            <a:r>
              <a:rPr lang="el-GR" dirty="0" smtClean="0">
                <a:solidFill>
                  <a:srgbClr val="FF0000"/>
                </a:solidFill>
              </a:rPr>
              <a:t>       </a:t>
            </a:r>
            <a:r>
              <a:rPr lang="el-GR" dirty="0" smtClean="0"/>
              <a:t>Ο εκπαιδευτικός και ο μαθητής παρατηρούν τον τρόπο που μαθαίνουν και ανάλογα προσαρμόζουν την εργασία τους.</a:t>
            </a:r>
            <a:endParaRPr lang="en-US" dirty="0" smtClean="0"/>
          </a:p>
          <a:p>
            <a:pPr>
              <a:buNone/>
            </a:pPr>
            <a:r>
              <a:rPr lang="el-GR" dirty="0" smtClean="0">
                <a:solidFill>
                  <a:srgbClr val="FF0000"/>
                </a:solidFill>
              </a:rPr>
              <a:t>Οι δύο μορφές αξιολόγησης αλληλοσυμπληρώνονται.</a:t>
            </a:r>
            <a:endParaRPr lang="el-GR"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0070C0"/>
                </a:solidFill>
              </a:rPr>
              <a:t>Αρχές κάθε αξιολόγησης:</a:t>
            </a:r>
            <a:endParaRPr lang="el-GR" dirty="0">
              <a:solidFill>
                <a:srgbClr val="0070C0"/>
              </a:solidFill>
            </a:endParaRPr>
          </a:p>
        </p:txBody>
      </p:sp>
      <p:sp>
        <p:nvSpPr>
          <p:cNvPr id="3" name="2 - Θέση περιεχομένου"/>
          <p:cNvSpPr>
            <a:spLocks noGrp="1"/>
          </p:cNvSpPr>
          <p:nvPr>
            <p:ph idx="1"/>
          </p:nvPr>
        </p:nvSpPr>
        <p:spPr/>
        <p:txBody>
          <a:bodyPr/>
          <a:lstStyle/>
          <a:p>
            <a:endParaRPr lang="el-GR" dirty="0" smtClean="0"/>
          </a:p>
          <a:p>
            <a:r>
              <a:rPr lang="el-GR" dirty="0" smtClean="0"/>
              <a:t>Σύμφωνα με :</a:t>
            </a:r>
            <a:r>
              <a:rPr lang="en-US" dirty="0" smtClean="0"/>
              <a:t>Black </a:t>
            </a:r>
            <a:r>
              <a:rPr lang="el-GR" dirty="0" err="1" smtClean="0"/>
              <a:t>κ.ά</a:t>
            </a:r>
            <a:r>
              <a:rPr lang="el-GR" dirty="0" smtClean="0"/>
              <a:t>, 2003· </a:t>
            </a:r>
            <a:r>
              <a:rPr lang="en-US" dirty="0" smtClean="0"/>
              <a:t>Black </a:t>
            </a:r>
            <a:r>
              <a:rPr lang="el-GR" dirty="0" smtClean="0"/>
              <a:t>κ.ά., 2010· </a:t>
            </a:r>
            <a:r>
              <a:rPr lang="en-US" dirty="0" smtClean="0"/>
              <a:t>Black </a:t>
            </a:r>
            <a:r>
              <a:rPr lang="el-GR" dirty="0" smtClean="0"/>
              <a:t>κ.ά., 2011· </a:t>
            </a:r>
            <a:r>
              <a:rPr lang="en-US" dirty="0" err="1" smtClean="0"/>
              <a:t>Harlen</a:t>
            </a:r>
            <a:r>
              <a:rPr lang="en-US" dirty="0" smtClean="0"/>
              <a:t>, 2005</a:t>
            </a:r>
            <a:r>
              <a:rPr lang="el-GR" dirty="0" smtClean="0"/>
              <a:t>.</a:t>
            </a:r>
          </a:p>
          <a:p>
            <a:r>
              <a:rPr lang="el-GR" dirty="0" smtClean="0"/>
              <a:t>Χρήση ποικιλίας μεθόδων</a:t>
            </a:r>
          </a:p>
          <a:p>
            <a:r>
              <a:rPr lang="el-GR" dirty="0" smtClean="0"/>
              <a:t>Συμμετοχή του μαθητή</a:t>
            </a:r>
          </a:p>
          <a:p>
            <a:r>
              <a:rPr lang="el-GR" dirty="0" smtClean="0"/>
              <a:t>Αξιολόγηση της συμμετοχής του στο μάθημα αλλά και στη ζωή του σχολείου.</a:t>
            </a:r>
          </a:p>
          <a:p>
            <a:r>
              <a:rPr lang="el-GR" dirty="0" smtClean="0"/>
              <a:t>Αξιολόγηση με βάση συγκεκριμένα κριτήρια</a:t>
            </a:r>
          </a:p>
          <a:p>
            <a:r>
              <a:rPr lang="el-GR" dirty="0" smtClean="0"/>
              <a:t>Συνεργασία με άλλους εκπαιδευτικούς</a:t>
            </a:r>
            <a:r>
              <a:rPr lang="en-US" dirty="0" smtClean="0"/>
              <a:t> </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FF0000"/>
                </a:solidFill>
              </a:rPr>
              <a:t>Σύνδεση της αξιολόγησης με τους διδακτικούς στόχους:</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Οι διδακτικοί στόχοι πρέπει να εκφράζουν με σαφήνεια τι μπορεί στο τέλος να κάνει ο μαθητής. (</a:t>
            </a:r>
            <a:r>
              <a:rPr lang="en-US" dirty="0" err="1" smtClean="0"/>
              <a:t>Mager</a:t>
            </a:r>
            <a:r>
              <a:rPr lang="en-US" dirty="0" smtClean="0"/>
              <a:t>, 1975)</a:t>
            </a:r>
            <a:endParaRPr lang="el-GR" dirty="0" smtClean="0"/>
          </a:p>
          <a:p>
            <a:r>
              <a:rPr lang="el-GR" dirty="0" smtClean="0"/>
              <a:t>Λέξεις που αποφεύγουμε: να γνωρίζει, να καταλαβαίνει, να εκτιμάει…</a:t>
            </a:r>
          </a:p>
          <a:p>
            <a:r>
              <a:rPr lang="el-GR" dirty="0" smtClean="0"/>
              <a:t>Λέξεις που περιγράφουν τους στόχους με σαφήνεια: να γράφει, να λέει απέξω, να κατονομάζει, να διακρίνει, να λύνει, να κατασκευάζει, να φτιάχνει, να συγκρίνει,…</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00B050"/>
                </a:solidFill>
              </a:rPr>
              <a:t>Μέσα</a:t>
            </a:r>
            <a:r>
              <a:rPr lang="en-US" dirty="0" smtClean="0">
                <a:solidFill>
                  <a:srgbClr val="00B050"/>
                </a:solidFill>
              </a:rPr>
              <a:t>-</a:t>
            </a:r>
            <a:r>
              <a:rPr lang="el-GR" dirty="0" smtClean="0">
                <a:solidFill>
                  <a:srgbClr val="00B050"/>
                </a:solidFill>
              </a:rPr>
              <a:t>Εργαλεία αξιολόγησης:</a:t>
            </a:r>
            <a:endParaRPr lang="el-GR" dirty="0">
              <a:solidFill>
                <a:srgbClr val="00B050"/>
              </a:solidFill>
            </a:endParaRPr>
          </a:p>
        </p:txBody>
      </p:sp>
      <p:sp>
        <p:nvSpPr>
          <p:cNvPr id="3" name="2 - Θέση περιεχομένου"/>
          <p:cNvSpPr>
            <a:spLocks noGrp="1"/>
          </p:cNvSpPr>
          <p:nvPr>
            <p:ph idx="1"/>
          </p:nvPr>
        </p:nvSpPr>
        <p:spPr/>
        <p:txBody>
          <a:bodyPr/>
          <a:lstStyle/>
          <a:p>
            <a:r>
              <a:rPr lang="el-GR" dirty="0" err="1" smtClean="0"/>
              <a:t>Αυτοαξιολόγηση</a:t>
            </a:r>
            <a:endParaRPr lang="el-GR" dirty="0" smtClean="0"/>
          </a:p>
          <a:p>
            <a:r>
              <a:rPr lang="el-GR" dirty="0" err="1" smtClean="0"/>
              <a:t>Ετεροαξιολόγηση</a:t>
            </a:r>
            <a:endParaRPr lang="el-GR" dirty="0" smtClean="0"/>
          </a:p>
          <a:p>
            <a:r>
              <a:rPr lang="el-GR" dirty="0" smtClean="0"/>
              <a:t>Παρατήρηση</a:t>
            </a:r>
          </a:p>
          <a:p>
            <a:r>
              <a:rPr lang="el-GR" dirty="0" smtClean="0"/>
              <a:t> Τεστ, διαγωνίσματα…</a:t>
            </a:r>
          </a:p>
          <a:p>
            <a:r>
              <a:rPr lang="el-GR" dirty="0" smtClean="0"/>
              <a:t>Φάκελος μαθητή/</a:t>
            </a:r>
            <a:r>
              <a:rPr lang="el-GR" dirty="0" err="1" smtClean="0"/>
              <a:t>τριας</a:t>
            </a:r>
            <a:endParaRPr lang="el-GR" dirty="0" smtClean="0"/>
          </a:p>
          <a:p>
            <a:r>
              <a:rPr lang="el-GR" dirty="0" smtClean="0"/>
              <a:t>Συζητήσεις στην τάξη</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solidFill>
                  <a:srgbClr val="00B050"/>
                </a:solidFill>
              </a:rPr>
              <a:t>Αυτοαξιολόγηση</a:t>
            </a:r>
            <a:r>
              <a:rPr lang="el-GR" dirty="0" smtClean="0">
                <a:solidFill>
                  <a:srgbClr val="00B050"/>
                </a:solidFill>
              </a:rPr>
              <a:t>:</a:t>
            </a:r>
            <a:endParaRPr lang="el-GR" dirty="0">
              <a:solidFill>
                <a:srgbClr val="00B050"/>
              </a:solidFill>
            </a:endParaRPr>
          </a:p>
        </p:txBody>
      </p:sp>
      <p:sp>
        <p:nvSpPr>
          <p:cNvPr id="3" name="Θέση περιεχομένου 2"/>
          <p:cNvSpPr>
            <a:spLocks noGrp="1"/>
          </p:cNvSpPr>
          <p:nvPr>
            <p:ph idx="1"/>
          </p:nvPr>
        </p:nvSpPr>
        <p:spPr/>
        <p:txBody>
          <a:bodyPr/>
          <a:lstStyle/>
          <a:p>
            <a:r>
              <a:rPr lang="el-GR" dirty="0" smtClean="0"/>
              <a:t>Σκοπός: Ο μαθητής υπεύθυνος για την πρόοδό του.</a:t>
            </a:r>
          </a:p>
          <a:p>
            <a:r>
              <a:rPr lang="el-GR" dirty="0" smtClean="0"/>
              <a:t>Σημασία: αυτονομία, εσωτερικά κίνητρα</a:t>
            </a:r>
          </a:p>
          <a:p>
            <a:r>
              <a:rPr lang="el-GR" dirty="0" smtClean="0"/>
              <a:t>Τι είδους δεδομένα συλλέγουμε: συμμετοχή σε συλλογικές εργασίες, στοιχεία για το φάκελό του, ατομική εργασία…</a:t>
            </a:r>
          </a:p>
        </p:txBody>
      </p:sp>
    </p:spTree>
    <p:extLst>
      <p:ext uri="{BB962C8B-B14F-4D97-AF65-F5344CB8AC3E}">
        <p14:creationId xmlns:p14="http://schemas.microsoft.com/office/powerpoint/2010/main" val="969493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408</TotalTime>
  <Words>1838</Words>
  <Application>Microsoft Office PowerPoint</Application>
  <PresentationFormat>Προβολή στην οθόνη (4:3)</PresentationFormat>
  <Paragraphs>253</Paragraphs>
  <Slides>43</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43</vt:i4>
      </vt:variant>
    </vt:vector>
  </HeadingPairs>
  <TitlesOfParts>
    <vt:vector size="47" baseType="lpstr">
      <vt:lpstr>Georgia</vt:lpstr>
      <vt:lpstr>Trebuchet MS</vt:lpstr>
      <vt:lpstr>Wingdings 2</vt:lpstr>
      <vt:lpstr>Αστικό</vt:lpstr>
      <vt:lpstr>«Επιμόρφωση για την Εισαγωγή της Περιγραφικής Αξιολόγησης στην Υποχρεωτική Εκπαίδευση»  </vt:lpstr>
      <vt:lpstr>Παραδοσιακή/Περιγραφική αξιολόγηση</vt:lpstr>
      <vt:lpstr>Ανάγκες που επιβάλλουν το νέο τρόπο αξιολόγησης:</vt:lpstr>
      <vt:lpstr>Συγκεκριμένα, στην εκπαίδευση:</vt:lpstr>
      <vt:lpstr>Άξονες αξιολόγησης</vt:lpstr>
      <vt:lpstr>Αρχές κάθε αξιολόγησης:</vt:lpstr>
      <vt:lpstr>Σύνδεση της αξιολόγησης με τους διδακτικούς στόχους:</vt:lpstr>
      <vt:lpstr>Μέσα-Εργαλεία αξιολόγησης:</vt:lpstr>
      <vt:lpstr>Αυτοαξιολόγηση:</vt:lpstr>
      <vt:lpstr>Ερωτήσεις αυτοαξιολόγησης:</vt:lpstr>
      <vt:lpstr>Ετεροαξιολόγηση</vt:lpstr>
      <vt:lpstr>Ετεροαξιολόγηση:</vt:lpstr>
      <vt:lpstr>Παρατήρηση:</vt:lpstr>
      <vt:lpstr>Γραπτές δοκιμασίες:</vt:lpstr>
      <vt:lpstr>Φάκελος μαθητή/τριας</vt:lpstr>
      <vt:lpstr>Στάδια οργάνωσης του φακέλου:</vt:lpstr>
      <vt:lpstr>Συζήτηση-αξιολόγηση φακέλου:</vt:lpstr>
      <vt:lpstr>Σχόλια που μπορούν να γίνουν μέρος του φακέλου:</vt:lpstr>
      <vt:lpstr>Τι μπορεί να περιλαμβάνει ο φάκελος</vt:lpstr>
      <vt:lpstr>Συζήτηση στην τάξη</vt:lpstr>
      <vt:lpstr>Προκαταρκτικές ενέργειες Π.Α.</vt:lpstr>
      <vt:lpstr>Έκθεση προόδου:</vt:lpstr>
      <vt:lpstr>Τι περιλαμβάνει η έκθεση προόδου:</vt:lpstr>
      <vt:lpstr>Μέρος Β: Ενδιαφέρον και συμμετοχή</vt:lpstr>
      <vt:lpstr>Μέρος Β. Συνεργασία </vt:lpstr>
      <vt:lpstr>Αυτονομία-πρωτοβουλία</vt:lpstr>
      <vt:lpstr>Παράδειγμα έκθεσης προόδου</vt:lpstr>
      <vt:lpstr>Αξιολόγηση μαθητών με ειδικές ανάγκες</vt:lpstr>
      <vt:lpstr>Εκθ. Προόδου μαθητή με ειδ. ανάγκες</vt:lpstr>
      <vt:lpstr>Παράδειγμα: Εκπαιδευτική επίσκεψη στο μητροπολιτικό ναό της πόλης μας</vt:lpstr>
      <vt:lpstr>Διδακτικοί στόχοι (για την Α΄ τάξη), ενότητα: τόπος και πολιτισμός</vt:lpstr>
      <vt:lpstr>Πριν την επίσκεψη:</vt:lpstr>
      <vt:lpstr>Φύλλο εργασίας (ίδιο για όλους):</vt:lpstr>
      <vt:lpstr>Συνέχεια φύλλου εργασίας:</vt:lpstr>
      <vt:lpstr>Μετά την επίσκεψη: 3η ώρα</vt:lpstr>
      <vt:lpstr>4η ώρα: Παραγωγή λόγου(Για τους Φιλολόγους)</vt:lpstr>
      <vt:lpstr>Παρουσίαση του PowerPoint</vt:lpstr>
      <vt:lpstr>Στοιχεία που συγκέντρωσε ο εκπαιδευτικός από παρατήρηση (υποθετικό παράδειγμα):</vt:lpstr>
      <vt:lpstr>Συνέχεια:</vt:lpstr>
      <vt:lpstr>Φύλλο αυτοαξιολόγησης (5΄), μαθητής 1:</vt:lpstr>
      <vt:lpstr>Φύλλο αυτοαξιολόγησης συνέχεια:</vt:lpstr>
      <vt:lpstr>Καταγραφή  στοιχείων από την παρατήρηση και την αυτοαξιολόγηση: </vt:lpstr>
      <vt:lpstr>Έκθεση προόδου της οποίας θα λάβει γνώση ο γονέας: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«Επιμόρφωση για την Εισαγωγή της Περιγραφικής Αξιολόγησης στην Υποχρεωτική Εκπαίδευση»</dc:title>
  <dc:creator>SAMSUNG</dc:creator>
  <cp:lastModifiedBy>dionisia</cp:lastModifiedBy>
  <cp:revision>45</cp:revision>
  <dcterms:created xsi:type="dcterms:W3CDTF">2019-03-23T14:51:35Z</dcterms:created>
  <dcterms:modified xsi:type="dcterms:W3CDTF">2019-06-13T06:44:40Z</dcterms:modified>
</cp:coreProperties>
</file>