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8" r:id="rId3"/>
    <p:sldId id="267" r:id="rId4"/>
    <p:sldId id="269" r:id="rId5"/>
    <p:sldId id="257" r:id="rId6"/>
    <p:sldId id="270" r:id="rId7"/>
    <p:sldId id="271" r:id="rId8"/>
    <p:sldId id="272" r:id="rId9"/>
    <p:sldId id="273" r:id="rId10"/>
    <p:sldId id="260" r:id="rId11"/>
    <p:sldId id="261" r:id="rId12"/>
    <p:sldId id="262" r:id="rId13"/>
    <p:sldId id="263" r:id="rId14"/>
    <p:sldId id="264" r:id="rId15"/>
    <p:sldId id="266" r:id="rId16"/>
    <p:sldId id="265" r:id="rId17"/>
    <p:sldId id="274" r:id="rId18"/>
    <p:sldId id="275" r:id="rId1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38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Ορθογώνιο τρίγωνο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grpSp>
        <p:nvGrpSpPr>
          <p:cNvPr id="2" name="1 - Ομάδα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- Ελεύθερη σχεδίαση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- Ελεύθερη σχεδίαση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- Ελεύθερη σχεδίαση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- Ευθεία γραμμή σύνδεσης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DA0AD2D-1B24-4A68-A0FE-C4D3CA8B0F1C}" type="datetimeFigureOut">
              <a:rPr lang="el-GR" smtClean="0"/>
              <a:t>13/6/2019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9AD32C8-EF6E-42C9-B566-5F3C0CB9678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A0AD2D-1B24-4A68-A0FE-C4D3CA8B0F1C}" type="datetimeFigureOut">
              <a:rPr lang="el-GR" smtClean="0"/>
              <a:t>13/6/2019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AD32C8-EF6E-42C9-B566-5F3C0CB9678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A0AD2D-1B24-4A68-A0FE-C4D3CA8B0F1C}" type="datetimeFigureOut">
              <a:rPr lang="el-GR" smtClean="0"/>
              <a:t>13/6/2019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AD32C8-EF6E-42C9-B566-5F3C0CB9678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A0AD2D-1B24-4A68-A0FE-C4D3CA8B0F1C}" type="datetimeFigureOut">
              <a:rPr lang="el-GR" smtClean="0"/>
              <a:t>13/6/2019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AD32C8-EF6E-42C9-B566-5F3C0CB9678E}" type="slidenum">
              <a:rPr lang="el-GR" smtClean="0"/>
              <a:t>‹#›</a:t>
            </a:fld>
            <a:endParaRPr lang="el-GR"/>
          </a:p>
        </p:txBody>
      </p:sp>
      <p:sp>
        <p:nvSpPr>
          <p:cNvPr id="7" name="6 - Τίτλος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A0AD2D-1B24-4A68-A0FE-C4D3CA8B0F1C}" type="datetimeFigureOut">
              <a:rPr lang="el-GR" smtClean="0"/>
              <a:t>13/6/2019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AD32C8-EF6E-42C9-B566-5F3C0CB9678E}" type="slidenum">
              <a:rPr lang="el-GR" smtClean="0"/>
              <a:t>‹#›</a:t>
            </a:fld>
            <a:endParaRPr lang="el-GR"/>
          </a:p>
        </p:txBody>
      </p:sp>
      <p:sp>
        <p:nvSpPr>
          <p:cNvPr id="7" name="6 - Διάσημα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- Διάσημα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A0AD2D-1B24-4A68-A0FE-C4D3CA8B0F1C}" type="datetimeFigureOut">
              <a:rPr lang="el-GR" smtClean="0"/>
              <a:t>13/6/2019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AD32C8-EF6E-42C9-B566-5F3C0CB9678E}" type="slidenum">
              <a:rPr lang="el-GR" smtClean="0"/>
              <a:t>‹#›</a:t>
            </a:fld>
            <a:endParaRPr lang="el-GR"/>
          </a:p>
        </p:txBody>
      </p:sp>
      <p:sp>
        <p:nvSpPr>
          <p:cNvPr id="8" name="7 - Τίτλος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A0AD2D-1B24-4A68-A0FE-C4D3CA8B0F1C}" type="datetimeFigureOut">
              <a:rPr lang="el-GR" smtClean="0"/>
              <a:t>13/6/2019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AD32C8-EF6E-42C9-B566-5F3C0CB9678E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A0AD2D-1B24-4A68-A0FE-C4D3CA8B0F1C}" type="datetimeFigureOut">
              <a:rPr lang="el-GR" smtClean="0"/>
              <a:t>13/6/2019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AD32C8-EF6E-42C9-B566-5F3C0CB9678E}" type="slidenum">
              <a:rPr lang="el-GR" smtClean="0"/>
              <a:t>‹#›</a:t>
            </a:fld>
            <a:endParaRPr lang="el-GR"/>
          </a:p>
        </p:txBody>
      </p:sp>
      <p:sp>
        <p:nvSpPr>
          <p:cNvPr id="6" name="5 - Τίτλος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A0AD2D-1B24-4A68-A0FE-C4D3CA8B0F1C}" type="datetimeFigureOut">
              <a:rPr lang="el-GR" smtClean="0"/>
              <a:t>13/6/2019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AD32C8-EF6E-42C9-B566-5F3C0CB9678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DA0AD2D-1B24-4A68-A0FE-C4D3CA8B0F1C}" type="datetimeFigureOut">
              <a:rPr lang="el-GR" smtClean="0"/>
              <a:t>13/6/2019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AD32C8-EF6E-42C9-B566-5F3C0CB9678E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DA0AD2D-1B24-4A68-A0FE-C4D3CA8B0F1C}" type="datetimeFigureOut">
              <a:rPr lang="el-GR" smtClean="0"/>
              <a:t>13/6/2019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9AD32C8-EF6E-42C9-B566-5F3C0CB9678E}" type="slidenum">
              <a:rPr lang="el-GR" smtClean="0"/>
              <a:t>‹#›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- Ελεύθερη σχεδίαση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- Ορθογώνιο τρίγωνο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- Ευθεία γραμμή σύνδεσης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- Διάσημα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- Διάσημα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- Ελεύθερη σχεδίαση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- Ελεύθερη σχεδίαση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- Ορθογώνιο τρίγωνο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- Ευθεία γραμμή σύνδεσης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0" name="29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DA0AD2D-1B24-4A68-A0FE-C4D3CA8B0F1C}" type="datetimeFigureOut">
              <a:rPr lang="el-GR" smtClean="0"/>
              <a:t>13/6/2019</a:t>
            </a:fld>
            <a:endParaRPr lang="el-GR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9AD32C8-EF6E-42C9-B566-5F3C0CB9678E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Μια νέα αρχή στα ΕΠΑ.Λ.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Ιανουάριος </a:t>
            </a:r>
            <a:r>
              <a:rPr lang="el-GR" dirty="0" smtClean="0"/>
              <a:t>2019</a:t>
            </a:r>
            <a:endParaRPr lang="en-US" dirty="0" smtClean="0"/>
          </a:p>
          <a:p>
            <a:r>
              <a:rPr lang="el-GR" dirty="0" smtClean="0"/>
              <a:t>Διονυσία </a:t>
            </a:r>
            <a:r>
              <a:rPr lang="el-GR" dirty="0" err="1" smtClean="0"/>
              <a:t>Κουμαριώτου</a:t>
            </a:r>
            <a:r>
              <a:rPr lang="el-GR" dirty="0" smtClean="0"/>
              <a:t>, Σ.Ε.Ε. υπεύθυνη για το «Μια νέα αρχή στα ΕΠΑΛ» του 2</a:t>
            </a:r>
            <a:r>
              <a:rPr lang="el-GR" baseline="30000" dirty="0" smtClean="0"/>
              <a:t>ου</a:t>
            </a:r>
            <a:r>
              <a:rPr lang="el-GR" dirty="0" smtClean="0"/>
              <a:t> ΠΕ.Κ.Ε.Σ.</a:t>
            </a:r>
            <a:endParaRPr lang="el-G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Σχέδια Δράσης = Προγράμματα διεπιστημονικού χαρακτήρα</a:t>
            </a:r>
          </a:p>
          <a:p>
            <a:r>
              <a:rPr lang="el-GR" dirty="0" smtClean="0"/>
              <a:t>Θέματα: Επιστήμες, Τεχνολογία, Μαθηματικά, Κοινωνικά θέματα, Δράσεις ψυχαγωγίας και πολιτισμού</a:t>
            </a:r>
          </a:p>
          <a:p>
            <a:r>
              <a:rPr lang="el-GR" dirty="0" smtClean="0"/>
              <a:t>Είναι χρηματοδοτούμενα, εντός ορίου και με βάση έναν αρχικό προϋπολογισμό, ο οποίος όμως μπορεί να τροποποιηθεί.</a:t>
            </a:r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600" dirty="0" smtClean="0"/>
              <a:t>  </a:t>
            </a:r>
            <a:br>
              <a:rPr lang="el-GR" sz="3600" dirty="0" smtClean="0"/>
            </a:br>
            <a:r>
              <a:rPr lang="el-GR" sz="3600" dirty="0" smtClean="0"/>
              <a:t>Σχέδια Δράσης: ΦΕΚ 5883/τ. Β΄/31-12-2018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 </a:t>
            </a:r>
            <a:endParaRPr lang="el-G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Ανάπτυξη της αυτοεκτίμησης των μαθητών </a:t>
            </a:r>
          </a:p>
          <a:p>
            <a:pPr>
              <a:buNone/>
            </a:pPr>
            <a:r>
              <a:rPr lang="el-GR" dirty="0" smtClean="0"/>
              <a:t>   -Στόχοι ρεαλιστικοί και απαιτητικοί</a:t>
            </a:r>
          </a:p>
          <a:p>
            <a:pPr>
              <a:buNone/>
            </a:pPr>
            <a:r>
              <a:rPr lang="el-GR" dirty="0" smtClean="0"/>
              <a:t>   -Οδηγίες σαφείς/ κανόνες</a:t>
            </a:r>
          </a:p>
          <a:p>
            <a:pPr>
              <a:buNone/>
            </a:pPr>
            <a:r>
              <a:rPr lang="el-GR" dirty="0" smtClean="0"/>
              <a:t>  -</a:t>
            </a:r>
            <a:r>
              <a:rPr lang="el-GR" dirty="0" err="1" smtClean="0"/>
              <a:t>Συμμετοχικότητα</a:t>
            </a:r>
            <a:endParaRPr lang="el-GR" dirty="0" smtClean="0"/>
          </a:p>
          <a:p>
            <a:pPr>
              <a:buNone/>
            </a:pPr>
            <a:r>
              <a:rPr lang="el-GR" dirty="0" smtClean="0"/>
              <a:t>  -Ενίσχυση, επιβράβευση</a:t>
            </a:r>
          </a:p>
          <a:p>
            <a:pPr>
              <a:buNone/>
            </a:pPr>
            <a:r>
              <a:rPr lang="el-GR" dirty="0" smtClean="0"/>
              <a:t>  -Πρότυπα συμπεριφοράς και εργασίας</a:t>
            </a:r>
          </a:p>
          <a:p>
            <a:r>
              <a:rPr lang="el-GR" dirty="0" smtClean="0"/>
              <a:t>Συνεργασία μεταξύ των εκπαιδευτικών</a:t>
            </a:r>
          </a:p>
          <a:p>
            <a:pPr>
              <a:buNone/>
            </a:pPr>
            <a:r>
              <a:rPr lang="el-GR" dirty="0" smtClean="0"/>
              <a:t>  -Ισοτιμία</a:t>
            </a:r>
          </a:p>
          <a:p>
            <a:pPr>
              <a:buNone/>
            </a:pPr>
            <a:r>
              <a:rPr lang="el-GR" dirty="0" smtClean="0"/>
              <a:t> -Ευκαιρίες για διάκριση και προσωπική ανάπτυξη</a:t>
            </a:r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bg2">
                    <a:lumMod val="25000"/>
                  </a:schemeClr>
                </a:solidFill>
              </a:rPr>
              <a:t>Στόχοι των σχεδίων δράσης</a:t>
            </a:r>
            <a:endParaRPr lang="el-GR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Ν.Π.Ι.Δ. το οποίο έχει αναλάβει την οικονομική  διαχείριση και την παρακολούθηση των σχεδίων δράσης.</a:t>
            </a:r>
          </a:p>
          <a:p>
            <a:r>
              <a:rPr lang="el-GR" dirty="0" smtClean="0"/>
              <a:t>Παίρνει οδηγίες και κατευθύνσεις από τη Διεύθυνση Επαγγελματικής Εκπαίδευσης του ΥΠ.Π.Ε.Θ.</a:t>
            </a:r>
          </a:p>
          <a:p>
            <a:r>
              <a:rPr lang="el-GR" dirty="0" smtClean="0"/>
              <a:t>Φροντίζει για τη συνεργασία μεταξύ των σχολείων.</a:t>
            </a:r>
          </a:p>
          <a:p>
            <a:r>
              <a:rPr lang="el-GR" dirty="0" smtClean="0"/>
              <a:t>Ελέγχει την πρωτοτυπία </a:t>
            </a:r>
            <a:r>
              <a:rPr lang="el-GR" dirty="0" smtClean="0"/>
              <a:t>των σχεδίων και </a:t>
            </a:r>
            <a:r>
              <a:rPr lang="el-GR" dirty="0" smtClean="0"/>
              <a:t>τη σχέση τους με την πραγματικότητα. </a:t>
            </a:r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bg2">
                    <a:lumMod val="25000"/>
                  </a:schemeClr>
                </a:solidFill>
              </a:rPr>
              <a:t>Τι είναι η «ΝΟΗΣΙΣ»</a:t>
            </a:r>
            <a:endParaRPr lang="el-GR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Αγορά προϊόντων και υπηρεσιών</a:t>
            </a:r>
          </a:p>
          <a:p>
            <a:r>
              <a:rPr lang="el-GR" dirty="0" smtClean="0"/>
              <a:t>Μετακινήσεις</a:t>
            </a:r>
          </a:p>
          <a:p>
            <a:r>
              <a:rPr lang="el-GR" dirty="0" smtClean="0"/>
              <a:t>Αναλώσιμα υλικά</a:t>
            </a:r>
          </a:p>
          <a:p>
            <a:r>
              <a:rPr lang="el-GR" dirty="0" smtClean="0"/>
              <a:t>Οι πληρωμές γίνονται μέσω της σχολικής επιτροπής.</a:t>
            </a:r>
          </a:p>
          <a:p>
            <a:r>
              <a:rPr lang="el-GR" dirty="0" smtClean="0"/>
              <a:t>Αν υπάρχει υπόλοιπο επιστρέφεται.</a:t>
            </a:r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bg2">
                    <a:lumMod val="25000"/>
                  </a:schemeClr>
                </a:solidFill>
              </a:rPr>
              <a:t>Τι καλύπτει ο </a:t>
            </a:r>
            <a:r>
              <a:rPr lang="el-GR" dirty="0" smtClean="0">
                <a:solidFill>
                  <a:schemeClr val="bg2">
                    <a:lumMod val="25000"/>
                  </a:schemeClr>
                </a:solidFill>
              </a:rPr>
              <a:t>προϋπολογισμός </a:t>
            </a:r>
            <a:r>
              <a:rPr lang="el-GR" dirty="0" smtClean="0">
                <a:solidFill>
                  <a:schemeClr val="bg2">
                    <a:lumMod val="25000"/>
                  </a:schemeClr>
                </a:solidFill>
              </a:rPr>
              <a:t>κάθε σχολείου:</a:t>
            </a:r>
            <a:endParaRPr lang="el-GR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Πιστοποιεί την πορεία των εργασιών κάθε μήνα.</a:t>
            </a:r>
          </a:p>
          <a:p>
            <a:r>
              <a:rPr lang="el-GR" dirty="0" smtClean="0"/>
              <a:t>Συντάσσει Έκθεση Προόδου στο τέλος του σχ. Έτους.</a:t>
            </a:r>
          </a:p>
          <a:p>
            <a:r>
              <a:rPr lang="el-GR" dirty="0" smtClean="0"/>
              <a:t>Αποστέλλονται στη Νόηση.</a:t>
            </a:r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bg2">
                    <a:lumMod val="25000"/>
                  </a:schemeClr>
                </a:solidFill>
              </a:rPr>
              <a:t>Καθηγητής υπεύθυνος σχεδίου δράσης:</a:t>
            </a:r>
            <a:endParaRPr lang="el-GR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 descr="Αποτέλεσμα εικόνας για επαλ ζακυνθο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4580" name="AutoShape 4" descr="Αποτέλεσμα εικόνας για επαλ ζακυνθο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24582" name="Picture 6" descr="Αποτέλεσμα εικόνας για επαλ ζακυνθο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285860"/>
            <a:ext cx="5762625" cy="3514726"/>
          </a:xfrm>
          <a:prstGeom prst="rect">
            <a:avLst/>
          </a:prstGeom>
          <a:noFill/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ΕΠΑΛ ΖΑΚΥΝΘΟΥ</a:t>
            </a:r>
            <a:endParaRPr lang="el-G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«Επιλέγω ΕΠΑΛ Ληξουρίου για τις σπουδές μου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714356"/>
            <a:ext cx="8572500" cy="5357850"/>
          </a:xfrm>
          <a:prstGeom prst="rect">
            <a:avLst/>
          </a:prstGeom>
          <a:noFill/>
        </p:spPr>
      </p:pic>
      <p:sp>
        <p:nvSpPr>
          <p:cNvPr id="10" name="Τίτλος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ΕΠΑΛ ΛΗΞΟΥΡΙΟΥ</a:t>
            </a:r>
            <a:endParaRPr lang="el-G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OLYMPUS DIGITAL CAMER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428736"/>
            <a:ext cx="5676900" cy="4257675"/>
          </a:xfrm>
          <a:prstGeom prst="rect">
            <a:avLst/>
          </a:prstGeom>
          <a:noFill/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ΕΠΑΛ ΙΘΑΚΗΣ</a:t>
            </a:r>
            <a:endParaRPr lang="el-G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Αποτέλεσμα εικόνας για επαλ αργοστολιου εικονε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428736"/>
            <a:ext cx="5629275" cy="3514726"/>
          </a:xfrm>
          <a:prstGeom prst="rect">
            <a:avLst/>
          </a:prstGeom>
          <a:noFill/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ΕΠΑΛ ΑΡΓΟΣΤΟΛΙΟΥ</a:t>
            </a:r>
            <a:endParaRPr lang="el-G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Μέρος του Εθνικού Στρατηγικού Πλαισίου για την αναβάθμιση της Επαγγελματικής Εκπαίδευσης και Κατάρτισης και της Μαθητείας</a:t>
            </a:r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Προετοιμασία των παιδιών για την εργασία και για τη ζωή γενικότερα.</a:t>
            </a:r>
          </a:p>
          <a:p>
            <a:r>
              <a:rPr lang="el-GR" dirty="0" smtClean="0"/>
              <a:t>Οι κοινωνικές ανισότητες να μη γίνουν και μαθησιακές.</a:t>
            </a:r>
          </a:p>
          <a:p>
            <a:r>
              <a:rPr lang="el-GR" dirty="0" smtClean="0"/>
              <a:t>Ενίσχυση και προσωπική ανάπτυξη μαθητών και εκπαιδευτικών.</a:t>
            </a:r>
          </a:p>
          <a:p>
            <a:r>
              <a:rPr lang="el-GR" dirty="0" smtClean="0"/>
              <a:t>Οικονομικοί στόχοι: παραγωγική ανασυγκρότηση.</a:t>
            </a:r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bg2">
                    <a:lumMod val="25000"/>
                  </a:schemeClr>
                </a:solidFill>
              </a:rPr>
              <a:t>ΣΤΟΧΟΙ:</a:t>
            </a:r>
            <a:endParaRPr lang="el-GR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Ημέρες καριέρας στα σχολεία</a:t>
            </a:r>
          </a:p>
          <a:p>
            <a:r>
              <a:rPr lang="el-GR" dirty="0" smtClean="0"/>
              <a:t>Ημέρες επαγγελματικού προσανατολισμού για μαθητές</a:t>
            </a:r>
          </a:p>
          <a:p>
            <a:r>
              <a:rPr lang="el-GR" dirty="0" smtClean="0"/>
              <a:t>Εκδηλώσεις ενημέρωσης για μαθητές, γονείς, κοινωνικούς φορείς…</a:t>
            </a:r>
          </a:p>
          <a:p>
            <a:r>
              <a:rPr lang="el-GR" dirty="0" smtClean="0"/>
              <a:t>Δράσεις συμβουλευτικής και επαγγελματικού προσανατολισμού</a:t>
            </a:r>
          </a:p>
          <a:p>
            <a:r>
              <a:rPr lang="el-GR" dirty="0" smtClean="0"/>
              <a:t>Πολιτιστικές εκδηλώσεις…</a:t>
            </a:r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bg2">
                    <a:lumMod val="25000"/>
                  </a:schemeClr>
                </a:solidFill>
              </a:rPr>
              <a:t>Δράσεις προβολής του </a:t>
            </a:r>
            <a:r>
              <a:rPr lang="el-GR" sz="3600" dirty="0" smtClean="0">
                <a:solidFill>
                  <a:schemeClr val="bg2">
                    <a:lumMod val="25000"/>
                  </a:schemeClr>
                </a:solidFill>
              </a:rPr>
              <a:t>κοινωνικού</a:t>
            </a:r>
            <a:r>
              <a:rPr lang="el-GR" dirty="0" smtClean="0">
                <a:solidFill>
                  <a:schemeClr val="bg2">
                    <a:lumMod val="25000"/>
                  </a:schemeClr>
                </a:solidFill>
              </a:rPr>
              <a:t> και εργασιακού ρόλου των ΕΠΑ.Λ</a:t>
            </a:r>
            <a:endParaRPr lang="el-GR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b="1" dirty="0" smtClean="0"/>
              <a:t>1ο ΕΠΑ.Λ. Δάφνης</a:t>
            </a:r>
            <a:r>
              <a:rPr lang="el-GR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1</a:t>
            </a:r>
            <a:r>
              <a:rPr lang="el-GR" b="1" dirty="0" smtClean="0"/>
              <a:t>ο ΕΠΑ.Λ. Καισαριανής</a:t>
            </a:r>
            <a:r>
              <a:rPr lang="el-GR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1</a:t>
            </a:r>
            <a:r>
              <a:rPr lang="el-GR" b="1" dirty="0" smtClean="0"/>
              <a:t>ο ΕΠΑ.Λ. Δραπετσώνας</a:t>
            </a:r>
            <a:r>
              <a:rPr lang="el-GR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3</a:t>
            </a:r>
            <a:r>
              <a:rPr lang="el-GR" b="1" dirty="0" smtClean="0"/>
              <a:t>ο ΕΠΑ.Λ. </a:t>
            </a:r>
            <a:r>
              <a:rPr lang="el-GR" b="1" dirty="0" err="1" smtClean="0"/>
              <a:t>Σιβιτανιδείου</a:t>
            </a:r>
            <a:r>
              <a:rPr lang="el-GR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3</a:t>
            </a:r>
            <a:r>
              <a:rPr lang="el-GR" b="1" dirty="0" smtClean="0"/>
              <a:t>ο ΕΣΠΕΡΙΝΟ ΕΠΑ.Λ. Αγίων Αναργύρων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1</a:t>
            </a:r>
            <a:r>
              <a:rPr lang="el-GR" b="1" dirty="0" smtClean="0"/>
              <a:t>ο ΕΠΑ.Λ. Χαλκίδας</a:t>
            </a:r>
            <a:r>
              <a:rPr lang="el-GR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2</a:t>
            </a:r>
            <a:r>
              <a:rPr lang="el-GR" b="1" dirty="0" smtClean="0"/>
              <a:t>ο ΕΠΑ.Λ. Χαλκίδας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b="1" dirty="0" smtClean="0"/>
              <a:t>ΕΠΑ.Λ. Λαγκαδά</a:t>
            </a:r>
            <a:r>
              <a:rPr lang="el-GR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1</a:t>
            </a:r>
            <a:r>
              <a:rPr lang="el-GR" b="1" dirty="0" smtClean="0"/>
              <a:t>ο ΕΠΑ.Λ. Μυτιλήνης</a:t>
            </a:r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Πιλοτικά Σχολεία</a:t>
            </a:r>
            <a:endParaRPr lang="el-GR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bg2">
                    <a:lumMod val="25000"/>
                  </a:schemeClr>
                </a:solidFill>
              </a:rPr>
              <a:t>Βασικές Δράσεις:</a:t>
            </a:r>
            <a:endParaRPr lang="el-G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Πρόγραμμα εναλλακτικής ενισχυτικής διδασκαλίας:</a:t>
            </a:r>
          </a:p>
          <a:p>
            <a:pPr>
              <a:buNone/>
            </a:pPr>
            <a:r>
              <a:rPr lang="el-GR" dirty="0" smtClean="0"/>
              <a:t>   -Γνωστική βελτίωση</a:t>
            </a:r>
          </a:p>
          <a:p>
            <a:pPr>
              <a:buNone/>
            </a:pPr>
            <a:r>
              <a:rPr lang="el-GR" dirty="0" smtClean="0"/>
              <a:t>  -Συνεργασία και υποστήριξη των εκπαιδευτικών</a:t>
            </a:r>
          </a:p>
          <a:p>
            <a:r>
              <a:rPr lang="el-GR" dirty="0" smtClean="0"/>
              <a:t>Ψυχολόγοι:</a:t>
            </a:r>
          </a:p>
          <a:p>
            <a:pPr>
              <a:buNone/>
            </a:pPr>
            <a:r>
              <a:rPr lang="el-GR" dirty="0" smtClean="0"/>
              <a:t>  -Ενίσχυση του καλού κλίματος</a:t>
            </a:r>
          </a:p>
          <a:p>
            <a:pPr>
              <a:buNone/>
            </a:pPr>
            <a:r>
              <a:rPr lang="el-GR" dirty="0" smtClean="0"/>
              <a:t>  -Ενίσχυση της συνεργασίας</a:t>
            </a:r>
          </a:p>
          <a:p>
            <a:r>
              <a:rPr lang="el-GR" dirty="0" smtClean="0"/>
              <a:t>Σύμβουλος καθηγητής και συμβούλιο τάξης</a:t>
            </a:r>
          </a:p>
          <a:p>
            <a:r>
              <a:rPr lang="el-GR" dirty="0" smtClean="0"/>
              <a:t>Δικτύωση καθηγητών και σχολείων</a:t>
            </a:r>
          </a:p>
          <a:p>
            <a:r>
              <a:rPr lang="el-GR" dirty="0" smtClean="0"/>
              <a:t>Σχέδια δράσης</a:t>
            </a:r>
            <a:endParaRPr lang="el-G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Οι δύο καθηγητές είναι ισότιμοι: Προγραμματισμός, διεξαγωγή και αξιολόγηση του μαθήματος</a:t>
            </a:r>
          </a:p>
          <a:p>
            <a:r>
              <a:rPr lang="el-GR" dirty="0" smtClean="0"/>
              <a:t>Ο/Η Συνεργάτης καθηγητής/</a:t>
            </a:r>
            <a:r>
              <a:rPr lang="el-GR" dirty="0" err="1" smtClean="0"/>
              <a:t>ήτρια</a:t>
            </a:r>
            <a:r>
              <a:rPr lang="el-GR" dirty="0" smtClean="0"/>
              <a:t> συμμετέχει στο Σύλλογο Διδασκόντων και στα Συμβούλια τάξης.</a:t>
            </a:r>
          </a:p>
          <a:p>
            <a:r>
              <a:rPr lang="el-GR" dirty="0" smtClean="0"/>
              <a:t>Προσοχή στο άρθρο 1, παρ.2 της Υ.Α. Φ25γ/137912/Δ4 ΥΠ.Π.Ε.Θ. (Αξιολογεί ο υπεύθυνος καθηγητής) </a:t>
            </a:r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bg2">
                    <a:lumMod val="25000"/>
                  </a:schemeClr>
                </a:solidFill>
              </a:rPr>
              <a:t>Εναλλακτική Ενισχυτική Διδασκαλία:</a:t>
            </a:r>
            <a:endParaRPr lang="el-GR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Φ25γ/137911/Δ4 ΥΠ.Π.Ε.Θ.</a:t>
            </a:r>
          </a:p>
          <a:p>
            <a:r>
              <a:rPr lang="el-GR" dirty="0" smtClean="0"/>
              <a:t>Συμμετέχουν στις συνεδριάσεις του Συλλόγου διδασκόντων.</a:t>
            </a:r>
          </a:p>
          <a:p>
            <a:r>
              <a:rPr lang="el-GR" dirty="0" smtClean="0"/>
              <a:t>Παραδίδουν στο τέλος του έτους έκθεση με τα πεπραγμένα τους στο Διευθυντή</a:t>
            </a:r>
          </a:p>
          <a:p>
            <a:r>
              <a:rPr lang="el-GR" dirty="0" smtClean="0"/>
              <a:t> έχουν χώρο δικό τους.</a:t>
            </a:r>
          </a:p>
          <a:p>
            <a:r>
              <a:rPr lang="el-GR" dirty="0" smtClean="0"/>
              <a:t>Συγκατάθεση γονέων μόνο για παραπομπή</a:t>
            </a:r>
          </a:p>
          <a:p>
            <a:r>
              <a:rPr lang="el-GR" dirty="0" smtClean="0"/>
              <a:t>Δράσεις συλλογικές πέρα από τις ατομικές παρεμβάσεις</a:t>
            </a:r>
          </a:p>
          <a:p>
            <a:r>
              <a:rPr lang="el-GR" dirty="0" smtClean="0"/>
              <a:t>Εφαρμογή προγραμμάτων πρόληψης σε συνεργασία με Σ.Ε.Ε. παιδ. </a:t>
            </a:r>
            <a:r>
              <a:rPr lang="el-GR" dirty="0" err="1" smtClean="0"/>
              <a:t>ευθ</a:t>
            </a:r>
            <a:r>
              <a:rPr lang="el-GR" dirty="0" smtClean="0"/>
              <a:t>. Και ΚΕ.Σ.Υ. </a:t>
            </a:r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solidFill>
                  <a:schemeClr val="bg2">
                    <a:lumMod val="25000"/>
                  </a:schemeClr>
                </a:solidFill>
              </a:rPr>
              <a:t>Ψυχολόγοι</a:t>
            </a:r>
            <a:endParaRPr lang="el-GR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Καλές σχέσεις μεταξύ των εκπαιδευτικών και μεταξύ αυτών και του/της διευθυντή/</a:t>
            </a:r>
            <a:r>
              <a:rPr lang="el-GR" dirty="0" err="1" smtClean="0"/>
              <a:t>ντριας</a:t>
            </a:r>
            <a:endParaRPr lang="el-GR" dirty="0" smtClean="0"/>
          </a:p>
          <a:p>
            <a:r>
              <a:rPr lang="el-GR" dirty="0" smtClean="0"/>
              <a:t>Συνεργασία βάσει κοινών αρχών: </a:t>
            </a:r>
            <a:r>
              <a:rPr lang="el-GR" dirty="0" smtClean="0"/>
              <a:t>Κοινός στόχος: </a:t>
            </a:r>
            <a:r>
              <a:rPr lang="el-GR" dirty="0" smtClean="0"/>
              <a:t>Η </a:t>
            </a:r>
            <a:r>
              <a:rPr lang="el-GR" dirty="0" smtClean="0"/>
              <a:t>πρόοδος των μαθητών</a:t>
            </a:r>
          </a:p>
          <a:p>
            <a:r>
              <a:rPr lang="el-GR" dirty="0" smtClean="0"/>
              <a:t>Τήρηση κοινών κανόνων συμπεριφοράς</a:t>
            </a:r>
          </a:p>
          <a:p>
            <a:r>
              <a:rPr lang="el-GR" dirty="0" smtClean="0"/>
              <a:t>Δημοκρατική ηγεσία</a:t>
            </a:r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bg2">
                    <a:lumMod val="25000"/>
                  </a:schemeClr>
                </a:solidFill>
              </a:rPr>
              <a:t>Καλό σχολικό κλίμα</a:t>
            </a:r>
            <a:endParaRPr lang="el-GR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Συγκέντρωση">
  <a:themeElements>
    <a:clrScheme name="Συγκέντρωση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Συγκέντρωση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Συγκέντρωση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314</TotalTime>
  <Words>508</Words>
  <Application>Microsoft Office PowerPoint</Application>
  <PresentationFormat>Προβολή στην οθόνη (4:3)</PresentationFormat>
  <Paragraphs>77</Paragraphs>
  <Slides>18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23" baseType="lpstr">
      <vt:lpstr>Lucida Sans Unicode</vt:lpstr>
      <vt:lpstr>Verdana</vt:lpstr>
      <vt:lpstr>Wingdings 2</vt:lpstr>
      <vt:lpstr>Wingdings 3</vt:lpstr>
      <vt:lpstr>Συγκέντρωση</vt:lpstr>
      <vt:lpstr>Μια νέα αρχή στα ΕΠΑ.Λ.</vt:lpstr>
      <vt:lpstr>Παρουσίαση του PowerPoint</vt:lpstr>
      <vt:lpstr>ΣΤΟΧΟΙ:</vt:lpstr>
      <vt:lpstr>Δράσεις προβολής του κοινωνικού και εργασιακού ρόλου των ΕΠΑ.Λ</vt:lpstr>
      <vt:lpstr>Πιλοτικά Σχολεία</vt:lpstr>
      <vt:lpstr>Βασικές Δράσεις:</vt:lpstr>
      <vt:lpstr>Εναλλακτική Ενισχυτική Διδασκαλία:</vt:lpstr>
      <vt:lpstr>Ψυχολόγοι</vt:lpstr>
      <vt:lpstr>Καλό σχολικό κλίμα</vt:lpstr>
      <vt:lpstr>   Σχέδια Δράσης: ΦΕΚ 5883/τ. Β΄/31-12-2018  </vt:lpstr>
      <vt:lpstr>Στόχοι των σχεδίων δράσης</vt:lpstr>
      <vt:lpstr>Τι είναι η «ΝΟΗΣΙΣ»</vt:lpstr>
      <vt:lpstr>Τι καλύπτει ο προϋπολογισμός κάθε σχολείου:</vt:lpstr>
      <vt:lpstr>Καθηγητής υπεύθυνος σχεδίου δράσης:</vt:lpstr>
      <vt:lpstr>ΕΠΑΛ ΖΑΚΥΝΘΟΥ</vt:lpstr>
      <vt:lpstr>ΕΠΑΛ ΛΗΞΟΥΡΙΟΥ</vt:lpstr>
      <vt:lpstr>ΕΠΑΛ ΙΘΑΚΗΣ</vt:lpstr>
      <vt:lpstr>ΕΠΑΛ ΑΡΓΟΣΤΟΛΙΟΥ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Μια νέα αρχή στα ΕΠ.Α.Λ.</dc:title>
  <dc:creator>SAMSUNG</dc:creator>
  <cp:lastModifiedBy>dionisia</cp:lastModifiedBy>
  <cp:revision>32</cp:revision>
  <dcterms:created xsi:type="dcterms:W3CDTF">2019-01-20T03:58:00Z</dcterms:created>
  <dcterms:modified xsi:type="dcterms:W3CDTF">2019-06-13T07:06:17Z</dcterms:modified>
</cp:coreProperties>
</file>