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65" r:id="rId4"/>
    <p:sldId id="268" r:id="rId5"/>
    <p:sldId id="269" r:id="rId6"/>
    <p:sldId id="270" r:id="rId7"/>
    <p:sldId id="267" r:id="rId8"/>
    <p:sldId id="271" r:id="rId9"/>
    <p:sldId id="272" r:id="rId10"/>
    <p:sldId id="274" r:id="rId11"/>
    <p:sldId id="275" r:id="rId12"/>
    <p:sldId id="282" r:id="rId13"/>
    <p:sldId id="281" r:id="rId14"/>
    <p:sldId id="260" r:id="rId15"/>
    <p:sldId id="257" r:id="rId16"/>
    <p:sldId id="276" r:id="rId17"/>
    <p:sldId id="279" r:id="rId18"/>
    <p:sldId id="277" r:id="rId19"/>
    <p:sldId id="262" r:id="rId20"/>
    <p:sldId id="261" r:id="rId21"/>
    <p:sldId id="284" r:id="rId22"/>
    <p:sldId id="283" r:id="rId23"/>
    <p:sldId id="263" r:id="rId24"/>
    <p:sldId id="285" r:id="rId25"/>
    <p:sldId id="258"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varScale="1">
        <p:scale>
          <a:sx n="81" d="100"/>
          <a:sy n="81"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FEDDF-9678-47C5-9DD8-8065F1D56DCA}" type="datetimeFigureOut">
              <a:rPr lang="el-GR" smtClean="0"/>
              <a:pPr/>
              <a:t>19/3/2017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950AB-15C9-420D-8344-9C4D682164D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74950AB-15C9-420D-8344-9C4D682164D0}" type="slidenum">
              <a:rPr lang="el-GR" smtClean="0"/>
              <a:pPr/>
              <a:t>15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23E6B98-D5B8-4388-90EF-3C4176A9F30D}" type="datetimeFigureOut">
              <a:rPr lang="el-GR" smtClean="0"/>
              <a:pPr/>
              <a:t>19/3/2017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88806A-4E59-4E3F-B9F8-40EC42464B3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23E6B98-D5B8-4388-90EF-3C4176A9F30D}" type="datetimeFigureOut">
              <a:rPr lang="el-GR" smtClean="0"/>
              <a:pPr/>
              <a:t>19/3/2017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88806A-4E59-4E3F-B9F8-40EC42464B3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23E6B98-D5B8-4388-90EF-3C4176A9F30D}" type="datetimeFigureOut">
              <a:rPr lang="el-GR" smtClean="0"/>
              <a:pPr/>
              <a:t>19/3/2017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88806A-4E59-4E3F-B9F8-40EC42464B3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23E6B98-D5B8-4388-90EF-3C4176A9F30D}" type="datetimeFigureOut">
              <a:rPr lang="el-GR" smtClean="0"/>
              <a:pPr/>
              <a:t>19/3/2017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88806A-4E59-4E3F-B9F8-40EC42464B3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23E6B98-D5B8-4388-90EF-3C4176A9F30D}" type="datetimeFigureOut">
              <a:rPr lang="el-GR" smtClean="0"/>
              <a:pPr/>
              <a:t>19/3/2017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088806A-4E59-4E3F-B9F8-40EC42464B3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23E6B98-D5B8-4388-90EF-3C4176A9F30D}" type="datetimeFigureOut">
              <a:rPr lang="el-GR" smtClean="0"/>
              <a:pPr/>
              <a:t>19/3/2017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088806A-4E59-4E3F-B9F8-40EC42464B3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23E6B98-D5B8-4388-90EF-3C4176A9F30D}" type="datetimeFigureOut">
              <a:rPr lang="el-GR" smtClean="0"/>
              <a:pPr/>
              <a:t>19/3/2017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088806A-4E59-4E3F-B9F8-40EC42464B3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23E6B98-D5B8-4388-90EF-3C4176A9F30D}" type="datetimeFigureOut">
              <a:rPr lang="el-GR" smtClean="0"/>
              <a:pPr/>
              <a:t>19/3/2017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088806A-4E59-4E3F-B9F8-40EC42464B3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23E6B98-D5B8-4388-90EF-3C4176A9F30D}" type="datetimeFigureOut">
              <a:rPr lang="el-GR" smtClean="0"/>
              <a:pPr/>
              <a:t>19/3/2017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088806A-4E59-4E3F-B9F8-40EC42464B3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23E6B98-D5B8-4388-90EF-3C4176A9F30D}" type="datetimeFigureOut">
              <a:rPr lang="el-GR" smtClean="0"/>
              <a:pPr/>
              <a:t>19/3/2017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088806A-4E59-4E3F-B9F8-40EC42464B3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23E6B98-D5B8-4388-90EF-3C4176A9F30D}" type="datetimeFigureOut">
              <a:rPr lang="el-GR" smtClean="0"/>
              <a:pPr/>
              <a:t>19/3/2017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088806A-4E59-4E3F-B9F8-40EC42464B3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E6B98-D5B8-4388-90EF-3C4176A9F30D}" type="datetimeFigureOut">
              <a:rPr lang="el-GR" smtClean="0"/>
              <a:pPr/>
              <a:t>19/3/2017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8806A-4E59-4E3F-B9F8-40EC42464B3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Ρατσισμός</a:t>
            </a:r>
            <a:endParaRPr lang="el-GR" dirty="0"/>
          </a:p>
        </p:txBody>
      </p:sp>
      <p:sp>
        <p:nvSpPr>
          <p:cNvPr id="3" name="2 - Υπότιτλος"/>
          <p:cNvSpPr>
            <a:spLocks noGrp="1"/>
          </p:cNvSpPr>
          <p:nvPr>
            <p:ph type="subTitle" idx="1"/>
          </p:nvPr>
        </p:nvSpPr>
        <p:spPr/>
        <p:txBody>
          <a:bodyPr/>
          <a:lstStyle/>
          <a:p>
            <a:r>
              <a:rPr lang="el-GR" dirty="0" smtClean="0"/>
              <a:t>21 Μαρτίου: Ημέρα κατά του Ρατσισμού</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Οι διώξεις</a:t>
            </a:r>
            <a:endParaRPr lang="el-GR" dirty="0">
              <a:solidFill>
                <a:srgbClr val="FF0000"/>
              </a:solidFill>
            </a:endParaRPr>
          </a:p>
        </p:txBody>
      </p:sp>
      <p:sp>
        <p:nvSpPr>
          <p:cNvPr id="33794" name="AutoShape 2" descr="http://img.koutipandoras.gr/unsafe/1000x500/smart/http:/assets.koutipandoras.gr/imagegrid/old_pandora/kristallnach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3796" name="AutoShape 4" descr="http://img.koutipandoras.gr/unsafe/1000x500/smart/http:/assets.koutipandoras.gr/imagegrid/old_pandora/kristallnach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3798" name="Picture 6" descr="kris1"/>
          <p:cNvPicPr>
            <a:picLocks noChangeAspect="1" noChangeArrowheads="1"/>
          </p:cNvPicPr>
          <p:nvPr/>
        </p:nvPicPr>
        <p:blipFill>
          <a:blip r:embed="rId2" cstate="print"/>
          <a:srcRect/>
          <a:stretch>
            <a:fillRect/>
          </a:stretch>
        </p:blipFill>
        <p:spPr bwMode="auto">
          <a:xfrm>
            <a:off x="1403648" y="1772816"/>
            <a:ext cx="5838825" cy="42386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«δική» μας νύχτα των κρυστάλλων:</a:t>
            </a:r>
            <a:endParaRPr lang="el-GR" dirty="0"/>
          </a:p>
        </p:txBody>
      </p:sp>
      <p:pic>
        <p:nvPicPr>
          <p:cNvPr id="35842" name="Picture 2" descr="http://www.onalert.gr/files/Image/NewOnAlert/HISTORY/SEPTEMBRIANA/september_pogrom1.jpg"/>
          <p:cNvPicPr>
            <a:picLocks noChangeAspect="1" noChangeArrowheads="1"/>
          </p:cNvPicPr>
          <p:nvPr/>
        </p:nvPicPr>
        <p:blipFill>
          <a:blip r:embed="rId2" cstate="print"/>
          <a:srcRect/>
          <a:stretch>
            <a:fillRect/>
          </a:stretch>
        </p:blipFill>
        <p:spPr bwMode="auto">
          <a:xfrm>
            <a:off x="1691680" y="2060848"/>
            <a:ext cx="5905500" cy="37242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ζ. Ασλάμ: Οι βουλευτές της Χρυσής Αυγής υποκινούσαν τις ρατσιστικές επιθέσεις"/>
          <p:cNvPicPr>
            <a:picLocks noChangeAspect="1" noChangeArrowheads="1"/>
          </p:cNvPicPr>
          <p:nvPr/>
        </p:nvPicPr>
        <p:blipFill>
          <a:blip r:embed="rId2" cstate="print"/>
          <a:srcRect/>
          <a:stretch>
            <a:fillRect/>
          </a:stretch>
        </p:blipFill>
        <p:spPr bwMode="auto">
          <a:xfrm>
            <a:off x="467544" y="692696"/>
            <a:ext cx="7620000" cy="51125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286000" y="2136339"/>
            <a:ext cx="4572000" cy="2862322"/>
          </a:xfrm>
          <a:prstGeom prst="rect">
            <a:avLst/>
          </a:prstGeom>
        </p:spPr>
        <p:txBody>
          <a:bodyPr>
            <a:spAutoFit/>
          </a:bodyPr>
          <a:lstStyle/>
          <a:p>
            <a:r>
              <a:rPr lang="el-GR" b="1" dirty="0" smtClean="0"/>
              <a:t> </a:t>
            </a:r>
            <a:r>
              <a:rPr lang="el-GR" dirty="0" smtClean="0"/>
              <a:t>«Εγώ κατάλαβα τον ρατσισμό το 2010 από αυτούς που μας χτύπαγαν και μας λέγανε "σκουπίδια" και πως αυτοί ήταν καλύτεροι. Μετά το 2011 ήρθαν και τα μαχαίρια και έμαθα τον φασισμό». Δεκάδες περιστατικά επιθέσεων μελών της Χρυσής Αυγής κατά ομοεθνών του, περιέγραψε στην δίκη της Χρυσής Αυγής ο πρόεδρος της πακιστανικής κοινότητας </a:t>
            </a:r>
            <a:r>
              <a:rPr lang="el-GR" dirty="0" err="1" smtClean="0"/>
              <a:t>Τζαβέντ</a:t>
            </a:r>
            <a:r>
              <a:rPr lang="el-GR" dirty="0" smtClean="0"/>
              <a:t> </a:t>
            </a:r>
            <a:r>
              <a:rPr lang="el-GR" dirty="0" err="1" smtClean="0"/>
              <a:t>Ασλάμ</a:t>
            </a:r>
            <a:r>
              <a:rPr lang="el-GR" dirty="0" smtClean="0"/>
              <a:t>.</a:t>
            </a:r>
            <a:r>
              <a:rPr lang="el-GR" i="1" dirty="0" smtClean="0"/>
              <a:t> Πηγή: </a:t>
            </a:r>
            <a:r>
              <a:rPr lang="en-US" i="1" dirty="0" smtClean="0"/>
              <a:t>news.in.gr</a:t>
            </a:r>
            <a:endParaRPr lang="en-US" dirty="0" smtClean="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1859340"/>
            <a:ext cx="4572000" cy="3416320"/>
          </a:xfrm>
          <a:prstGeom prst="rect">
            <a:avLst/>
          </a:prstGeom>
        </p:spPr>
        <p:txBody>
          <a:bodyPr>
            <a:spAutoFit/>
          </a:bodyPr>
          <a:lstStyle/>
          <a:p>
            <a:r>
              <a:rPr lang="el-GR" dirty="0" smtClean="0"/>
              <a:t>« Ο εξελικτικός βιολόγος </a:t>
            </a:r>
            <a:r>
              <a:rPr lang="el-GR" dirty="0" err="1" smtClean="0"/>
              <a:t>Ρίτσαρντ</a:t>
            </a:r>
            <a:r>
              <a:rPr lang="el-GR" dirty="0" smtClean="0"/>
              <a:t> </a:t>
            </a:r>
            <a:r>
              <a:rPr lang="el-GR" dirty="0" err="1" smtClean="0"/>
              <a:t>Λεγουόντιν</a:t>
            </a:r>
            <a:r>
              <a:rPr lang="el-GR" dirty="0" smtClean="0"/>
              <a:t> υπολόγισε ότι γύρω στο 85% των γενετικών διαφορών παρατηρούνται μεταξύ των ατόμων ενός δεδομένου πληθυσμού, ενώ μόνο το 6% μεταξύ φυλών. Οι παραλλαγές που επηρεάζουν το χρώμα του δέρματος, τα μαλλιά και τα χαρακτηριστικά του προσώπου –αυτά που θεωρούνται ότι διαφοροποιούν τις φυλές- αφορούν ένα ασήμαντο αριθμό από τα δισεκατομμύρια των </a:t>
            </a:r>
            <a:r>
              <a:rPr lang="el-GR" dirty="0" err="1" smtClean="0"/>
              <a:t>νουκλεοτιδίων</a:t>
            </a:r>
            <a:r>
              <a:rPr lang="el-GR" dirty="0" smtClean="0"/>
              <a:t> στο </a:t>
            </a:r>
            <a:r>
              <a:rPr lang="en-US" dirty="0" smtClean="0"/>
              <a:t>DNA </a:t>
            </a:r>
            <a:r>
              <a:rPr lang="el-GR" dirty="0" smtClean="0"/>
              <a:t>ενός ατόμου», </a:t>
            </a:r>
            <a:r>
              <a:rPr lang="en-US" dirty="0" smtClean="0"/>
              <a:t>Niall Ferguson, </a:t>
            </a:r>
            <a:r>
              <a:rPr lang="el-GR" dirty="0" smtClean="0"/>
              <a:t>καθηγητής Ιστορίας στο </a:t>
            </a:r>
            <a:r>
              <a:rPr lang="en-US" dirty="0" smtClean="0"/>
              <a:t>Harvard</a:t>
            </a:r>
            <a:endParaRPr lang="el-GR" dirty="0"/>
          </a:p>
        </p:txBody>
      </p:sp>
      <p:sp>
        <p:nvSpPr>
          <p:cNvPr id="3" name="2 - Τίτλος"/>
          <p:cNvSpPr>
            <a:spLocks noGrp="1"/>
          </p:cNvSpPr>
          <p:nvPr>
            <p:ph type="title"/>
          </p:nvPr>
        </p:nvSpPr>
        <p:spPr/>
        <p:txBody>
          <a:bodyPr>
            <a:normAutofit fontScale="90000"/>
          </a:bodyPr>
          <a:lstStyle/>
          <a:p>
            <a:r>
              <a:rPr lang="el-GR" dirty="0" smtClean="0"/>
              <a:t>Δεν υπάρχει φυλετική βάση στο ρατσισμό:</a:t>
            </a:r>
            <a:endParaRPr lang="el-GR" dirty="0"/>
          </a:p>
        </p:txBody>
      </p:sp>
      <p:sp>
        <p:nvSpPr>
          <p:cNvPr id="4" name="3 - Θέση περιεχομένου"/>
          <p:cNvSpPr>
            <a:spLocks noGrp="1"/>
          </p:cNvSpPr>
          <p:nvPr>
            <p:ph idx="1"/>
          </p:nvPr>
        </p:nvSpPr>
        <p:spPr/>
        <p:txBody>
          <a:bodyPr/>
          <a:lstStyle/>
          <a:p>
            <a:r>
              <a:rPr lang="el-GR" dirty="0" smtClean="0"/>
              <a:t> </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2ns5.27210.gr/sites/default/files/article/2014/27/156664g-eksofyllo.jpg"/>
          <p:cNvPicPr>
            <a:picLocks noChangeAspect="1" noChangeArrowheads="1"/>
          </p:cNvPicPr>
          <p:nvPr/>
        </p:nvPicPr>
        <p:blipFill>
          <a:blip r:embed="rId3" cstate="print"/>
          <a:srcRect/>
          <a:stretch>
            <a:fillRect/>
          </a:stretch>
        </p:blipFill>
        <p:spPr bwMode="auto">
          <a:xfrm>
            <a:off x="1907704" y="0"/>
            <a:ext cx="5612507"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Εμφάνιση του ρατσισμού:</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dirty="0" smtClean="0"/>
              <a:t>Ζοζέφ </a:t>
            </a:r>
            <a:r>
              <a:rPr lang="el-GR" dirty="0" err="1" smtClean="0"/>
              <a:t>Αρτύρ</a:t>
            </a:r>
            <a:r>
              <a:rPr lang="el-GR" dirty="0" smtClean="0"/>
              <a:t> ντε </a:t>
            </a:r>
            <a:r>
              <a:rPr lang="el-GR" dirty="0" err="1" smtClean="0"/>
              <a:t>Γκομπινώ</a:t>
            </a:r>
            <a:r>
              <a:rPr lang="el-GR" dirty="0" smtClean="0"/>
              <a:t>: «Δοκίμιο επί της ανισότητας των ανθρωπίνων φυλών», 1853</a:t>
            </a:r>
          </a:p>
          <a:p>
            <a:r>
              <a:rPr lang="el-GR" dirty="0" smtClean="0"/>
              <a:t>Χιούστον </a:t>
            </a:r>
            <a:r>
              <a:rPr lang="el-GR" dirty="0" err="1" smtClean="0"/>
              <a:t>Στιούαρτ</a:t>
            </a:r>
            <a:r>
              <a:rPr lang="el-GR" dirty="0" smtClean="0"/>
              <a:t> </a:t>
            </a:r>
            <a:r>
              <a:rPr lang="el-GR" dirty="0" err="1" smtClean="0"/>
              <a:t>Τσάμπερλεϊν</a:t>
            </a:r>
            <a:r>
              <a:rPr lang="el-GR" dirty="0" smtClean="0"/>
              <a:t>», αρχές 20</a:t>
            </a:r>
            <a:r>
              <a:rPr lang="el-GR" baseline="30000" dirty="0" smtClean="0"/>
              <a:t>ου</a:t>
            </a:r>
            <a:r>
              <a:rPr lang="el-GR" dirty="0" smtClean="0"/>
              <a:t> αιώνα</a:t>
            </a:r>
          </a:p>
          <a:p>
            <a:r>
              <a:rPr lang="el-GR" dirty="0" smtClean="0">
                <a:solidFill>
                  <a:srgbClr val="FF0000"/>
                </a:solidFill>
              </a:rPr>
              <a:t>Αποικιοκρατία</a:t>
            </a:r>
          </a:p>
          <a:p>
            <a:r>
              <a:rPr lang="el-GR" dirty="0" smtClean="0">
                <a:solidFill>
                  <a:srgbClr val="FF0000"/>
                </a:solidFill>
              </a:rPr>
              <a:t>Εμφάνιση εθνικών κρατών</a:t>
            </a:r>
          </a:p>
          <a:p>
            <a:r>
              <a:rPr lang="el-GR" dirty="0" smtClean="0">
                <a:solidFill>
                  <a:srgbClr val="FF0000"/>
                </a:solidFill>
              </a:rPr>
              <a:t> Τα αρνητικά στερεότυπα ενισχύονται σε περιόδους κρίσης</a:t>
            </a:r>
          </a:p>
          <a:p>
            <a:endParaRPr lang="el-GR"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0" y="274638"/>
            <a:ext cx="8229600" cy="1143000"/>
          </a:xfrm>
        </p:spPr>
        <p:txBody>
          <a:bodyPr>
            <a:normAutofit fontScale="90000"/>
          </a:bodyPr>
          <a:lstStyle/>
          <a:p>
            <a:r>
              <a:rPr lang="el-GR" dirty="0" smtClean="0">
                <a:solidFill>
                  <a:srgbClr val="FF0000"/>
                </a:solidFill>
              </a:rPr>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
            </a:r>
            <a:br>
              <a:rPr lang="el-GR" dirty="0" smtClean="0">
                <a:solidFill>
                  <a:srgbClr val="FF0000"/>
                </a:solidFill>
              </a:rPr>
            </a:br>
            <a:r>
              <a:rPr lang="el-GR" dirty="0" smtClean="0">
                <a:solidFill>
                  <a:srgbClr val="FF0000"/>
                </a:solidFill>
              </a:rPr>
              <a:t>Πώς αντιμετωπίζεται ο ρατσισμός:</a:t>
            </a:r>
            <a:endParaRPr lang="el-GR"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www.unhcr.gr/typo3temp/tx_n4mgallery/500mx500m/ci2415_06.JPG"/>
          <p:cNvPicPr>
            <a:picLocks noChangeAspect="1" noChangeArrowheads="1"/>
          </p:cNvPicPr>
          <p:nvPr/>
        </p:nvPicPr>
        <p:blipFill>
          <a:blip r:embed="rId2" cstate="print"/>
          <a:srcRect/>
          <a:stretch>
            <a:fillRect/>
          </a:stretch>
        </p:blipFill>
        <p:spPr bwMode="auto">
          <a:xfrm>
            <a:off x="1979712" y="1628800"/>
            <a:ext cx="5400600" cy="3384376"/>
          </a:xfrm>
          <a:prstGeom prst="rect">
            <a:avLst/>
          </a:prstGeom>
          <a:noFill/>
        </p:spPr>
      </p:pic>
      <p:sp>
        <p:nvSpPr>
          <p:cNvPr id="5" name="4 - Τίτλος"/>
          <p:cNvSpPr>
            <a:spLocks noGrp="1"/>
          </p:cNvSpPr>
          <p:nvPr>
            <p:ph type="title"/>
          </p:nvPr>
        </p:nvSpPr>
        <p:spPr/>
        <p:txBody>
          <a:bodyPr/>
          <a:lstStyle/>
          <a:p>
            <a:r>
              <a:rPr lang="el-GR" dirty="0" smtClean="0">
                <a:solidFill>
                  <a:srgbClr val="FF0000"/>
                </a:solidFill>
              </a:rPr>
              <a:t>Με τη γνώση του άλλου:</a:t>
            </a:r>
            <a:endParaRPr lang="el-GR"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Με τη γνώση της Ιστορίας, της δικής μας και των άλλων:</a:t>
            </a:r>
            <a:endParaRPr lang="el-GR" dirty="0"/>
          </a:p>
        </p:txBody>
      </p:sp>
      <p:pic>
        <p:nvPicPr>
          <p:cNvPr id="21506" name="Picture 2" descr="http://2.bp.blogspot.com/-lIYeaS7M_tg/U8QLrgVVT_I/AAAAAAAAAsI/oeg1mSR4ckQ/s1600/27.12.1940+%E2%95%AC%CE%A7%E2%95%AC%E2%95%9C%E2%95%AC%E2%95%95%E2%95%A7%CE%9E%E2%95%AC%E2%95%9D%E2%95%AC%E2%95%A3%E2%95%AC%E2%94%90%E2%95%AC%E2%95%9C+%E2%95%AC%CE%B2%E2%95%A7%CE%95%E2%95%AC%E2%96%92%E2%95%AC%E2%95%97%E2%95%AC%E2%94%90%E2%95%AC%E2%95%A1%E2%95%AC%E2%95%97%E2%95%AC%E2%95%97%E2%95%AC%E2%95%96%E2%95%AC%E2%95%9C%E2%95%AC%E2%95%A3%E2%95%AC%E2%95%91%E2%95%AC%E2%94%90%E2%95%A7%CE%9E+%E2%95%A7%CE%91%E2%95%AC%E2%94%90%E2%95%AC%E2%95%97%E2%95%AC%CF%86%E2%95%AC%E2%95%9D%E2%95%AC%E2%94%90%E2%95%A7%CE%96+-+%E2%95%AC%E2%95%9D%E2%95%AC%E2%96%92%E2%95%AC%E2%95%A2%E2%95%AC%CF%88+%E2%95%AC%E2%95%9D%E2%95%AC%E2%95%A1+%E2%95%A7%CE%95%E2%95%AC%E2%94%90%E2%95%AC%E2%95%9C+%E2%95%AC%E2%95%97%E2%95%AC%E2%94%90%E2%95%A7%CE%98%E2%95%AC%CF%88%E2%95%AC%E2%96%92+%E2%95%A7%CE%94%E2%95%AC%E2%95%A3%E2%95%A7%CE%94%E2%95%A7%CE%95%E2%95%AC%E2%95%A3%E2%95%A7%CE%94%E2%95%A7%CE%95%E2%95%AC%CF%87++%283%29.jpg"/>
          <p:cNvPicPr>
            <a:picLocks noChangeAspect="1" noChangeArrowheads="1"/>
          </p:cNvPicPr>
          <p:nvPr/>
        </p:nvPicPr>
        <p:blipFill>
          <a:blip r:embed="rId2" cstate="print"/>
          <a:srcRect/>
          <a:stretch>
            <a:fillRect/>
          </a:stretch>
        </p:blipFill>
        <p:spPr bwMode="auto">
          <a:xfrm>
            <a:off x="2699792" y="2060848"/>
            <a:ext cx="3267075" cy="381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Πώς ξεκινάει ο ρατσισμός:</a:t>
            </a:r>
            <a:endParaRPr lang="el-GR" dirty="0"/>
          </a:p>
        </p:txBody>
      </p:sp>
      <p:sp>
        <p:nvSpPr>
          <p:cNvPr id="3" name="2 - Θέση περιεχομένου"/>
          <p:cNvSpPr>
            <a:spLocks noGrp="1"/>
          </p:cNvSpPr>
          <p:nvPr>
            <p:ph idx="1"/>
          </p:nvPr>
        </p:nvSpPr>
        <p:spPr/>
        <p:txBody>
          <a:bodyPr/>
          <a:lstStyle/>
          <a:p>
            <a:r>
              <a:rPr lang="el-GR" dirty="0" smtClean="0">
                <a:solidFill>
                  <a:srgbClr val="FF0000"/>
                </a:solidFill>
              </a:rPr>
              <a:t>Στερεότυπα</a:t>
            </a:r>
          </a:p>
          <a:p>
            <a:r>
              <a:rPr lang="el-GR" dirty="0" smtClean="0">
                <a:solidFill>
                  <a:srgbClr val="FF0000"/>
                </a:solidFill>
              </a:rPr>
              <a:t>Διακρίσεις</a:t>
            </a:r>
          </a:p>
          <a:p>
            <a:r>
              <a:rPr lang="el-GR" dirty="0" smtClean="0">
                <a:solidFill>
                  <a:srgbClr val="FF0000"/>
                </a:solidFill>
              </a:rPr>
              <a:t>Διώξεις</a:t>
            </a:r>
            <a:endParaRPr lang="el-GR"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ελληνες εβραιοι εικονες"/>
          <p:cNvPicPr>
            <a:picLocks noChangeAspect="1" noChangeArrowheads="1"/>
          </p:cNvPicPr>
          <p:nvPr/>
        </p:nvPicPr>
        <p:blipFill>
          <a:blip r:embed="rId2" cstate="print"/>
          <a:srcRect/>
          <a:stretch>
            <a:fillRect/>
          </a:stretch>
        </p:blipFill>
        <p:spPr bwMode="auto">
          <a:xfrm>
            <a:off x="2123728" y="1700808"/>
            <a:ext cx="4122415" cy="4824536"/>
          </a:xfrm>
          <a:prstGeom prst="rect">
            <a:avLst/>
          </a:prstGeom>
          <a:noFill/>
        </p:spPr>
      </p:pic>
      <p:sp>
        <p:nvSpPr>
          <p:cNvPr id="8" name="7 - Τίτλος"/>
          <p:cNvSpPr>
            <a:spLocks noGrp="1"/>
          </p:cNvSpPr>
          <p:nvPr>
            <p:ph type="title"/>
          </p:nvPr>
        </p:nvSpPr>
        <p:spPr/>
        <p:txBody>
          <a:bodyPr>
            <a:normAutofit fontScale="90000"/>
          </a:bodyPr>
          <a:lstStyle/>
          <a:p>
            <a:r>
              <a:rPr lang="el-GR" dirty="0" smtClean="0"/>
              <a:t>Συνταγματάρχης </a:t>
            </a:r>
            <a:r>
              <a:rPr lang="el-GR" dirty="0" err="1" smtClean="0"/>
              <a:t>Μαρδοχαίος</a:t>
            </a:r>
            <a:r>
              <a:rPr lang="el-GR" dirty="0" smtClean="0"/>
              <a:t> </a:t>
            </a:r>
            <a:r>
              <a:rPr lang="el-GR" dirty="0" err="1" smtClean="0"/>
              <a:t>Φριζής</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Άρθρο 1</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dirty="0" smtClean="0"/>
              <a:t>«Όλοι οι άνθρωποι γεννιούνται ελεύθεροι και ίσοι στην αξιοπρέπεια και τα δικαιώματα. Είναι προικισμένοι με λογική και συνείδηση, και οφείλουν να συμπεριφέρονται μεταξύ τους με πνεύμα αδερφοσύνης»</a:t>
            </a:r>
          </a:p>
          <a:p>
            <a:r>
              <a:rPr lang="el-GR" dirty="0" smtClean="0"/>
              <a:t>Οικουμενική Διακήρυξη για τα ανθρώπινα Δικαιώματα, 10 Δεκεμβρίου 1948</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smtClean="0">
                <a:solidFill>
                  <a:srgbClr val="FF0000"/>
                </a:solidFill>
              </a:rPr>
              <a:t>Με σεβασμό των ανθρωπίνων δικαιωμάτων:</a:t>
            </a:r>
            <a:endParaRPr lang="el-GR" dirty="0">
              <a:solidFill>
                <a:srgbClr val="FF0000"/>
              </a:solidFill>
            </a:endParaRPr>
          </a:p>
        </p:txBody>
      </p:sp>
      <p:sp>
        <p:nvSpPr>
          <p:cNvPr id="38916" name="AutoShape 4" descr="Αποτέλεσμα εικόνας για ανθρώπινα δικαιωματα εικο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8918" name="AutoShape 6" descr="Αποτέλεσμα εικόνας για ανθρώπινα δικαιωματα εικο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8920" name="AutoShape 8" descr="Αποτέλεσμα εικόνας για ανθρώπινα δικαιωματα εικονε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8922" name="Picture 10" descr="Αποτέλεσμα εικόνας για ανθρώπινα δικαιωματα εικονες"/>
          <p:cNvPicPr>
            <a:picLocks noChangeAspect="1" noChangeArrowheads="1"/>
          </p:cNvPicPr>
          <p:nvPr/>
        </p:nvPicPr>
        <p:blipFill>
          <a:blip r:embed="rId2" cstate="print"/>
          <a:srcRect/>
          <a:stretch>
            <a:fillRect/>
          </a:stretch>
        </p:blipFill>
        <p:spPr bwMode="auto">
          <a:xfrm>
            <a:off x="2483768" y="2276872"/>
            <a:ext cx="3960440" cy="259228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Αποτέλεσμα εικόνας για ελληνες εβραιοι εικονες"/>
          <p:cNvPicPr>
            <a:picLocks noChangeAspect="1" noChangeArrowheads="1"/>
          </p:cNvPicPr>
          <p:nvPr/>
        </p:nvPicPr>
        <p:blipFill>
          <a:blip r:embed="rId2" cstate="print"/>
          <a:srcRect/>
          <a:stretch>
            <a:fillRect/>
          </a:stretch>
        </p:blipFill>
        <p:spPr bwMode="auto">
          <a:xfrm>
            <a:off x="2411760" y="1484784"/>
            <a:ext cx="3619500" cy="5373216"/>
          </a:xfrm>
          <a:prstGeom prst="rect">
            <a:avLst/>
          </a:prstGeom>
          <a:noFill/>
        </p:spPr>
      </p:pic>
      <p:sp>
        <p:nvSpPr>
          <p:cNvPr id="3" name="2 - Τίτλος"/>
          <p:cNvSpPr>
            <a:spLocks noGrp="1"/>
          </p:cNvSpPr>
          <p:nvPr>
            <p:ph type="title"/>
          </p:nvPr>
        </p:nvSpPr>
        <p:spPr/>
        <p:txBody>
          <a:bodyPr/>
          <a:lstStyle/>
          <a:p>
            <a:r>
              <a:rPr lang="el-GR" dirty="0" smtClean="0">
                <a:solidFill>
                  <a:srgbClr val="FF0000"/>
                </a:solidFill>
              </a:rPr>
              <a:t>Με αγωνιστικότητα:</a:t>
            </a:r>
            <a:endParaRPr lang="el-GR"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solidFill>
                  <a:srgbClr val="FF0000"/>
                </a:solidFill>
              </a:rPr>
              <a:t>Με αλληλεγγύη: Τα κρυμμένα παιδιά</a:t>
            </a:r>
            <a:endParaRPr lang="el-GR" dirty="0">
              <a:solidFill>
                <a:srgbClr val="FF0000"/>
              </a:solidFill>
            </a:endParaRPr>
          </a:p>
        </p:txBody>
      </p:sp>
      <p:pic>
        <p:nvPicPr>
          <p:cNvPr id="41986" name="Picture 2" descr="JEWISHMUSEUM"/>
          <p:cNvPicPr>
            <a:picLocks noChangeAspect="1" noChangeArrowheads="1"/>
          </p:cNvPicPr>
          <p:nvPr/>
        </p:nvPicPr>
        <p:blipFill>
          <a:blip r:embed="rId2" cstate="print"/>
          <a:srcRect/>
          <a:stretch>
            <a:fillRect/>
          </a:stretch>
        </p:blipFill>
        <p:spPr bwMode="auto">
          <a:xfrm>
            <a:off x="1043608" y="2204864"/>
            <a:ext cx="5904656" cy="266429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Γελοιογραφία_Τάσου_Αναστασίου_2013.jpg"/>
          <p:cNvPicPr>
            <a:picLocks noChangeAspect="1" noChangeArrowheads="1"/>
          </p:cNvPicPr>
          <p:nvPr/>
        </p:nvPicPr>
        <p:blipFill>
          <a:blip r:embed="rId2" cstate="print"/>
          <a:srcRect/>
          <a:stretch>
            <a:fillRect/>
          </a:stretch>
        </p:blipFill>
        <p:spPr bwMode="auto">
          <a:xfrm>
            <a:off x="0" y="354330"/>
            <a:ext cx="9144000" cy="614934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Στερεότυπα</a:t>
            </a:r>
            <a:endParaRPr lang="el-GR" dirty="0">
              <a:solidFill>
                <a:srgbClr val="FF0000"/>
              </a:solidFill>
            </a:endParaRPr>
          </a:p>
        </p:txBody>
      </p:sp>
      <p:sp>
        <p:nvSpPr>
          <p:cNvPr id="3" name="2 - Θέση περιεχομένου"/>
          <p:cNvSpPr>
            <a:spLocks noGrp="1"/>
          </p:cNvSpPr>
          <p:nvPr>
            <p:ph idx="1"/>
          </p:nvPr>
        </p:nvSpPr>
        <p:spPr/>
        <p:txBody>
          <a:bodyPr/>
          <a:lstStyle/>
          <a:p>
            <a:r>
              <a:rPr lang="el-GR" dirty="0" smtClean="0"/>
              <a:t>Όλοι οι Γερμανοί είναι…</a:t>
            </a:r>
          </a:p>
          <a:p>
            <a:r>
              <a:rPr lang="el-GR" dirty="0" smtClean="0"/>
              <a:t>Οι Έλληνες είναι…</a:t>
            </a:r>
          </a:p>
          <a:p>
            <a:r>
              <a:rPr lang="el-GR" dirty="0" smtClean="0"/>
              <a:t>Οι Αλβανοί….</a:t>
            </a:r>
          </a:p>
          <a:p>
            <a:r>
              <a:rPr lang="el-GR" dirty="0" smtClean="0"/>
              <a:t>Οι Πακιστανοί…</a:t>
            </a:r>
          </a:p>
          <a:p>
            <a:r>
              <a:rPr lang="el-GR" dirty="0" smtClean="0"/>
              <a:t>Οι Ρώσοι….</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Αποτέλεσμα εικόνας για εβραιοι εικονες"/>
          <p:cNvPicPr>
            <a:picLocks noChangeAspect="1" noChangeArrowheads="1"/>
          </p:cNvPicPr>
          <p:nvPr/>
        </p:nvPicPr>
        <p:blipFill>
          <a:blip r:embed="rId2" cstate="print"/>
          <a:srcRect/>
          <a:stretch>
            <a:fillRect/>
          </a:stretch>
        </p:blipFill>
        <p:spPr bwMode="auto">
          <a:xfrm>
            <a:off x="1691680" y="764704"/>
            <a:ext cx="5256584" cy="53285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άτομα με αναπηρία</a:t>
            </a:r>
            <a:endParaRPr lang="el-GR" dirty="0"/>
          </a:p>
        </p:txBody>
      </p:sp>
      <p:pic>
        <p:nvPicPr>
          <p:cNvPr id="29698" name="Picture 2" descr="http://3.bp.blogspot.com/-03PCdCnmLIY/U42G5bHDOMI/AAAAAAAACYs/Pcwe4i8P5Xw/s1600/10275352_10203855104839791_2923891067075677769_o.jpg"/>
          <p:cNvPicPr>
            <a:picLocks noChangeAspect="1" noChangeArrowheads="1"/>
          </p:cNvPicPr>
          <p:nvPr/>
        </p:nvPicPr>
        <p:blipFill>
          <a:blip r:embed="rId2" cstate="print"/>
          <a:srcRect/>
          <a:stretch>
            <a:fillRect/>
          </a:stretch>
        </p:blipFill>
        <p:spPr bwMode="auto">
          <a:xfrm>
            <a:off x="1115616" y="1556792"/>
            <a:ext cx="6096000" cy="41719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Αποτέλεσμα εικόνας για ναζιστικες προπαγανδιστικές αφισες"/>
          <p:cNvPicPr>
            <a:picLocks noChangeAspect="1" noChangeArrowheads="1"/>
          </p:cNvPicPr>
          <p:nvPr/>
        </p:nvPicPr>
        <p:blipFill>
          <a:blip r:embed="rId2" cstate="print"/>
          <a:srcRect/>
          <a:stretch>
            <a:fillRect/>
          </a:stretch>
        </p:blipFill>
        <p:spPr bwMode="auto">
          <a:xfrm>
            <a:off x="2339752" y="260648"/>
            <a:ext cx="3752850" cy="59766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Οι διακρίσεις</a:t>
            </a:r>
            <a:endParaRPr lang="el-GR" dirty="0">
              <a:solidFill>
                <a:srgbClr val="FF0000"/>
              </a:solidFill>
            </a:endParaRPr>
          </a:p>
        </p:txBody>
      </p:sp>
      <p:pic>
        <p:nvPicPr>
          <p:cNvPr id="28674" name="Picture 2" descr="Αποτέλεσμα εικόνας για αστρο του δαυιδ εικονες"/>
          <p:cNvPicPr>
            <a:picLocks noChangeAspect="1" noChangeArrowheads="1"/>
          </p:cNvPicPr>
          <p:nvPr/>
        </p:nvPicPr>
        <p:blipFill>
          <a:blip r:embed="rId2" cstate="print"/>
          <a:srcRect/>
          <a:stretch>
            <a:fillRect/>
          </a:stretch>
        </p:blipFill>
        <p:spPr bwMode="auto">
          <a:xfrm>
            <a:off x="1403648" y="1340768"/>
            <a:ext cx="4743450" cy="51125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Μόνο για λευκούς (ευρωπαίους). Πηγή: http://www.citylab.com/politics/2013/12/life-apartheid-era-south-africa/7821/"/>
          <p:cNvPicPr>
            <a:picLocks noChangeAspect="1" noChangeArrowheads="1"/>
          </p:cNvPicPr>
          <p:nvPr/>
        </p:nvPicPr>
        <p:blipFill>
          <a:blip r:embed="rId2" cstate="print"/>
          <a:srcRect/>
          <a:stretch>
            <a:fillRect/>
          </a:stretch>
        </p:blipFill>
        <p:spPr bwMode="auto">
          <a:xfrm>
            <a:off x="1835696" y="1628800"/>
            <a:ext cx="5400600" cy="415937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Παραλία στη Νότια Αφρική μόνο για λευκούς. Πηγή: http://www.citylab.com/politics/2013/12/life-apartheid-era-south-africa/7821/"/>
          <p:cNvPicPr>
            <a:picLocks noChangeAspect="1" noChangeArrowheads="1"/>
          </p:cNvPicPr>
          <p:nvPr/>
        </p:nvPicPr>
        <p:blipFill>
          <a:blip r:embed="rId2" cstate="print"/>
          <a:srcRect/>
          <a:stretch>
            <a:fillRect/>
          </a:stretch>
        </p:blipFill>
        <p:spPr bwMode="auto">
          <a:xfrm>
            <a:off x="1835696" y="1556792"/>
            <a:ext cx="5544616" cy="4176464"/>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255</Words>
  <Application>Microsoft Office PowerPoint</Application>
  <PresentationFormat>Προβολή στην οθόνη (4:3)</PresentationFormat>
  <Paragraphs>37</Paragraphs>
  <Slides>25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Ρατσισμός</vt:lpstr>
      <vt:lpstr>Πώς ξεκινάει ο ρατσισμός:</vt:lpstr>
      <vt:lpstr>Στερεότυπα</vt:lpstr>
      <vt:lpstr>Διαφάνεια 4</vt:lpstr>
      <vt:lpstr>Τα άτομα με αναπηρία</vt:lpstr>
      <vt:lpstr>Διαφάνεια 6</vt:lpstr>
      <vt:lpstr>Οι διακρίσεις</vt:lpstr>
      <vt:lpstr>Διαφάνεια 8</vt:lpstr>
      <vt:lpstr>Διαφάνεια 9</vt:lpstr>
      <vt:lpstr>Οι διώξεις</vt:lpstr>
      <vt:lpstr>Η «δική» μας νύχτα των κρυστάλλων:</vt:lpstr>
      <vt:lpstr>Διαφάνεια 12</vt:lpstr>
      <vt:lpstr>Διαφάνεια 13</vt:lpstr>
      <vt:lpstr>Δεν υπάρχει φυλετική βάση στο ρατσισμό:</vt:lpstr>
      <vt:lpstr>Διαφάνεια 15</vt:lpstr>
      <vt:lpstr>Εμφάνιση του ρατσισμού:</vt:lpstr>
      <vt:lpstr>       Πώς αντιμετωπίζεται ο ρατσισμός:</vt:lpstr>
      <vt:lpstr>Με τη γνώση του άλλου:</vt:lpstr>
      <vt:lpstr>Με τη γνώση της Ιστορίας, της δικής μας και των άλλων:</vt:lpstr>
      <vt:lpstr>Συνταγματάρχης Μαρδοχαίος Φριζής</vt:lpstr>
      <vt:lpstr>Άρθρο 1</vt:lpstr>
      <vt:lpstr>Με σεβασμό των ανθρωπίνων δικαιωμάτων:</vt:lpstr>
      <vt:lpstr>Με αγωνιστικότητα:</vt:lpstr>
      <vt:lpstr>Με αλληλεγγύη: Τα κρυμμένα παιδιά</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Ρατσισμός</dc:title>
  <dc:creator>Samsung</dc:creator>
  <cp:lastModifiedBy>Samsung</cp:lastModifiedBy>
  <cp:revision>37</cp:revision>
  <dcterms:created xsi:type="dcterms:W3CDTF">2017-03-17T18:30:17Z</dcterms:created>
  <dcterms:modified xsi:type="dcterms:W3CDTF">2017-03-19T22:41:00Z</dcterms:modified>
</cp:coreProperties>
</file>