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8" r:id="rId3"/>
    <p:sldId id="257" r:id="rId4"/>
    <p:sldId id="261" r:id="rId5"/>
    <p:sldId id="262" r:id="rId6"/>
    <p:sldId id="263" r:id="rId7"/>
    <p:sldId id="264" r:id="rId8"/>
    <p:sldId id="265" r:id="rId9"/>
    <p:sldId id="266" r:id="rId10"/>
    <p:sldId id="260" r:id="rId11"/>
    <p:sldId id="280" r:id="rId12"/>
    <p:sldId id="268" r:id="rId13"/>
    <p:sldId id="273" r:id="rId14"/>
    <p:sldId id="274" r:id="rId15"/>
    <p:sldId id="272" r:id="rId16"/>
    <p:sldId id="275" r:id="rId17"/>
    <p:sldId id="276" r:id="rId18"/>
    <p:sldId id="277" r:id="rId19"/>
    <p:sldId id="278" r:id="rId20"/>
    <p:sldId id="279" r:id="rId21"/>
    <p:sldId id="269" r:id="rId22"/>
    <p:sldId id="270" r:id="rId23"/>
    <p:sldId id="259" r:id="rId24"/>
    <p:sldId id="287" r:id="rId25"/>
    <p:sldId id="294" r:id="rId26"/>
    <p:sldId id="288" r:id="rId27"/>
    <p:sldId id="292" r:id="rId28"/>
    <p:sldId id="293" r:id="rId29"/>
    <p:sldId id="295" r:id="rId30"/>
    <p:sldId id="296" r:id="rId31"/>
    <p:sldId id="281" r:id="rId32"/>
    <p:sldId id="282" r:id="rId33"/>
    <p:sldId id="283" r:id="rId34"/>
    <p:sldId id="284" r:id="rId35"/>
    <p:sldId id="285" r:id="rId3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0" d="100"/>
          <a:sy n="60" d="100"/>
        </p:scale>
        <p:origin x="158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887A78-9BB2-4B3F-9804-F236CFDA6BBB}" type="datetimeFigureOut">
              <a:rPr lang="el-GR" smtClean="0"/>
              <a:pPr/>
              <a:t>13/6/2019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1F66BC-2D69-4252-82FC-15AB77A4C749}" type="slidenum">
              <a:rPr lang="el-GR" smtClean="0"/>
              <a:pPr/>
              <a:t>‹#›</a:t>
            </a:fld>
            <a:endParaRPr lang="el-GR"/>
          </a:p>
        </p:txBody>
      </p:sp>
    </p:spTree>
    <p:extLst>
      <p:ext uri="{BB962C8B-B14F-4D97-AF65-F5344CB8AC3E}">
        <p14:creationId xmlns:p14="http://schemas.microsoft.com/office/powerpoint/2010/main" val="322942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751F66BC-2D69-4252-82FC-15AB77A4C749}" type="slidenum">
              <a:rPr lang="el-GR" smtClean="0"/>
              <a:pPr/>
              <a:t>17</a:t>
            </a:fld>
            <a:endParaRPr lang="el-GR"/>
          </a:p>
        </p:txBody>
      </p:sp>
    </p:spTree>
    <p:extLst>
      <p:ext uri="{BB962C8B-B14F-4D97-AF65-F5344CB8AC3E}">
        <p14:creationId xmlns:p14="http://schemas.microsoft.com/office/powerpoint/2010/main" val="227390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9F0B294-5F1C-4328-97F5-373A8B030730}" type="datetimeFigureOut">
              <a:rPr lang="el-GR" smtClean="0"/>
              <a:pPr/>
              <a:t>13/6/2019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861C1C5-7C77-41FC-96E5-B196E2693A2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9F0B294-5F1C-4328-97F5-373A8B030730}" type="datetimeFigureOut">
              <a:rPr lang="el-GR" smtClean="0"/>
              <a:pPr/>
              <a:t>13/6/2019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861C1C5-7C77-41FC-96E5-B196E2693A2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9F0B294-5F1C-4328-97F5-373A8B030730}" type="datetimeFigureOut">
              <a:rPr lang="el-GR" smtClean="0"/>
              <a:pPr/>
              <a:t>13/6/2019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861C1C5-7C77-41FC-96E5-B196E2693A2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9F0B294-5F1C-4328-97F5-373A8B030730}" type="datetimeFigureOut">
              <a:rPr lang="el-GR" smtClean="0"/>
              <a:pPr/>
              <a:t>13/6/2019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861C1C5-7C77-41FC-96E5-B196E2693A2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9F0B294-5F1C-4328-97F5-373A8B030730}" type="datetimeFigureOut">
              <a:rPr lang="el-GR" smtClean="0"/>
              <a:pPr/>
              <a:t>13/6/2019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861C1C5-7C77-41FC-96E5-B196E2693A2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9F0B294-5F1C-4328-97F5-373A8B030730}" type="datetimeFigureOut">
              <a:rPr lang="el-GR" smtClean="0"/>
              <a:pPr/>
              <a:t>13/6/2019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861C1C5-7C77-41FC-96E5-B196E2693A2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9F0B294-5F1C-4328-97F5-373A8B030730}" type="datetimeFigureOut">
              <a:rPr lang="el-GR" smtClean="0"/>
              <a:pPr/>
              <a:t>13/6/2019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861C1C5-7C77-41FC-96E5-B196E2693A2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9F0B294-5F1C-4328-97F5-373A8B030730}" type="datetimeFigureOut">
              <a:rPr lang="el-GR" smtClean="0"/>
              <a:pPr/>
              <a:t>13/6/2019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861C1C5-7C77-41FC-96E5-B196E2693A2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9F0B294-5F1C-4328-97F5-373A8B030730}" type="datetimeFigureOut">
              <a:rPr lang="el-GR" smtClean="0"/>
              <a:pPr/>
              <a:t>13/6/2019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861C1C5-7C77-41FC-96E5-B196E2693A2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9F0B294-5F1C-4328-97F5-373A8B030730}" type="datetimeFigureOut">
              <a:rPr lang="el-GR" smtClean="0"/>
              <a:pPr/>
              <a:t>13/6/2019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861C1C5-7C77-41FC-96E5-B196E2693A2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9F0B294-5F1C-4328-97F5-373A8B030730}" type="datetimeFigureOut">
              <a:rPr lang="el-GR" smtClean="0"/>
              <a:pPr/>
              <a:t>13/6/2019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861C1C5-7C77-41FC-96E5-B196E2693A2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F0B294-5F1C-4328-97F5-373A8B030730}" type="datetimeFigureOut">
              <a:rPr lang="el-GR" smtClean="0"/>
              <a:pPr/>
              <a:t>13/6/2019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61C1C5-7C77-41FC-96E5-B196E2693A2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youtu.be/Yezx4Ppso58"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solidFill>
                  <a:srgbClr val="FF0000"/>
                </a:solidFill>
              </a:rPr>
              <a:t>ΤΑ ΜΑΘΗΜΑΤΑ ΤΩΝ Ν. ΕΛΛΗΝΙΚΩΝ ΚΑΙ ΤΗΣ </a:t>
            </a:r>
            <a:r>
              <a:rPr lang="el-GR" dirty="0" smtClean="0">
                <a:solidFill>
                  <a:srgbClr val="FF0000"/>
                </a:solidFill>
              </a:rPr>
              <a:t>ΙΣΤΟΡΙΑΣ</a:t>
            </a:r>
            <a:r>
              <a:rPr lang="en-US" dirty="0" smtClean="0">
                <a:solidFill>
                  <a:srgbClr val="FF0000"/>
                </a:solidFill>
              </a:rPr>
              <a:t> </a:t>
            </a:r>
            <a:r>
              <a:rPr lang="el-GR" dirty="0" smtClean="0">
                <a:solidFill>
                  <a:srgbClr val="FF0000"/>
                </a:solidFill>
              </a:rPr>
              <a:t>ΣΤΑ ΕΠΑΛ</a:t>
            </a:r>
            <a:endParaRPr lang="el-GR" dirty="0">
              <a:solidFill>
                <a:srgbClr val="FF0000"/>
              </a:solidFill>
            </a:endParaRPr>
          </a:p>
        </p:txBody>
      </p:sp>
      <p:sp>
        <p:nvSpPr>
          <p:cNvPr id="3" name="2 - Υπότιτλος"/>
          <p:cNvSpPr>
            <a:spLocks noGrp="1"/>
          </p:cNvSpPr>
          <p:nvPr>
            <p:ph type="subTitle" idx="1"/>
          </p:nvPr>
        </p:nvSpPr>
        <p:spPr/>
        <p:txBody>
          <a:bodyPr/>
          <a:lstStyle/>
          <a:p>
            <a:r>
              <a:rPr lang="el-GR" dirty="0" smtClean="0">
                <a:solidFill>
                  <a:srgbClr val="00B050"/>
                </a:solidFill>
              </a:rPr>
              <a:t>ΔΙΟΝΥΣΙΑ ΚΟΥΜΑΡΙΩΤΟΥ ΠΕ02</a:t>
            </a:r>
            <a:endParaRPr lang="el-GR" dirty="0">
              <a:solidFill>
                <a:srgbClr val="00B05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err="1" smtClean="0">
                <a:solidFill>
                  <a:srgbClr val="FF0000"/>
                </a:solidFill>
              </a:rPr>
              <a:t>Μορφοσυντακτικά</a:t>
            </a:r>
            <a:r>
              <a:rPr lang="el-GR" dirty="0" smtClean="0">
                <a:solidFill>
                  <a:srgbClr val="FF0000"/>
                </a:solidFill>
              </a:rPr>
              <a:t> φαινόμενα  Α΄</a:t>
            </a:r>
            <a:endParaRPr lang="el-GR" dirty="0">
              <a:solidFill>
                <a:srgbClr val="FF0000"/>
              </a:solidFill>
            </a:endParaRPr>
          </a:p>
        </p:txBody>
      </p:sp>
      <p:sp>
        <p:nvSpPr>
          <p:cNvPr id="3" name="2 - Θέση περιεχομένου"/>
          <p:cNvSpPr>
            <a:spLocks noGrp="1"/>
          </p:cNvSpPr>
          <p:nvPr>
            <p:ph idx="1"/>
          </p:nvPr>
        </p:nvSpPr>
        <p:spPr/>
        <p:txBody>
          <a:bodyPr>
            <a:normAutofit fontScale="85000" lnSpcReduction="20000"/>
          </a:bodyPr>
          <a:lstStyle/>
          <a:p>
            <a:r>
              <a:rPr lang="el-GR" dirty="0" smtClean="0"/>
              <a:t>Αναφορική και ποιητική λειτουργία της γλώσσας [δηλωτική και </a:t>
            </a:r>
            <a:r>
              <a:rPr lang="el-GR" dirty="0" err="1" smtClean="0"/>
              <a:t>συνυποδηλωτική</a:t>
            </a:r>
            <a:r>
              <a:rPr lang="el-GR" dirty="0" smtClean="0"/>
              <a:t> χρήση], </a:t>
            </a:r>
          </a:p>
          <a:p>
            <a:r>
              <a:rPr lang="el-GR" dirty="0" smtClean="0"/>
              <a:t>Κυριολεκτική και μεταφορική χρήση της γλώσσας, </a:t>
            </a:r>
          </a:p>
          <a:p>
            <a:r>
              <a:rPr lang="el-GR" dirty="0" smtClean="0"/>
              <a:t>Σύνθεση και παραγωγή, </a:t>
            </a:r>
          </a:p>
          <a:p>
            <a:r>
              <a:rPr lang="el-GR" dirty="0" smtClean="0"/>
              <a:t>Λειτουργική χρήση επιθέτων και παρεπόμενων του ρήματος (χρόνοι, εγκλίσεις), </a:t>
            </a:r>
          </a:p>
          <a:p>
            <a:r>
              <a:rPr lang="el-GR" dirty="0" smtClean="0"/>
              <a:t>Επιρρηματικοί προσδιορισμοί, </a:t>
            </a:r>
          </a:p>
          <a:p>
            <a:r>
              <a:rPr lang="el-GR" dirty="0" smtClean="0"/>
              <a:t>Βουλητικές – τελικές προτάσεις, </a:t>
            </a:r>
          </a:p>
          <a:p>
            <a:r>
              <a:rPr lang="el-GR" dirty="0" smtClean="0"/>
              <a:t>Πλάγιος λόγος, </a:t>
            </a:r>
          </a:p>
          <a:p>
            <a:r>
              <a:rPr lang="el-GR" dirty="0" smtClean="0"/>
              <a:t>Ύφος: επίσημο, λόγιο, λαϊκό, ειρωνεία, σαρκασμός, </a:t>
            </a:r>
          </a:p>
          <a:p>
            <a:r>
              <a:rPr lang="el-GR" dirty="0" smtClean="0"/>
              <a:t>Εκφραστικά μέσα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solidFill>
                  <a:srgbClr val="FF0000"/>
                </a:solidFill>
              </a:rPr>
              <a:t>Μορφοσυντακτικά</a:t>
            </a:r>
            <a:r>
              <a:rPr lang="el-GR" dirty="0" smtClean="0">
                <a:solidFill>
                  <a:srgbClr val="FF0000"/>
                </a:solidFill>
              </a:rPr>
              <a:t> φαινόμενα Β΄</a:t>
            </a:r>
            <a:endParaRPr lang="el-GR" dirty="0">
              <a:solidFill>
                <a:srgbClr val="FF0000"/>
              </a:solidFill>
            </a:endParaRPr>
          </a:p>
        </p:txBody>
      </p:sp>
      <p:sp>
        <p:nvSpPr>
          <p:cNvPr id="3" name="2 - Θέση περιεχομένου"/>
          <p:cNvSpPr>
            <a:spLocks noGrp="1"/>
          </p:cNvSpPr>
          <p:nvPr>
            <p:ph idx="1"/>
          </p:nvPr>
        </p:nvSpPr>
        <p:spPr/>
        <p:txBody>
          <a:bodyPr>
            <a:normAutofit fontScale="92500" lnSpcReduction="20000"/>
          </a:bodyPr>
          <a:lstStyle/>
          <a:p>
            <a:r>
              <a:rPr lang="el-GR" dirty="0" smtClean="0"/>
              <a:t>Τα σημεία στίξης και η χρήση τους στον επικοινωνιακό λόγο, </a:t>
            </a:r>
          </a:p>
          <a:p>
            <a:r>
              <a:rPr lang="el-GR" dirty="0" smtClean="0"/>
              <a:t>Αναγνώριση ύφους και ιδιωματικών στοιχείων, </a:t>
            </a:r>
          </a:p>
          <a:p>
            <a:r>
              <a:rPr lang="el-GR" dirty="0" smtClean="0"/>
              <a:t>Διάκριση καθαρεύουσας/ δημοτικής, </a:t>
            </a:r>
          </a:p>
          <a:p>
            <a:r>
              <a:rPr lang="el-GR" dirty="0" smtClean="0"/>
              <a:t>Καθημερινός και επίσημος λόγος, </a:t>
            </a:r>
          </a:p>
          <a:p>
            <a:r>
              <a:rPr lang="el-GR" dirty="0" smtClean="0"/>
              <a:t>Συνώνυμα, </a:t>
            </a:r>
          </a:p>
          <a:p>
            <a:r>
              <a:rPr lang="el-GR" dirty="0" smtClean="0"/>
              <a:t>Αναφορικές προτάσεις, </a:t>
            </a:r>
          </a:p>
          <a:p>
            <a:r>
              <a:rPr lang="el-GR" dirty="0" smtClean="0"/>
              <a:t>Ενεργητική παθητική σύνταξη, </a:t>
            </a:r>
          </a:p>
          <a:p>
            <a:r>
              <a:rPr lang="el-GR" dirty="0" smtClean="0"/>
              <a:t>Λειτουργικός ρόλος παρατακτικής σύνδεσης, </a:t>
            </a:r>
          </a:p>
          <a:p>
            <a:r>
              <a:rPr lang="el-GR" dirty="0" smtClean="0"/>
              <a:t>Αλληγορία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Παραγωγή Λόγου:</a:t>
            </a:r>
            <a:endParaRPr lang="el-GR" dirty="0">
              <a:solidFill>
                <a:srgbClr val="FF0000"/>
              </a:solidFill>
            </a:endParaRPr>
          </a:p>
        </p:txBody>
      </p:sp>
      <p:sp>
        <p:nvSpPr>
          <p:cNvPr id="3" name="2 - Θέση περιεχομένου"/>
          <p:cNvSpPr>
            <a:spLocks noGrp="1"/>
          </p:cNvSpPr>
          <p:nvPr>
            <p:ph idx="1"/>
          </p:nvPr>
        </p:nvSpPr>
        <p:spPr/>
        <p:txBody>
          <a:bodyPr>
            <a:normAutofit fontScale="70000" lnSpcReduction="20000"/>
          </a:bodyPr>
          <a:lstStyle/>
          <a:p>
            <a:pPr>
              <a:buNone/>
            </a:pPr>
            <a:r>
              <a:rPr lang="el-GR" dirty="0" smtClean="0"/>
              <a:t> </a:t>
            </a:r>
          </a:p>
          <a:p>
            <a:r>
              <a:rPr lang="el-GR" sz="4000" dirty="0" smtClean="0"/>
              <a:t> Άρρηκτα δεμένη με όλες τις φάσεις της διδασκαλίας </a:t>
            </a:r>
          </a:p>
          <a:p>
            <a:r>
              <a:rPr lang="el-GR" sz="4000" dirty="0" smtClean="0"/>
              <a:t> Γραπτός λόγος: με αφετηρία τα μελετώμενα κείμενα και σε “διάλογο” με αυτά </a:t>
            </a:r>
          </a:p>
          <a:p>
            <a:r>
              <a:rPr lang="el-GR" sz="4000" dirty="0" smtClean="0"/>
              <a:t> </a:t>
            </a:r>
            <a:r>
              <a:rPr lang="el-GR" sz="4000" u="sng" dirty="0" smtClean="0"/>
              <a:t>Στην εκφώνηση</a:t>
            </a:r>
            <a:r>
              <a:rPr lang="el-GR" sz="4000" dirty="0" smtClean="0"/>
              <a:t>: 1. Διασαφήνιση </a:t>
            </a:r>
            <a:r>
              <a:rPr lang="el-GR" sz="4000" dirty="0" err="1" smtClean="0"/>
              <a:t>κειμενικού</a:t>
            </a:r>
            <a:r>
              <a:rPr lang="el-GR" sz="4000" dirty="0" smtClean="0"/>
              <a:t> είδους / επικοινωνιακής περίστασης / σκοπός συγγραφής / αποδέκτες / συντάκτης </a:t>
            </a:r>
          </a:p>
          <a:p>
            <a:pPr>
              <a:buNone/>
            </a:pPr>
            <a:r>
              <a:rPr lang="el-GR" sz="4000" dirty="0" smtClean="0"/>
              <a:t>      2. Οδηγίες για μορφή / ύφος / έκταση κειμένου </a:t>
            </a:r>
          </a:p>
          <a:p>
            <a:pPr>
              <a:buNone/>
            </a:pPr>
            <a:r>
              <a:rPr lang="el-GR" sz="4000" dirty="0" smtClean="0"/>
              <a:t>(Οδηγίες ΙΕΠ, Βενετία Μπαλτά)</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Μορφή γραπτού λόγου</a:t>
            </a:r>
            <a:endParaRPr lang="el-GR" dirty="0">
              <a:solidFill>
                <a:srgbClr val="FF0000"/>
              </a:solidFill>
            </a:endParaRPr>
          </a:p>
        </p:txBody>
      </p:sp>
      <p:sp>
        <p:nvSpPr>
          <p:cNvPr id="3" name="2 - Θέση περιεχομένου"/>
          <p:cNvSpPr>
            <a:spLocks noGrp="1"/>
          </p:cNvSpPr>
          <p:nvPr>
            <p:ph idx="1"/>
          </p:nvPr>
        </p:nvSpPr>
        <p:spPr/>
        <p:txBody>
          <a:bodyPr>
            <a:normAutofit fontScale="92500" lnSpcReduction="20000"/>
          </a:bodyPr>
          <a:lstStyle/>
          <a:p>
            <a:r>
              <a:rPr lang="el-GR" dirty="0" smtClean="0"/>
              <a:t>Διατυπώνει γνώμη για το δοθέν κείμενο, με βάση την εμπειρία του.</a:t>
            </a:r>
          </a:p>
          <a:p>
            <a:r>
              <a:rPr lang="el-GR" dirty="0" smtClean="0"/>
              <a:t>Αντικρούει τα επιχειρήματα του κειμένου.</a:t>
            </a:r>
          </a:p>
          <a:p>
            <a:r>
              <a:rPr lang="el-GR" dirty="0" smtClean="0"/>
              <a:t>Προσθέτει νέα επιχειρήματα δικά του.</a:t>
            </a:r>
          </a:p>
          <a:p>
            <a:r>
              <a:rPr lang="el-GR" dirty="0" smtClean="0"/>
              <a:t>Γράφει άρθρο για εφημερίδα ή ρεπορτάζ με συγκεκριμένο θέμα, σκοπό, αποδέκτες</a:t>
            </a:r>
          </a:p>
          <a:p>
            <a:r>
              <a:rPr lang="el-GR" dirty="0" smtClean="0"/>
              <a:t>Γράφει συνέντευξη, ενημερωτικό φυλλάδιο, αφίσα (διαφήμιση), τουριστικό οδηγό.</a:t>
            </a:r>
          </a:p>
          <a:p>
            <a:r>
              <a:rPr lang="el-GR" dirty="0" smtClean="0"/>
              <a:t>Αποδίδει με λόγια εικονογραφημένη ιστορία.</a:t>
            </a:r>
          </a:p>
          <a:p>
            <a:r>
              <a:rPr lang="el-GR" dirty="0" smtClean="0"/>
              <a:t>Συντάσσει επιστολή, ομιλία, σύντομο δοκίμιο.</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00"/>
                </a:solidFill>
              </a:rPr>
              <a:t>Πώς διορθώνουμε το κείμενο του μαθητή:</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Έχει πληρότητα και σαφήνεια (περιεχόμενο);</a:t>
            </a:r>
          </a:p>
          <a:p>
            <a:r>
              <a:rPr lang="el-GR" dirty="0" smtClean="0"/>
              <a:t>Έχει συνοχή και συνεκτικότητα (δομή);</a:t>
            </a:r>
          </a:p>
          <a:p>
            <a:r>
              <a:rPr lang="el-GR" dirty="0" smtClean="0"/>
              <a:t>Χρησιμοποιεί το λεξιλόγιο και τους </a:t>
            </a:r>
            <a:r>
              <a:rPr lang="el-GR" dirty="0" err="1" smtClean="0"/>
              <a:t>μορφοσυντακτικούς</a:t>
            </a:r>
            <a:r>
              <a:rPr lang="el-GR" dirty="0" smtClean="0"/>
              <a:t> κανόνες, για να δημιουργήσει το κατάλληλο ύφος (γλώσσα);</a:t>
            </a:r>
          </a:p>
          <a:p>
            <a:r>
              <a:rPr lang="el-GR" dirty="0" smtClean="0"/>
              <a:t>Το κείμενο εκπληρώνει το σκοπό του (αποτελεσματικότητα);</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Προφορικός λόγος</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Δραματοποίηση</a:t>
            </a:r>
          </a:p>
          <a:p>
            <a:r>
              <a:rPr lang="el-GR" dirty="0" smtClean="0"/>
              <a:t>Οργάνωση συζήτησης με επιχειρήματα</a:t>
            </a:r>
          </a:p>
          <a:p>
            <a:r>
              <a:rPr lang="el-GR" dirty="0" smtClean="0"/>
              <a:t>Ανάπτυξη θέματος με απροσχεδίαστο ή προσχεδιασμένο προφορικό λόγο</a:t>
            </a:r>
          </a:p>
          <a:p>
            <a:r>
              <a:rPr lang="el-GR" dirty="0" smtClean="0"/>
              <a:t>Παρουσίαση εργασίας μέσω ΤΠΕ</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ΛΟΓΟΤΕΧΝΙΑ</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Πριν την ανάγνωση (</a:t>
            </a:r>
            <a:r>
              <a:rPr lang="el-GR" dirty="0" err="1" smtClean="0"/>
              <a:t>αφόρμηση</a:t>
            </a:r>
            <a:r>
              <a:rPr lang="el-GR" dirty="0" smtClean="0"/>
              <a:t>)</a:t>
            </a:r>
          </a:p>
          <a:p>
            <a:r>
              <a:rPr lang="el-GR" dirty="0" smtClean="0"/>
              <a:t>Ανάγνωση ….</a:t>
            </a:r>
          </a:p>
          <a:p>
            <a:r>
              <a:rPr lang="el-GR" dirty="0" smtClean="0"/>
              <a:t>Μετά την ανάγνωση (γράφουν κείμενο)</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ΑΝΑΓΝΩΣΗ</a:t>
            </a:r>
            <a:endParaRPr lang="el-GR" dirty="0">
              <a:solidFill>
                <a:srgbClr val="FF0000"/>
              </a:solidFill>
            </a:endParaRPr>
          </a:p>
        </p:txBody>
      </p:sp>
      <p:sp>
        <p:nvSpPr>
          <p:cNvPr id="3" name="2 - Θέση περιεχομένου"/>
          <p:cNvSpPr>
            <a:spLocks noGrp="1"/>
          </p:cNvSpPr>
          <p:nvPr>
            <p:ph idx="1"/>
          </p:nvPr>
        </p:nvSpPr>
        <p:spPr/>
        <p:txBody>
          <a:bodyPr>
            <a:normAutofit fontScale="92500" lnSpcReduction="20000"/>
          </a:bodyPr>
          <a:lstStyle/>
          <a:p>
            <a:r>
              <a:rPr lang="el-GR" dirty="0" smtClean="0"/>
              <a:t>Τι λέει το κείμενο</a:t>
            </a:r>
          </a:p>
          <a:p>
            <a:r>
              <a:rPr lang="el-GR" dirty="0" smtClean="0"/>
              <a:t>Πώς το λέει</a:t>
            </a:r>
          </a:p>
          <a:p>
            <a:r>
              <a:rPr lang="el-GR" dirty="0" smtClean="0"/>
              <a:t>Σχέση κειμένου με τίτλο</a:t>
            </a:r>
          </a:p>
          <a:p>
            <a:r>
              <a:rPr lang="el-GR" dirty="0" smtClean="0"/>
              <a:t>Ιδιαίτερα χαρακτηριστικά του κειμένου (αφηγηματικούς τρόποι και τεχνικές, σχήματα λόγου, συμβολισμοί, εικόνες κ.ά.) </a:t>
            </a:r>
          </a:p>
          <a:p>
            <a:r>
              <a:rPr lang="el-GR" dirty="0" smtClean="0"/>
              <a:t>Αξίες που προβάλλει ο συγγραφέας και κριτική τους. Σύγκριση με το σήμερα και με προσωπικές εμπειρίες.</a:t>
            </a:r>
          </a:p>
          <a:p>
            <a:r>
              <a:rPr lang="el-GR" dirty="0" smtClean="0"/>
              <a:t>Χαρακτηρισμός προσώπων</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Μετά την ανάγνωση</a:t>
            </a:r>
            <a:endParaRPr lang="el-GR" dirty="0">
              <a:solidFill>
                <a:srgbClr val="FF0000"/>
              </a:solidFill>
            </a:endParaRPr>
          </a:p>
        </p:txBody>
      </p:sp>
      <p:sp>
        <p:nvSpPr>
          <p:cNvPr id="3" name="2 - Θέση περιεχομένου"/>
          <p:cNvSpPr>
            <a:spLocks noGrp="1"/>
          </p:cNvSpPr>
          <p:nvPr>
            <p:ph idx="1"/>
          </p:nvPr>
        </p:nvSpPr>
        <p:spPr/>
        <p:txBody>
          <a:bodyPr>
            <a:normAutofit lnSpcReduction="10000"/>
          </a:bodyPr>
          <a:lstStyle/>
          <a:p>
            <a:endParaRPr lang="el-GR" dirty="0" smtClean="0"/>
          </a:p>
          <a:p>
            <a:r>
              <a:rPr lang="el-GR" dirty="0" smtClean="0"/>
              <a:t>«εκφράζουν σκέψεις και συναισθήματα που τους δημιουργεί το κείμενο αξιοποιώντας ποικίλους σημειωτικούς τρόπους και μέσα (για παράδειγμα </a:t>
            </a:r>
            <a:r>
              <a:rPr lang="el-GR" dirty="0" err="1" smtClean="0"/>
              <a:t>πολυτροπική</a:t>
            </a:r>
            <a:r>
              <a:rPr lang="el-GR" dirty="0" smtClean="0"/>
              <a:t> αναπαράσταση ενός ποιήματος με χρήση εικόνων, μουσικής και βίντεο, ηχογράφηση μιας απαγγελίας, μελοποίηση ενός ποιήματος, αξιοποίηση θεατρικών τεχνικών)». </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00"/>
                </a:solidFill>
              </a:rPr>
              <a:t>Δραστηριότητες δημιουργικής γραφής</a:t>
            </a:r>
            <a:endParaRPr lang="el-GR" dirty="0">
              <a:solidFill>
                <a:srgbClr val="FF0000"/>
              </a:solidFill>
            </a:endParaRPr>
          </a:p>
        </p:txBody>
      </p:sp>
      <p:sp>
        <p:nvSpPr>
          <p:cNvPr id="3" name="2 - Θέση περιεχομένου"/>
          <p:cNvSpPr>
            <a:spLocks noGrp="1"/>
          </p:cNvSpPr>
          <p:nvPr>
            <p:ph idx="1"/>
          </p:nvPr>
        </p:nvSpPr>
        <p:spPr/>
        <p:txBody>
          <a:bodyPr>
            <a:normAutofit fontScale="92500" lnSpcReduction="10000"/>
          </a:bodyPr>
          <a:lstStyle/>
          <a:p>
            <a:r>
              <a:rPr lang="el-GR" dirty="0" smtClean="0"/>
              <a:t>Μετασχηματισμός αρχικού κειμένου</a:t>
            </a:r>
          </a:p>
          <a:p>
            <a:r>
              <a:rPr lang="el-GR" dirty="0" smtClean="0"/>
              <a:t>Υποθετική συνέντευξη με κάποιον απ’ τους ήρωες ή το συγγραφέα</a:t>
            </a:r>
          </a:p>
          <a:p>
            <a:r>
              <a:rPr lang="el-GR" dirty="0" smtClean="0"/>
              <a:t>Ημερολόγιο ή επιστολή ενός από τους ήρωες</a:t>
            </a:r>
          </a:p>
          <a:p>
            <a:r>
              <a:rPr lang="el-GR" dirty="0" smtClean="0"/>
              <a:t>Κατασκευή ενός ήρωα</a:t>
            </a:r>
          </a:p>
          <a:p>
            <a:r>
              <a:rPr lang="el-GR" dirty="0" smtClean="0"/>
              <a:t>Αλλαγή </a:t>
            </a:r>
            <a:r>
              <a:rPr lang="el-GR" dirty="0" err="1" smtClean="0"/>
              <a:t>κειμενικού</a:t>
            </a:r>
            <a:r>
              <a:rPr lang="el-GR" dirty="0" smtClean="0"/>
              <a:t> είδους</a:t>
            </a:r>
          </a:p>
          <a:p>
            <a:r>
              <a:rPr lang="el-GR" dirty="0" smtClean="0"/>
              <a:t>Δημιουργία ακροστιχίδας ή ποιήματος σε ελεύθερο στίχο</a:t>
            </a:r>
          </a:p>
          <a:p>
            <a:r>
              <a:rPr lang="el-GR" dirty="0" smtClean="0"/>
              <a:t>Συνοπτική αφήγηση της ιστορίας (όχι περίληψη) </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Κριτική σκέψη=</a:t>
            </a:r>
            <a:endParaRPr lang="el-GR" dirty="0">
              <a:solidFill>
                <a:srgbClr val="FF0000"/>
              </a:solidFill>
            </a:endParaRPr>
          </a:p>
        </p:txBody>
      </p:sp>
      <p:sp>
        <p:nvSpPr>
          <p:cNvPr id="3" name="2 - Θέση περιεχομένου"/>
          <p:cNvSpPr>
            <a:spLocks noGrp="1"/>
          </p:cNvSpPr>
          <p:nvPr>
            <p:ph idx="1"/>
          </p:nvPr>
        </p:nvSpPr>
        <p:spPr/>
        <p:txBody>
          <a:bodyPr>
            <a:normAutofit fontScale="92500" lnSpcReduction="10000"/>
          </a:bodyPr>
          <a:lstStyle/>
          <a:p>
            <a:r>
              <a:rPr lang="el-GR" dirty="0" smtClean="0"/>
              <a:t>Εμπλοκή του μαθητή στη διαδικασία της μάθησης.</a:t>
            </a:r>
          </a:p>
          <a:p>
            <a:r>
              <a:rPr lang="el-GR" dirty="0" smtClean="0"/>
              <a:t>Αμφισβήτηση των προκαταλήψεων</a:t>
            </a:r>
          </a:p>
          <a:p>
            <a:r>
              <a:rPr lang="el-GR" dirty="0" smtClean="0"/>
              <a:t>Καλύτερη επίλυση προβλημάτων</a:t>
            </a:r>
          </a:p>
          <a:p>
            <a:r>
              <a:rPr lang="el-GR" dirty="0" smtClean="0"/>
              <a:t>Περισσότερες πιθανότητες να μαθαίνει ως ενήλικος</a:t>
            </a:r>
          </a:p>
          <a:p>
            <a:r>
              <a:rPr lang="el-GR" dirty="0" smtClean="0"/>
              <a:t>Εξέταση του θέματος από διαφορετικές οπτικές γωνίες</a:t>
            </a:r>
          </a:p>
          <a:p>
            <a:r>
              <a:rPr lang="el-GR" dirty="0" smtClean="0"/>
              <a:t>Αμφισβήτηση </a:t>
            </a:r>
            <a:r>
              <a:rPr lang="el-GR" smtClean="0"/>
              <a:t>της αυθεντίας</a:t>
            </a:r>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Αξιολόγηση δημιουργικής γραφής</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Ευρηματικότητα</a:t>
            </a:r>
          </a:p>
          <a:p>
            <a:r>
              <a:rPr lang="el-GR" dirty="0" smtClean="0"/>
              <a:t>Δομή: Χαρακτηριστικά </a:t>
            </a:r>
            <a:r>
              <a:rPr lang="el-GR" dirty="0" err="1" smtClean="0"/>
              <a:t>κειμενικού</a:t>
            </a:r>
            <a:r>
              <a:rPr lang="el-GR" dirty="0" smtClean="0"/>
              <a:t> είδους που ζητήθηκε</a:t>
            </a:r>
          </a:p>
          <a:p>
            <a:r>
              <a:rPr lang="el-GR" dirty="0" smtClean="0"/>
              <a:t>Έκφραση: Κατάλληλο ύφος και σωστή χρήση της γλώσσας</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Αξιολόγηση του μαθήματος</a:t>
            </a:r>
            <a:endParaRPr lang="el-GR" dirty="0">
              <a:solidFill>
                <a:srgbClr val="FF0000"/>
              </a:solidFill>
            </a:endParaRPr>
          </a:p>
        </p:txBody>
      </p:sp>
      <p:sp>
        <p:nvSpPr>
          <p:cNvPr id="3" name="2 - Θέση περιεχομένου"/>
          <p:cNvSpPr>
            <a:spLocks noGrp="1"/>
          </p:cNvSpPr>
          <p:nvPr>
            <p:ph idx="1"/>
          </p:nvPr>
        </p:nvSpPr>
        <p:spPr/>
        <p:txBody>
          <a:bodyPr>
            <a:normAutofit/>
          </a:bodyPr>
          <a:lstStyle/>
          <a:p>
            <a:r>
              <a:rPr lang="el-GR" dirty="0" smtClean="0">
                <a:solidFill>
                  <a:srgbClr val="FF0000"/>
                </a:solidFill>
              </a:rPr>
              <a:t>Συνεξετάζονται με κοινό θέμα</a:t>
            </a:r>
          </a:p>
          <a:p>
            <a:r>
              <a:rPr lang="el-GR" dirty="0" smtClean="0"/>
              <a:t>ΓΛΩΣΣΑ: 3 ερωτήσεις</a:t>
            </a:r>
          </a:p>
          <a:p>
            <a:r>
              <a:rPr lang="el-GR" dirty="0" smtClean="0"/>
              <a:t>Κατανόηση σε συνδυασμό με την περίσταση επικοινωνίας</a:t>
            </a:r>
          </a:p>
          <a:p>
            <a:r>
              <a:rPr lang="el-GR" dirty="0" smtClean="0"/>
              <a:t>Δομή και γλώσσα</a:t>
            </a:r>
          </a:p>
          <a:p>
            <a:r>
              <a:rPr lang="el-GR" dirty="0" smtClean="0"/>
              <a:t>Παραγωγή λόγου σε επικοινωνιακό πλαίσιο με καθορισμένο αριθμό λέξεων</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ΛΟΓΟΤΕΧΝΙΑ: 3 ερωτήσεις</a:t>
            </a:r>
          </a:p>
          <a:p>
            <a:r>
              <a:rPr lang="el-GR" dirty="0" smtClean="0"/>
              <a:t>Κατανόηση</a:t>
            </a:r>
          </a:p>
          <a:p>
            <a:r>
              <a:rPr lang="el-GR" dirty="0" smtClean="0"/>
              <a:t>Γλώσσα-μορφή</a:t>
            </a:r>
          </a:p>
          <a:p>
            <a:r>
              <a:rPr lang="el-GR" dirty="0" smtClean="0"/>
              <a:t>Παραγωγή λόγου: Αναγνωστική ανταπόκριση ή δημιουργική γραφή με προκαθορισμένο αριθμό λέξεων.</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Ενότητες του βιβλίου της Γ΄ τάξης</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Από τον 20</a:t>
            </a:r>
            <a:r>
              <a:rPr lang="el-GR" baseline="30000" dirty="0" smtClean="0"/>
              <a:t>ο</a:t>
            </a:r>
            <a:r>
              <a:rPr lang="el-GR" dirty="0" smtClean="0"/>
              <a:t> στον 21</a:t>
            </a:r>
            <a:r>
              <a:rPr lang="el-GR" baseline="30000" dirty="0" smtClean="0"/>
              <a:t>ο</a:t>
            </a:r>
            <a:r>
              <a:rPr lang="el-GR" dirty="0" smtClean="0"/>
              <a:t> αιώνα</a:t>
            </a:r>
          </a:p>
          <a:p>
            <a:r>
              <a:rPr lang="el-GR" dirty="0" smtClean="0"/>
              <a:t>Ο πολίτης και οι θεσμοί</a:t>
            </a:r>
          </a:p>
          <a:p>
            <a:r>
              <a:rPr lang="el-GR" dirty="0" smtClean="0"/>
              <a:t>Ζώντας στην καθημερινότητα</a:t>
            </a:r>
          </a:p>
          <a:p>
            <a:r>
              <a:rPr lang="el-GR" dirty="0" smtClean="0"/>
              <a:t>Μιλώντας για προβλήματα του ανθρώπου και του κόσμου</a:t>
            </a:r>
          </a:p>
          <a:p>
            <a:r>
              <a:rPr lang="el-GR" dirty="0" smtClean="0"/>
              <a:t>Η Ελλάδα και ο κόσμος</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Θέματα:</a:t>
            </a:r>
            <a:endParaRPr lang="el-GR" dirty="0">
              <a:solidFill>
                <a:srgbClr val="FF0000"/>
              </a:solidFill>
            </a:endParaRPr>
          </a:p>
        </p:txBody>
      </p:sp>
      <p:sp>
        <p:nvSpPr>
          <p:cNvPr id="3" name="2 - Θέση περιεχομένου"/>
          <p:cNvSpPr>
            <a:spLocks noGrp="1"/>
          </p:cNvSpPr>
          <p:nvPr>
            <p:ph idx="1"/>
          </p:nvPr>
        </p:nvSpPr>
        <p:spPr/>
        <p:txBody>
          <a:bodyPr>
            <a:normAutofit fontScale="92500"/>
          </a:bodyPr>
          <a:lstStyle/>
          <a:p>
            <a:r>
              <a:rPr lang="el-GR" dirty="0" smtClean="0"/>
              <a:t>οι σχέσεις του ανθρώπου με το κοινωνικό και φυσικό περιβάλλον,</a:t>
            </a:r>
          </a:p>
          <a:p>
            <a:r>
              <a:rPr lang="el-GR" dirty="0" smtClean="0"/>
              <a:t> τρόποι επικοινωνίας,</a:t>
            </a:r>
          </a:p>
          <a:p>
            <a:r>
              <a:rPr lang="el-GR" dirty="0" smtClean="0"/>
              <a:t> ανθρωπιστικές αξίες και ανθρώπινα δικαιώματα,</a:t>
            </a:r>
          </a:p>
          <a:p>
            <a:r>
              <a:rPr lang="el-GR" dirty="0" smtClean="0"/>
              <a:t> προβλήματα της σύγχρονης ζωής,</a:t>
            </a:r>
          </a:p>
          <a:p>
            <a:r>
              <a:rPr lang="el-GR" dirty="0" smtClean="0"/>
              <a:t> ζητήματα κοινωνικοποίησης των νέων, </a:t>
            </a:r>
          </a:p>
          <a:p>
            <a:r>
              <a:rPr lang="el-GR" dirty="0" smtClean="0"/>
              <a:t>παιδεία,</a:t>
            </a:r>
          </a:p>
          <a:p>
            <a:r>
              <a:rPr lang="el-GR" dirty="0" smtClean="0"/>
              <a:t>επιστήμη και τεχνολογία.</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Κείμενα</a:t>
            </a:r>
            <a:endParaRPr lang="el-GR" dirty="0">
              <a:solidFill>
                <a:srgbClr val="FF0000"/>
              </a:solidFill>
            </a:endParaRPr>
          </a:p>
        </p:txBody>
      </p:sp>
      <p:sp>
        <p:nvSpPr>
          <p:cNvPr id="3" name="2 - Θέση περιεχομένου"/>
          <p:cNvSpPr>
            <a:spLocks noGrp="1"/>
          </p:cNvSpPr>
          <p:nvPr>
            <p:ph idx="1"/>
          </p:nvPr>
        </p:nvSpPr>
        <p:spPr/>
        <p:txBody>
          <a:bodyPr>
            <a:normAutofit fontScale="92500" lnSpcReduction="10000"/>
          </a:bodyPr>
          <a:lstStyle/>
          <a:p>
            <a:r>
              <a:rPr lang="el-GR" dirty="0" smtClean="0"/>
              <a:t>Ο/Η μαθητής/</a:t>
            </a:r>
            <a:r>
              <a:rPr lang="el-GR" dirty="0" err="1" smtClean="0"/>
              <a:t>τρια</a:t>
            </a:r>
            <a:r>
              <a:rPr lang="el-GR" dirty="0" smtClean="0"/>
              <a:t> απαντά γραπτά σε ερωτήσεις ποικίλων τύπων (ανοικτού, κλειστού τύπου, πολλαπλών επιλογών, αντιστοίχισης κ.λπ.) που αφορούν: </a:t>
            </a:r>
          </a:p>
          <a:p>
            <a:r>
              <a:rPr lang="el-GR" dirty="0" smtClean="0"/>
              <a:t>α) σε ένα κείμενο μη λογοτεχνικό (δημοσιογραφικό ή πληροφοριακό ή επιστημονικό άρθρο, συνέντευξη, κριτική, ομιλία, επιστολή, επιφυλλίδα, δοκίμιο) και</a:t>
            </a:r>
          </a:p>
          <a:p>
            <a:r>
              <a:rPr lang="el-GR" dirty="0" smtClean="0"/>
              <a:t> β) σε ένα κείμενο λογοτεχνικό (ποίημα, διήγημα, μυθιστόρημα, θεατρικό κείμενο).</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1. Μη λογοτεχνικό κείμενο:</a:t>
            </a:r>
            <a:endParaRPr lang="el-GR" dirty="0">
              <a:solidFill>
                <a:srgbClr val="FF0000"/>
              </a:solidFill>
            </a:endParaRPr>
          </a:p>
        </p:txBody>
      </p:sp>
      <p:sp>
        <p:nvSpPr>
          <p:cNvPr id="3" name="2 - Θέση περιεχομένου"/>
          <p:cNvSpPr>
            <a:spLocks noGrp="1"/>
          </p:cNvSpPr>
          <p:nvPr>
            <p:ph idx="1"/>
          </p:nvPr>
        </p:nvSpPr>
        <p:spPr/>
        <p:txBody>
          <a:bodyPr>
            <a:normAutofit fontScale="92500" lnSpcReduction="10000"/>
          </a:bodyPr>
          <a:lstStyle/>
          <a:p>
            <a:r>
              <a:rPr lang="el-GR" u="sng" dirty="0" smtClean="0"/>
              <a:t>Περιεχόμενο</a:t>
            </a:r>
            <a:r>
              <a:rPr lang="el-GR" dirty="0" smtClean="0"/>
              <a:t>:</a:t>
            </a:r>
          </a:p>
          <a:p>
            <a:r>
              <a:rPr lang="el-GR" dirty="0" smtClean="0"/>
              <a:t> – θέμα</a:t>
            </a:r>
          </a:p>
          <a:p>
            <a:r>
              <a:rPr lang="el-GR" dirty="0" smtClean="0"/>
              <a:t>-  θέση του συγγραφέα/βασικό μήνυμα του κειμένου</a:t>
            </a:r>
          </a:p>
          <a:p>
            <a:r>
              <a:rPr lang="el-GR" dirty="0" smtClean="0"/>
              <a:t>-  τεχνικές πειθούς που χρησιμοποιεί για να τεκμηριώσει την άποψή του</a:t>
            </a:r>
          </a:p>
          <a:p>
            <a:r>
              <a:rPr lang="el-GR" dirty="0" smtClean="0"/>
              <a:t>- βασικές πληροφορίες (π.χ. αιτίες, επιπτώσεις, προτάσεις του για την αντιμετώπιση προβλήματος κ.ά.).</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Παραγωγή κειμένου:</a:t>
            </a:r>
            <a:endParaRPr lang="el-GR" dirty="0">
              <a:solidFill>
                <a:srgbClr val="FF0000"/>
              </a:solidFill>
            </a:endParaRPr>
          </a:p>
        </p:txBody>
      </p:sp>
      <p:sp>
        <p:nvSpPr>
          <p:cNvPr id="3" name="2 - Θέση περιεχομένου"/>
          <p:cNvSpPr>
            <a:spLocks noGrp="1"/>
          </p:cNvSpPr>
          <p:nvPr>
            <p:ph idx="1"/>
          </p:nvPr>
        </p:nvSpPr>
        <p:spPr/>
        <p:txBody>
          <a:bodyPr>
            <a:normAutofit fontScale="77500" lnSpcReduction="20000"/>
          </a:bodyPr>
          <a:lstStyle/>
          <a:p>
            <a:r>
              <a:rPr lang="el-GR" dirty="0" smtClean="0"/>
              <a:t>Ο/Η μαθητής/</a:t>
            </a:r>
            <a:r>
              <a:rPr lang="el-GR" dirty="0" err="1" smtClean="0"/>
              <a:t>τρια</a:t>
            </a:r>
            <a:r>
              <a:rPr lang="el-GR" dirty="0" smtClean="0"/>
              <a:t> -με βάση το συγκεκριμένο (μη λογοτεχνικό) κείμενο  παράγει δύο γραπτά κείμενα.</a:t>
            </a:r>
          </a:p>
          <a:p>
            <a:r>
              <a:rPr lang="el-GR" dirty="0" smtClean="0"/>
              <a:t>Συγκεκριμένα, επιδιώκεται ο/η μαθητής/</a:t>
            </a:r>
            <a:r>
              <a:rPr lang="el-GR" dirty="0" err="1" smtClean="0"/>
              <a:t>τρια</a:t>
            </a:r>
            <a:r>
              <a:rPr lang="el-GR" dirty="0" smtClean="0"/>
              <a:t> να είναι σε θέση να παράγει:</a:t>
            </a:r>
          </a:p>
          <a:p>
            <a:r>
              <a:rPr lang="el-GR" dirty="0" smtClean="0"/>
              <a:t>α) ένα κείμενο με το οποίο θα αποδίδει περιληπτικά και θα πυκνώνει το νόημα του κειμένου που του δίνεται, εν μέρει ή στο σύνολο του, λαμβάνοντας υπόψη συγκεκριμένο επικοινωνιακό πλαίσιο και</a:t>
            </a:r>
          </a:p>
          <a:p>
            <a:r>
              <a:rPr lang="el-GR" dirty="0" smtClean="0"/>
              <a:t>β) ένα δικό του κείμενο, ενταγμένο σε επικοινωνιακό πλαίσιο σε συνάρτηση με το κείμενο αναφοράς, στο οποίο κρίνει ή σχολιάζει σημεία του κειμένου, ανασκευάζει θέσεις του συγγραφέα ή αναπτύσσει τεκμηριωμένα προσωπικές απόψεις.</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2. Λογοτεχνικό κείμενο</a:t>
            </a:r>
            <a:endParaRPr lang="el-GR" dirty="0">
              <a:solidFill>
                <a:srgbClr val="FF0000"/>
              </a:solidFill>
            </a:endParaRPr>
          </a:p>
        </p:txBody>
      </p:sp>
      <p:sp>
        <p:nvSpPr>
          <p:cNvPr id="3" name="2 - Θέση περιεχομένου"/>
          <p:cNvSpPr>
            <a:spLocks noGrp="1"/>
          </p:cNvSpPr>
          <p:nvPr>
            <p:ph idx="1"/>
          </p:nvPr>
        </p:nvSpPr>
        <p:spPr/>
        <p:txBody>
          <a:bodyPr>
            <a:normAutofit fontScale="70000" lnSpcReduction="20000"/>
          </a:bodyPr>
          <a:lstStyle/>
          <a:p>
            <a:r>
              <a:rPr lang="el-GR" dirty="0" smtClean="0"/>
              <a:t>Τι σημαίνει κατανόηση κειμένου:</a:t>
            </a:r>
          </a:p>
          <a:p>
            <a:r>
              <a:rPr lang="el-GR" dirty="0" smtClean="0"/>
              <a:t>- να αντιλαμβάνεται το θέμα, τον στόχο και την οπτική γωνία από την οποία προσεγγίζει το θέμα του/της ο/η συγγραφέας</a:t>
            </a:r>
          </a:p>
          <a:p>
            <a:r>
              <a:rPr lang="el-GR" dirty="0" smtClean="0"/>
              <a:t>- να διακρίνει στοιχεία της αφηγηματικής πλοκής του κειμένου (όπως πρόσωπα, χώρο, χρόνο, κοινωνικό πλαίσιο δράσης των προσώπων, τα γεγονότα/αίτια που κατευθύνουν τη δράση των αφηγηματικών ηρώων κ.ά.)</a:t>
            </a:r>
          </a:p>
          <a:p>
            <a:r>
              <a:rPr lang="el-GR" dirty="0" smtClean="0"/>
              <a:t>- να αναλύει χαρακτήρες με βάση τα δεδομένα του κειμένου</a:t>
            </a:r>
          </a:p>
          <a:p>
            <a:r>
              <a:rPr lang="el-GR" dirty="0" smtClean="0"/>
              <a:t>- να επισημαίνει τα σύμβολα, τις φωνές, τις σιωπές σε ένα ποιητικό ή θεατρικό κείμενο και να παρουσιάζει με δικά του/της λόγια το νόημα που τους δίνει</a:t>
            </a:r>
          </a:p>
          <a:p>
            <a:r>
              <a:rPr lang="el-GR" dirty="0" smtClean="0"/>
              <a:t>- να αξιοποιεί δεδομένα και πληροφορίες που δίνονται για την αναγνώριση των αξιών που προβάλλει το κείμενο.</a:t>
            </a:r>
          </a:p>
          <a:p>
            <a:pPr>
              <a:buNone/>
            </a:pP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Ερωτήσεις σχετικά με τη δομή:</a:t>
            </a:r>
            <a:endParaRPr lang="el-GR" dirty="0">
              <a:solidFill>
                <a:srgbClr val="FF0000"/>
              </a:solidFill>
            </a:endParaRPr>
          </a:p>
        </p:txBody>
      </p:sp>
      <p:sp>
        <p:nvSpPr>
          <p:cNvPr id="3" name="2 - Θέση περιεχομένου"/>
          <p:cNvSpPr>
            <a:spLocks noGrp="1"/>
          </p:cNvSpPr>
          <p:nvPr>
            <p:ph idx="1"/>
          </p:nvPr>
        </p:nvSpPr>
        <p:spPr/>
        <p:txBody>
          <a:bodyPr>
            <a:normAutofit fontScale="85000" lnSpcReduction="20000"/>
          </a:bodyPr>
          <a:lstStyle/>
          <a:p>
            <a:r>
              <a:rPr lang="el-GR" dirty="0" smtClean="0"/>
              <a:t>- να αναγνωρίζει τα βασικά σημεία οργάνωσης της αφηγηματικής πλοκής ή της ποιητικής γραφής</a:t>
            </a:r>
          </a:p>
          <a:p>
            <a:r>
              <a:rPr lang="el-GR" dirty="0" smtClean="0"/>
              <a:t>- να εντοπίζει μέσα στο κείμενο συγκεκριμένους δείκτες που δίνονται (αφηγηματικούς τρόπους, αφηγηματικές τεχνικές, τον ρόλο του αφηγητή, τον χρόνο της αφήγησης, τα ρηματικά πρόσωπα κ.ά.) και να ερμηνεύει τη λειτουργία τους στο κείμενο</a:t>
            </a:r>
          </a:p>
          <a:p>
            <a:r>
              <a:rPr lang="el-GR" dirty="0" smtClean="0"/>
              <a:t>- να αναγνωρίζει τα εκφραστικά μέσα - σχήματα λόγου, συμβολισμούς, εικόνες κ.ά. και τη λειτουργία τους στο κείμενο.</a:t>
            </a:r>
          </a:p>
          <a:p>
            <a:r>
              <a:rPr lang="el-GR" dirty="0" smtClean="0">
                <a:solidFill>
                  <a:srgbClr val="FF0000"/>
                </a:solidFill>
              </a:rPr>
              <a:t>(Πάντα σε σχέση με το νόημα και τον επικοινωνιακό στόχο)</a:t>
            </a:r>
          </a:p>
          <a:p>
            <a:pPr>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ΝΕΑ ΕΛΛΗΝΙΚΑ</a:t>
            </a:r>
            <a:endParaRPr lang="el-GR" dirty="0">
              <a:solidFill>
                <a:srgbClr val="FF0000"/>
              </a:solidFill>
            </a:endParaRPr>
          </a:p>
        </p:txBody>
      </p:sp>
      <p:sp>
        <p:nvSpPr>
          <p:cNvPr id="3" name="2 - Θέση περιεχομένου"/>
          <p:cNvSpPr>
            <a:spLocks noGrp="1"/>
          </p:cNvSpPr>
          <p:nvPr>
            <p:ph idx="1"/>
          </p:nvPr>
        </p:nvSpPr>
        <p:spPr/>
        <p:txBody>
          <a:bodyPr>
            <a:normAutofit/>
          </a:bodyPr>
          <a:lstStyle/>
          <a:p>
            <a:r>
              <a:rPr lang="el-GR" dirty="0" smtClean="0"/>
              <a:t>Πρόγραμμα </a:t>
            </a:r>
            <a:r>
              <a:rPr lang="el-GR" dirty="0"/>
              <a:t>Σπουδών του μαθήματος «Νέα Ελληνικά», Υ.Α. Γ2/4219/20-08-1999 [ΦΕΚ 2319, τ. Β’, 31-12-1999] </a:t>
            </a:r>
            <a:endParaRPr lang="en-US" dirty="0" smtClean="0"/>
          </a:p>
          <a:p>
            <a:r>
              <a:rPr lang="el-GR" dirty="0" smtClean="0">
                <a:solidFill>
                  <a:srgbClr val="FF0000"/>
                </a:solidFill>
              </a:rPr>
              <a:t>Στην αρχή και κατά τη διάρκεια του διδακτικού έτους ενημερωνόμαστε για τις ισχύουσες οδηγίες διδασκαλίας και αξιολόγησης.</a:t>
            </a:r>
            <a:endParaRPr lang="el-GR" dirty="0">
              <a:solidFill>
                <a:srgbClr val="FF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Παραγωγή λόγου:</a:t>
            </a:r>
            <a:endParaRPr lang="el-GR" dirty="0">
              <a:solidFill>
                <a:srgbClr val="FF0000"/>
              </a:solidFill>
            </a:endParaRPr>
          </a:p>
        </p:txBody>
      </p:sp>
      <p:sp>
        <p:nvSpPr>
          <p:cNvPr id="3" name="2 - Θέση περιεχομένου"/>
          <p:cNvSpPr>
            <a:spLocks noGrp="1"/>
          </p:cNvSpPr>
          <p:nvPr>
            <p:ph idx="1"/>
          </p:nvPr>
        </p:nvSpPr>
        <p:spPr/>
        <p:txBody>
          <a:bodyPr>
            <a:normAutofit fontScale="70000" lnSpcReduction="20000"/>
          </a:bodyPr>
          <a:lstStyle/>
          <a:p>
            <a:r>
              <a:rPr lang="el-GR" dirty="0" smtClean="0"/>
              <a:t>Ο/Η μαθητής/</a:t>
            </a:r>
            <a:r>
              <a:rPr lang="el-GR" dirty="0" err="1" smtClean="0"/>
              <a:t>τρια</a:t>
            </a:r>
            <a:r>
              <a:rPr lang="el-GR" dirty="0" smtClean="0"/>
              <a:t> -με βάση το συγκεκριμένο (λογοτεχνικό κείμενο)- παράγει ένα σύντομο γραπτό κείμενο αναγνωστικής ανταπόκρισης (100-150 λέξεις) με το οποίο εκφράζει την κρίση του/της για ιδέες, αξίες, στάσεις, συμπεριφορές που αναδεικνύονται στο κείμενο με βάση είτε τα </a:t>
            </a:r>
            <a:r>
              <a:rPr lang="el-GR" dirty="0" err="1" smtClean="0"/>
              <a:t>κειμενικά</a:t>
            </a:r>
            <a:r>
              <a:rPr lang="el-GR" dirty="0" smtClean="0"/>
              <a:t> συμφραζόμενα είτε τα ιστορικά και ιδεολογικά συμφραζόμενα της εποχής παραγωγής του έργου (εφόσον δίνονται σχετικές πληροφορίες στο εισαγωγικό σημείωμα). </a:t>
            </a:r>
          </a:p>
          <a:p>
            <a:r>
              <a:rPr lang="el-GR" dirty="0" smtClean="0"/>
              <a:t>Εντάσσει τον προβληματισμό του κειμένου στη σύγχρονη πραγματικότητα και συσχετίζει απόψεις που αναδεικνύονται στο κείμενο με προσωπικές εμπειρίες, βιώματα, συναισθήματα. </a:t>
            </a:r>
          </a:p>
          <a:p>
            <a:r>
              <a:rPr lang="el-GR" dirty="0" smtClean="0"/>
              <a:t>Στο κείμενο αναγνωστικής ανταπόκρισης αναμένεται να έχει κατανοήσει το λογοτεχνικό κείμενο και να εκφράζει με τρόπο τεκμηριωμένο τη γνώμη του/της ως προς τα ζητούμενα της δραστηριότητας.</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ΙΣΤΟΡΙΑ</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Διαμόρφωση ιστορικής σκέψης και ιστορικής συνείδησης</a:t>
            </a:r>
          </a:p>
          <a:p>
            <a:r>
              <a:rPr lang="el-GR" dirty="0" smtClean="0"/>
              <a:t>Υπεύθυνοι δημοκρατικοί πολίτες</a:t>
            </a:r>
            <a:endParaRPr lang="en-US" dirty="0" smtClean="0"/>
          </a:p>
          <a:p>
            <a:endParaRPr lang="en-US" dirty="0" smtClean="0"/>
          </a:p>
          <a:p>
            <a:r>
              <a:rPr lang="el-GR" dirty="0" smtClean="0"/>
              <a:t>Αξιολόγηση του μαθήματος: Φ4/59791/Δ4/08-04-2016</a:t>
            </a:r>
            <a:endParaRPr lang="en-US" dirty="0" smtClean="0"/>
          </a:p>
          <a:p>
            <a:endParaRPr lang="en-US" dirty="0" smtClean="0"/>
          </a:p>
          <a:p>
            <a:pPr>
              <a:buNone/>
            </a:pP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Παράδειγμα: </a:t>
            </a:r>
            <a:r>
              <a:rPr lang="el-GR" dirty="0" smtClean="0"/>
              <a:t>Οι </a:t>
            </a:r>
            <a:r>
              <a:rPr lang="el-GR" dirty="0" smtClean="0"/>
              <a:t>συνέπειες της Γαλλικής Επανάστασης</a:t>
            </a:r>
            <a:endParaRPr lang="el-GR" dirty="0"/>
          </a:p>
        </p:txBody>
      </p:sp>
      <p:sp>
        <p:nvSpPr>
          <p:cNvPr id="3" name="2 - Θέση περιεχομένου"/>
          <p:cNvSpPr>
            <a:spLocks noGrp="1"/>
          </p:cNvSpPr>
          <p:nvPr>
            <p:ph idx="1"/>
          </p:nvPr>
        </p:nvSpPr>
        <p:spPr/>
        <p:txBody>
          <a:bodyPr/>
          <a:lstStyle/>
          <a:p>
            <a:r>
              <a:rPr lang="el-GR" dirty="0" smtClean="0"/>
              <a:t>"Διακήρυξη των δικαιωμάτων του Ανθρώπου και του Πολίτη (26 Αυγούστου 1789)"</a:t>
            </a:r>
          </a:p>
          <a:p>
            <a:r>
              <a:rPr lang="el-GR" dirty="0" smtClean="0"/>
              <a:t>Αφού διαβάσετε το παραπάνω κείμενο που συνέταξε η Εθνική Συνέλευση των Γάλλων, να απαντήσετε στο ερώτημα ποιες από τις βασικές αρχές των σύγχρονων κρατών είναι κατακτήσεις της Γαλλικής Επανάστασης του 1789.</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00"/>
                </a:solidFill>
              </a:rPr>
              <a:t>Ο αγώνας για την ανεξαρτησία και τη δημιουργία του ελληνικού κράτους</a:t>
            </a:r>
            <a:endParaRPr lang="el-GR" dirty="0">
              <a:solidFill>
                <a:srgbClr val="FF0000"/>
              </a:solidFill>
            </a:endParaRPr>
          </a:p>
        </p:txBody>
      </p:sp>
      <p:sp>
        <p:nvSpPr>
          <p:cNvPr id="3" name="2 - Θέση περιεχομένου"/>
          <p:cNvSpPr>
            <a:spLocks noGrp="1"/>
          </p:cNvSpPr>
          <p:nvPr>
            <p:ph idx="1"/>
          </p:nvPr>
        </p:nvSpPr>
        <p:spPr/>
        <p:txBody>
          <a:bodyPr/>
          <a:lstStyle/>
          <a:p>
            <a:r>
              <a:rPr lang="en-US" dirty="0" smtClean="0">
                <a:hlinkClick r:id="rId2"/>
              </a:rPr>
              <a:t>https://youtu.be/Yezx4Ppso58</a:t>
            </a:r>
            <a:r>
              <a:rPr lang="el-GR" dirty="0" smtClean="0"/>
              <a:t>  «Ο αγώνας του ‘21 μέσα από τους πίνακες του Π. Ζωγράφου»</a:t>
            </a:r>
          </a:p>
          <a:p>
            <a:r>
              <a:rPr lang="el-GR" dirty="0" smtClean="0"/>
              <a:t>Ποιες ήταν οι σπουδαιότερες μάχες του ‘21 και με ποιες ιστορικές προσωπικότητες συνδέθηκαν; Ήταν θετικός ή αρνητικός ο ρόλος τους;</a:t>
            </a:r>
          </a:p>
          <a:p>
            <a:r>
              <a:rPr lang="el-GR" dirty="0" smtClean="0"/>
              <a:t>Ποιες ήταν οι «μεγάλες δυνάμεις»; </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Αξιολόγηση ΙΣΤΟΡΙΑΣ</a:t>
            </a:r>
            <a:endParaRPr lang="el-GR" dirty="0">
              <a:solidFill>
                <a:srgbClr val="FF0000"/>
              </a:solidFill>
            </a:endParaRPr>
          </a:p>
        </p:txBody>
      </p:sp>
      <p:sp>
        <p:nvSpPr>
          <p:cNvPr id="3" name="2 - Θέση περιεχομένου"/>
          <p:cNvSpPr>
            <a:spLocks noGrp="1"/>
          </p:cNvSpPr>
          <p:nvPr>
            <p:ph idx="1"/>
          </p:nvPr>
        </p:nvSpPr>
        <p:spPr/>
        <p:txBody>
          <a:bodyPr>
            <a:normAutofit fontScale="77500" lnSpcReduction="20000"/>
          </a:bodyPr>
          <a:lstStyle/>
          <a:p>
            <a:r>
              <a:rPr lang="el-GR" b="1" dirty="0" smtClean="0"/>
              <a:t>Ομάδα Α΄:</a:t>
            </a:r>
            <a:r>
              <a:rPr lang="el-GR" dirty="0" smtClean="0"/>
              <a:t> (2) θέματα που αναλύονται σε επιμέρους ερωτήσεις, με τις οποίες ελέγχονται οι ιστορικές γνώσεις των μαθητών (χρονολογίες, ιστορικές έννοιες, ιστορικά φαινόμενα ή γεγονότα, δράση προσώπων κ.λπ.):</a:t>
            </a:r>
          </a:p>
          <a:p>
            <a:r>
              <a:rPr lang="el-GR" dirty="0" smtClean="0"/>
              <a:t>Το πρώτο θέμα περιλαμβάνει: α) ερωτήσεις αντικειμενικού τύπου (1.α), που βαθμολογούνται με δέκα (10) μονάδες·</a:t>
            </a:r>
          </a:p>
          <a:p>
            <a:r>
              <a:rPr lang="el-GR" dirty="0" smtClean="0"/>
              <a:t> β) εξήγηση δύο (2) ή τριών (3) ιστορικών όρων/εννοιών  (1.β), που βαθμολογείται  με δεκαπέντε (15) μονάδες.</a:t>
            </a:r>
          </a:p>
          <a:p>
            <a:r>
              <a:rPr lang="el-GR" dirty="0" smtClean="0"/>
              <a:t>2. Το δεύτερο θέμα περιλαμβάνει δύο ερωτήσεις σύντομης απάντησης (2.α) και (2.β) και βαθμολογείται με είκοσι πέντε (25) μονάδες.</a:t>
            </a:r>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62500" lnSpcReduction="20000"/>
          </a:bodyPr>
          <a:lstStyle/>
          <a:p>
            <a:pPr>
              <a:buNone/>
            </a:pPr>
            <a:r>
              <a:rPr lang="el-GR" b="1" dirty="0" smtClean="0"/>
              <a:t>Ομάδα Β΄:  </a:t>
            </a:r>
            <a:r>
              <a:rPr lang="el-GR" dirty="0" smtClean="0"/>
              <a:t>(2) θέματα, που το καθένα μπορεί να αναλύεται σε δύο επιμέρους ερωτήσεις, με τις οποίες ελέγχονται η ικανότητα των μαθητών στη σύνθεση των ιστορικών γνώσεων και η κριτική προσέγγισή τους (ανάλυση ή σύνθεση αιτίων ή συνθηκών, αποτίμηση της δράσης προσώπων, αξιολόγηση αποτελεσμάτων, σύγκριση απόψεων, προέκταση ιστορικών πληροφοριών κ.λπ.). </a:t>
            </a:r>
          </a:p>
          <a:p>
            <a:pPr>
              <a:buNone/>
            </a:pPr>
            <a:r>
              <a:rPr lang="el-GR" dirty="0" smtClean="0"/>
              <a:t> </a:t>
            </a:r>
          </a:p>
          <a:p>
            <a:r>
              <a:rPr lang="el-GR" dirty="0" smtClean="0"/>
              <a:t>Είναι διαφορετικά ως προς το γνωστικό τους περιεχόμενο από τις ερωτήσεις (2.α) και (2.β) της ομάδας Α ́</a:t>
            </a:r>
          </a:p>
          <a:p>
            <a:r>
              <a:rPr lang="el-GR" dirty="0" smtClean="0"/>
              <a:t>Βαθμολογούνται αθροιστικά με πενήντα (50) μονάδες. </a:t>
            </a:r>
          </a:p>
          <a:p>
            <a:r>
              <a:rPr lang="el-GR" dirty="0" smtClean="0"/>
              <a:t>Στην περίπτωση αυτής της  ομάδας χρησιμοποιούνται και ερωτήσεις επεξεργασίας ιστορικού υλικού, το οποίο δίνεται στους μαθητές φωτοτυπημένο. Το υλικό αυτό προέρχεται από ιστορικές μαρτυρίες, αρχαιολογικές μελέτες, έργα τέχνης, φωτογραφίες, στατιστικούς πίνακες, χάρτες, διαγράμματα και από όλα εκείνα τα στοιχεία που χρησιμοποιούνται ως ιστορικά τεκμήρια ή ως μέσα άντλησης πληροφοριών για την εξαγωγή ιστορικών συμπερασμάτων.</a:t>
            </a:r>
          </a:p>
          <a:p>
            <a:pPr>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Βασικές αρχές</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Α΄  ΤΑΞΗ: 4 ώρες/  Β΄ ΤΑΞΗ: 3 ώρες/ Γ΄ : 3 ώρες</a:t>
            </a:r>
          </a:p>
          <a:p>
            <a:r>
              <a:rPr lang="el-GR" dirty="0" smtClean="0"/>
              <a:t>Συνεχόμενο δίωρο</a:t>
            </a:r>
          </a:p>
          <a:p>
            <a:r>
              <a:rPr lang="el-GR" dirty="0" smtClean="0"/>
              <a:t>Έμφαση στη συμμετοχή των μαθητών, στο διάλογο, στη δημιουργία κριτικών αναγνωστών.</a:t>
            </a:r>
          </a:p>
          <a:p>
            <a:r>
              <a:rPr lang="el-GR" dirty="0" smtClean="0"/>
              <a:t>Συνδιδασκαλία Λογοτεχνίας και Γλώσσας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Τι σημαίνει κριτικός αναγνώστης</a:t>
            </a:r>
            <a:endParaRPr lang="el-GR" dirty="0">
              <a:solidFill>
                <a:srgbClr val="FF0000"/>
              </a:solidFill>
            </a:endParaRPr>
          </a:p>
        </p:txBody>
      </p:sp>
      <p:sp>
        <p:nvSpPr>
          <p:cNvPr id="3" name="2 - Θέση περιεχομένου"/>
          <p:cNvSpPr>
            <a:spLocks noGrp="1"/>
          </p:cNvSpPr>
          <p:nvPr>
            <p:ph idx="1"/>
          </p:nvPr>
        </p:nvSpPr>
        <p:spPr/>
        <p:txBody>
          <a:bodyPr>
            <a:normAutofit fontScale="92500" lnSpcReduction="20000"/>
          </a:bodyPr>
          <a:lstStyle/>
          <a:p>
            <a:r>
              <a:rPr lang="el-GR" dirty="0" smtClean="0"/>
              <a:t>Να έχει επίγνωση ότι η  γνώση είναι κοινωνικά κατασκευασμένη από την ομάδα/τάξη που έχει κάθε φορά την εξουσία.</a:t>
            </a:r>
          </a:p>
          <a:p>
            <a:r>
              <a:rPr lang="el-GR" dirty="0" smtClean="0"/>
              <a:t>Η γνώση είναι συγχρόνως ο μόνος τρόπος για να απελευθερωθεί ο άνθρωπος.</a:t>
            </a:r>
          </a:p>
          <a:p>
            <a:r>
              <a:rPr lang="el-GR" dirty="0" smtClean="0"/>
              <a:t>Εκπαιδευτικοί και μαθητές πρέπει να έχουν επίγνωση της εξουσίας που ασκείται χωρίς βία.</a:t>
            </a:r>
          </a:p>
          <a:p>
            <a:r>
              <a:rPr lang="el-GR" dirty="0" smtClean="0"/>
              <a:t>Η σχέση δασκάλου- μαθητή πρέπει να διέπεται από αμοιβαίο σεβασμό.</a:t>
            </a:r>
          </a:p>
          <a:p>
            <a:pPr>
              <a:buNone/>
            </a:pPr>
            <a:r>
              <a:rPr lang="el-GR" dirty="0" smtClean="0"/>
              <a:t>(Βασικές αρχές της κριτικής παιδαγωγικής, </a:t>
            </a:r>
            <a:r>
              <a:rPr lang="en-US" dirty="0" err="1" smtClean="0"/>
              <a:t>Freire</a:t>
            </a:r>
            <a:r>
              <a:rPr lang="el-GR" dirty="0" smtClean="0"/>
              <a:t>)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solidFill>
                  <a:srgbClr val="FF0000"/>
                </a:solidFill>
              </a:rPr>
              <a:t>Ο/η εκπαιδευτικός μπορεί:</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Να αλλάζει τη σειρά των ενοτήτων</a:t>
            </a:r>
          </a:p>
          <a:p>
            <a:r>
              <a:rPr lang="el-GR" dirty="0" smtClean="0"/>
              <a:t>Να εμπλουτίζει τα κείμενα του βιβλίου με άλλα (</a:t>
            </a:r>
            <a:r>
              <a:rPr lang="el-GR" dirty="0" err="1" smtClean="0"/>
              <a:t>μονοτροπικά</a:t>
            </a:r>
            <a:r>
              <a:rPr lang="el-GR" dirty="0" smtClean="0"/>
              <a:t> ή </a:t>
            </a:r>
            <a:r>
              <a:rPr lang="el-GR" dirty="0" err="1" smtClean="0"/>
              <a:t>πολυτροπικά</a:t>
            </a:r>
            <a:r>
              <a:rPr lang="el-GR" dirty="0" smtClean="0"/>
              <a:t>, συνεχή ή ασυνεχή, σύντομα ή εκτενή) από έγκριτες πηγές, έντυπες ή/και ηλεκτρονικές.</a:t>
            </a:r>
          </a:p>
          <a:p>
            <a:r>
              <a:rPr lang="el-GR" dirty="0" smtClean="0"/>
              <a:t>Να αλλάζει τα κείμενα με άλλα πιο σύγχρονα και επίκαιρα. </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Αναγκαίες προϋποθέσεις:</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Να μην παραληφθούν ενότητες</a:t>
            </a:r>
          </a:p>
          <a:p>
            <a:r>
              <a:rPr lang="el-GR" dirty="0" smtClean="0"/>
              <a:t>Να ολοκληρώνεται το μάθημα με την παραγωγή λόγου.</a:t>
            </a:r>
          </a:p>
          <a:p>
            <a:r>
              <a:rPr lang="el-GR" dirty="0" smtClean="0"/>
              <a:t>Να ακολουθείται από διόρθωση στην τάξη.</a:t>
            </a:r>
          </a:p>
          <a:p>
            <a:r>
              <a:rPr lang="el-GR" dirty="0" smtClean="0"/>
              <a:t>Να διατίθεται ο αναγκαίος χρόνος για κάθε ενότητα.</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ΓΛΩΣΣΑ: Κατανόηση</a:t>
            </a:r>
            <a:endParaRPr lang="el-GR" dirty="0">
              <a:solidFill>
                <a:srgbClr val="FF0000"/>
              </a:solidFill>
            </a:endParaRPr>
          </a:p>
        </p:txBody>
      </p:sp>
      <p:sp>
        <p:nvSpPr>
          <p:cNvPr id="3" name="2 - Θέση περιεχομένου"/>
          <p:cNvSpPr>
            <a:spLocks noGrp="1"/>
          </p:cNvSpPr>
          <p:nvPr>
            <p:ph idx="1"/>
          </p:nvPr>
        </p:nvSpPr>
        <p:spPr/>
        <p:txBody>
          <a:bodyPr>
            <a:normAutofit fontScale="92500" lnSpcReduction="10000"/>
          </a:bodyPr>
          <a:lstStyle/>
          <a:p>
            <a:r>
              <a:rPr lang="el-GR" dirty="0" smtClean="0"/>
              <a:t>Ερωτήσεις κατανόησης: πρόσωπα, χώρος, χρόνος, σκηνικό, κοινωνικό πλαίσιο, βασικές ιδέες του γράφοντος κ.τ.λ.</a:t>
            </a:r>
          </a:p>
          <a:p>
            <a:r>
              <a:rPr lang="el-GR" dirty="0" smtClean="0"/>
              <a:t>Ερωτήσεις αναγνωστικής ανταπόκρισης: ζητείται η άποψη του μαθητού σε σχέση με αυτό που λέει το κείμενο («αξιολογούν ιδέες, πράξεις, χαρακτήρες και επιχειρήματα του κειμένου, εντοπίζουν αντιφάσεις, προκαταλήψεις και στερεότυπα.»). </a:t>
            </a:r>
          </a:p>
          <a:p>
            <a:r>
              <a:rPr lang="el-GR" dirty="0" smtClean="0"/>
              <a:t>Παραγωγή λόγου (βοηθάει στην κατανόηση).</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Οργάνωση κειμένου:</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Δομή κειμένου ή παραγράφου</a:t>
            </a:r>
          </a:p>
          <a:p>
            <a:r>
              <a:rPr lang="el-GR" dirty="0" smtClean="0"/>
              <a:t>Συνοχή μεταξύ των παραγράφων ή των περιόδων μιας παραγράφου</a:t>
            </a:r>
          </a:p>
          <a:p>
            <a:r>
              <a:rPr lang="el-GR" dirty="0" smtClean="0"/>
              <a:t>Τρόπος ανάπτυξης κειμένου (παραγωγικός, επαγωγικός)</a:t>
            </a:r>
            <a:endParaRPr lang="en-US" dirty="0" smtClean="0"/>
          </a:p>
          <a:p>
            <a:r>
              <a:rPr lang="el-GR" dirty="0" smtClean="0"/>
              <a:t>Μελέτη του λεξιλογίου σε σχέση με το είδος του κειμένου και το επικοινωνιακό πλαίσιο (ύφος).</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TotalTime>
  <Words>1956</Words>
  <Application>Microsoft Office PowerPoint</Application>
  <PresentationFormat>Προβολή στην οθόνη (4:3)</PresentationFormat>
  <Paragraphs>190</Paragraphs>
  <Slides>35</Slides>
  <Notes>1</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35</vt:i4>
      </vt:variant>
    </vt:vector>
  </HeadingPairs>
  <TitlesOfParts>
    <vt:vector size="38" baseType="lpstr">
      <vt:lpstr>Arial</vt:lpstr>
      <vt:lpstr>Calibri</vt:lpstr>
      <vt:lpstr>Θέμα του Office</vt:lpstr>
      <vt:lpstr>ΤΑ ΜΑΘΗΜΑΤΑ ΤΩΝ Ν. ΕΛΛΗΝΙΚΩΝ ΚΑΙ ΤΗΣ ΙΣΤΟΡΙΑΣ ΣΤΑ ΕΠΑΛ</vt:lpstr>
      <vt:lpstr>Κριτική σκέψη=</vt:lpstr>
      <vt:lpstr>ΝΕΑ ΕΛΛΗΝΙΚΑ</vt:lpstr>
      <vt:lpstr>Βασικές αρχές</vt:lpstr>
      <vt:lpstr>Τι σημαίνει κριτικός αναγνώστης</vt:lpstr>
      <vt:lpstr>Ο/η εκπαιδευτικός μπορεί:</vt:lpstr>
      <vt:lpstr>Αναγκαίες προϋποθέσεις:</vt:lpstr>
      <vt:lpstr>ΓΛΩΣΣΑ: Κατανόηση</vt:lpstr>
      <vt:lpstr>Οργάνωση κειμένου:</vt:lpstr>
      <vt:lpstr>Μορφοσυντακτικά φαινόμενα  Α΄</vt:lpstr>
      <vt:lpstr>Μορφοσυντακτικά φαινόμενα Β΄</vt:lpstr>
      <vt:lpstr>Παραγωγή Λόγου:</vt:lpstr>
      <vt:lpstr>Μορφή γραπτού λόγου</vt:lpstr>
      <vt:lpstr>Πώς διορθώνουμε το κείμενο του μαθητή:</vt:lpstr>
      <vt:lpstr>Προφορικός λόγος</vt:lpstr>
      <vt:lpstr>ΛΟΓΟΤΕΧΝΙΑ</vt:lpstr>
      <vt:lpstr>ΑΝΑΓΝΩΣΗ</vt:lpstr>
      <vt:lpstr>Μετά την ανάγνωση</vt:lpstr>
      <vt:lpstr>Δραστηριότητες δημιουργικής γραφής</vt:lpstr>
      <vt:lpstr>Αξιολόγηση δημιουργικής γραφής</vt:lpstr>
      <vt:lpstr>Αξιολόγηση του μαθήματος</vt:lpstr>
      <vt:lpstr>Παρουσίαση του PowerPoint</vt:lpstr>
      <vt:lpstr>Ενότητες του βιβλίου της Γ΄ τάξης</vt:lpstr>
      <vt:lpstr>Θέματα:</vt:lpstr>
      <vt:lpstr>Κείμενα</vt:lpstr>
      <vt:lpstr>1. Μη λογοτεχνικό κείμενο:</vt:lpstr>
      <vt:lpstr>Παραγωγή κειμένου:</vt:lpstr>
      <vt:lpstr>2. Λογοτεχνικό κείμενο</vt:lpstr>
      <vt:lpstr>Ερωτήσεις σχετικά με τη δομή:</vt:lpstr>
      <vt:lpstr>Παραγωγή λόγου:</vt:lpstr>
      <vt:lpstr>ΙΣΤΟΡΙΑ</vt:lpstr>
      <vt:lpstr>Παράδειγμα: Οι συνέπειες της Γαλλικής Επανάστασης</vt:lpstr>
      <vt:lpstr>Ο αγώνας για την ανεξαρτησία και τη δημιουργία του ελληνικού κράτους</vt:lpstr>
      <vt:lpstr>Αξιολόγηση ΙΣΤΟΡΙΑΣ</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ΜΑΘΗΜΑΤΑ ΤΩΝ Ν. ΕΛΛΗΝΙΚΩΝ ΚΑΙ ΤΗΣ ΙΣΤΟΡΙΑΣ</dc:title>
  <dc:creator>Samsung</dc:creator>
  <cp:lastModifiedBy>dionisia</cp:lastModifiedBy>
  <cp:revision>37</cp:revision>
  <dcterms:created xsi:type="dcterms:W3CDTF">2017-09-25T15:10:09Z</dcterms:created>
  <dcterms:modified xsi:type="dcterms:W3CDTF">2019-06-13T07:19:43Z</dcterms:modified>
</cp:coreProperties>
</file>