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6" r:id="rId3"/>
    <p:sldId id="283" r:id="rId4"/>
    <p:sldId id="299" r:id="rId5"/>
    <p:sldId id="282" r:id="rId6"/>
    <p:sldId id="257" r:id="rId7"/>
    <p:sldId id="258" r:id="rId8"/>
    <p:sldId id="259" r:id="rId9"/>
    <p:sldId id="260" r:id="rId10"/>
    <p:sldId id="261" r:id="rId11"/>
    <p:sldId id="262" r:id="rId12"/>
    <p:sldId id="278" r:id="rId13"/>
    <p:sldId id="279" r:id="rId14"/>
    <p:sldId id="270" r:id="rId15"/>
    <p:sldId id="263" r:id="rId16"/>
    <p:sldId id="271" r:id="rId17"/>
    <p:sldId id="264" r:id="rId18"/>
    <p:sldId id="272" r:id="rId19"/>
    <p:sldId id="273" r:id="rId20"/>
    <p:sldId id="280" r:id="rId21"/>
    <p:sldId id="265" r:id="rId22"/>
    <p:sldId id="274" r:id="rId23"/>
    <p:sldId id="289" r:id="rId24"/>
    <p:sldId id="290" r:id="rId25"/>
    <p:sldId id="294" r:id="rId26"/>
    <p:sldId id="291" r:id="rId27"/>
    <p:sldId id="292" r:id="rId28"/>
    <p:sldId id="293" r:id="rId29"/>
    <p:sldId id="275" r:id="rId30"/>
    <p:sldId id="281" r:id="rId31"/>
    <p:sldId id="286" r:id="rId32"/>
    <p:sldId id="288" r:id="rId33"/>
    <p:sldId id="287" r:id="rId34"/>
    <p:sldId id="266" r:id="rId35"/>
    <p:sldId id="267" r:id="rId36"/>
    <p:sldId id="269" r:id="rId37"/>
    <p:sldId id="268" r:id="rId38"/>
    <p:sldId id="284" r:id="rId39"/>
    <p:sldId id="277" r:id="rId40"/>
    <p:sldId id="285" r:id="rId41"/>
    <p:sldId id="295" r:id="rId42"/>
    <p:sldId id="296" r:id="rId43"/>
    <p:sldId id="297" r:id="rId44"/>
    <p:sldId id="298" r:id="rId4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7C640273-82AB-48D1-B220-A872DC9B1F93}" type="datetimeFigureOut">
              <a:rPr lang="el-GR" smtClean="0"/>
              <a:pPr/>
              <a:t>19/9/2019</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28852A9-B1D2-457A-9CA4-F5AD87D9EB3E}" type="slidenum">
              <a:rPr lang="el-GR" smtClean="0"/>
              <a:pPr/>
              <a:t>‹#›</a:t>
            </a:fld>
            <a:endParaRPr lang="el-GR"/>
          </a:p>
        </p:txBody>
      </p:sp>
    </p:spTree>
    <p:extLst>
      <p:ext uri="{BB962C8B-B14F-4D97-AF65-F5344CB8AC3E}">
        <p14:creationId xmlns:p14="http://schemas.microsoft.com/office/powerpoint/2010/main" val="301742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C640273-82AB-48D1-B220-A872DC9B1F93}" type="datetimeFigureOut">
              <a:rPr lang="el-GR" smtClean="0"/>
              <a:pPr/>
              <a:t>19/9/2019</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8852A9-B1D2-457A-9CA4-F5AD87D9EB3E}" type="slidenum">
              <a:rPr lang="el-GR" smtClean="0"/>
              <a:pPr/>
              <a:t>‹#›</a:t>
            </a:fld>
            <a:endParaRPr lang="el-GR"/>
          </a:p>
        </p:txBody>
      </p:sp>
    </p:spTree>
    <p:extLst>
      <p:ext uri="{BB962C8B-B14F-4D97-AF65-F5344CB8AC3E}">
        <p14:creationId xmlns:p14="http://schemas.microsoft.com/office/powerpoint/2010/main" val="355942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C640273-82AB-48D1-B220-A872DC9B1F93}" type="datetimeFigureOut">
              <a:rPr lang="el-GR" smtClean="0"/>
              <a:pPr/>
              <a:t>19/9/2019</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8852A9-B1D2-457A-9CA4-F5AD87D9EB3E}" type="slidenum">
              <a:rPr lang="el-GR" smtClean="0"/>
              <a:pPr/>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2453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7C640273-82AB-48D1-B220-A872DC9B1F93}" type="datetimeFigureOut">
              <a:rPr lang="el-GR" smtClean="0"/>
              <a:pPr/>
              <a:t>19/9/2019</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8852A9-B1D2-457A-9CA4-F5AD87D9EB3E}" type="slidenum">
              <a:rPr lang="el-GR" smtClean="0"/>
              <a:pPr/>
              <a:t>‹#›</a:t>
            </a:fld>
            <a:endParaRPr lang="el-GR"/>
          </a:p>
        </p:txBody>
      </p:sp>
    </p:spTree>
    <p:extLst>
      <p:ext uri="{BB962C8B-B14F-4D97-AF65-F5344CB8AC3E}">
        <p14:creationId xmlns:p14="http://schemas.microsoft.com/office/powerpoint/2010/main" val="4048857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7C640273-82AB-48D1-B220-A872DC9B1F93}" type="datetimeFigureOut">
              <a:rPr lang="el-GR" smtClean="0"/>
              <a:pPr/>
              <a:t>19/9/2019</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8852A9-B1D2-457A-9CA4-F5AD87D9EB3E}" type="slidenum">
              <a:rPr lang="el-GR" smtClean="0"/>
              <a:pPr/>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77277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7C640273-82AB-48D1-B220-A872DC9B1F93}" type="datetimeFigureOut">
              <a:rPr lang="el-GR" smtClean="0"/>
              <a:pPr/>
              <a:t>19/9/2019</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8852A9-B1D2-457A-9CA4-F5AD87D9EB3E}" type="slidenum">
              <a:rPr lang="el-GR" smtClean="0"/>
              <a:pPr/>
              <a:t>‹#›</a:t>
            </a:fld>
            <a:endParaRPr lang="el-GR"/>
          </a:p>
        </p:txBody>
      </p:sp>
    </p:spTree>
    <p:extLst>
      <p:ext uri="{BB962C8B-B14F-4D97-AF65-F5344CB8AC3E}">
        <p14:creationId xmlns:p14="http://schemas.microsoft.com/office/powerpoint/2010/main" val="3885122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C640273-82AB-48D1-B220-A872DC9B1F93}" type="datetimeFigureOut">
              <a:rPr lang="el-GR" smtClean="0"/>
              <a:pPr/>
              <a:t>19/9/2019</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8852A9-B1D2-457A-9CA4-F5AD87D9EB3E}" type="slidenum">
              <a:rPr lang="el-GR" smtClean="0"/>
              <a:pPr/>
              <a:t>‹#›</a:t>
            </a:fld>
            <a:endParaRPr lang="el-GR"/>
          </a:p>
        </p:txBody>
      </p:sp>
    </p:spTree>
    <p:extLst>
      <p:ext uri="{BB962C8B-B14F-4D97-AF65-F5344CB8AC3E}">
        <p14:creationId xmlns:p14="http://schemas.microsoft.com/office/powerpoint/2010/main" val="3010267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C640273-82AB-48D1-B220-A872DC9B1F93}" type="datetimeFigureOut">
              <a:rPr lang="el-GR" smtClean="0"/>
              <a:pPr/>
              <a:t>19/9/2019</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8852A9-B1D2-457A-9CA4-F5AD87D9EB3E}" type="slidenum">
              <a:rPr lang="el-GR" smtClean="0"/>
              <a:pPr/>
              <a:t>‹#›</a:t>
            </a:fld>
            <a:endParaRPr lang="el-GR"/>
          </a:p>
        </p:txBody>
      </p:sp>
    </p:spTree>
    <p:extLst>
      <p:ext uri="{BB962C8B-B14F-4D97-AF65-F5344CB8AC3E}">
        <p14:creationId xmlns:p14="http://schemas.microsoft.com/office/powerpoint/2010/main" val="274108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C640273-82AB-48D1-B220-A872DC9B1F93}" type="datetimeFigureOut">
              <a:rPr lang="el-GR" smtClean="0"/>
              <a:pPr/>
              <a:t>19/9/2019</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8852A9-B1D2-457A-9CA4-F5AD87D9EB3E}" type="slidenum">
              <a:rPr lang="el-GR" smtClean="0"/>
              <a:pPr/>
              <a:t>‹#›</a:t>
            </a:fld>
            <a:endParaRPr lang="el-GR"/>
          </a:p>
        </p:txBody>
      </p:sp>
    </p:spTree>
    <p:extLst>
      <p:ext uri="{BB962C8B-B14F-4D97-AF65-F5344CB8AC3E}">
        <p14:creationId xmlns:p14="http://schemas.microsoft.com/office/powerpoint/2010/main" val="137590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C640273-82AB-48D1-B220-A872DC9B1F93}" type="datetimeFigureOut">
              <a:rPr lang="el-GR" smtClean="0"/>
              <a:pPr/>
              <a:t>19/9/2019</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8852A9-B1D2-457A-9CA4-F5AD87D9EB3E}" type="slidenum">
              <a:rPr lang="el-GR" smtClean="0"/>
              <a:pPr/>
              <a:t>‹#›</a:t>
            </a:fld>
            <a:endParaRPr lang="el-GR"/>
          </a:p>
        </p:txBody>
      </p:sp>
    </p:spTree>
    <p:extLst>
      <p:ext uri="{BB962C8B-B14F-4D97-AF65-F5344CB8AC3E}">
        <p14:creationId xmlns:p14="http://schemas.microsoft.com/office/powerpoint/2010/main" val="32218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7C640273-82AB-48D1-B220-A872DC9B1F93}" type="datetimeFigureOut">
              <a:rPr lang="el-GR" smtClean="0"/>
              <a:pPr/>
              <a:t>19/9/2019</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28852A9-B1D2-457A-9CA4-F5AD87D9EB3E}" type="slidenum">
              <a:rPr lang="el-GR" smtClean="0"/>
              <a:pPr/>
              <a:t>‹#›</a:t>
            </a:fld>
            <a:endParaRPr lang="el-GR"/>
          </a:p>
        </p:txBody>
      </p:sp>
    </p:spTree>
    <p:extLst>
      <p:ext uri="{BB962C8B-B14F-4D97-AF65-F5344CB8AC3E}">
        <p14:creationId xmlns:p14="http://schemas.microsoft.com/office/powerpoint/2010/main" val="112124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7C640273-82AB-48D1-B220-A872DC9B1F93}" type="datetimeFigureOut">
              <a:rPr lang="el-GR" smtClean="0"/>
              <a:pPr/>
              <a:t>19/9/2019</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28852A9-B1D2-457A-9CA4-F5AD87D9EB3E}" type="slidenum">
              <a:rPr lang="el-GR" smtClean="0"/>
              <a:pPr/>
              <a:t>‹#›</a:t>
            </a:fld>
            <a:endParaRPr lang="el-GR"/>
          </a:p>
        </p:txBody>
      </p:sp>
    </p:spTree>
    <p:extLst>
      <p:ext uri="{BB962C8B-B14F-4D97-AF65-F5344CB8AC3E}">
        <p14:creationId xmlns:p14="http://schemas.microsoft.com/office/powerpoint/2010/main" val="10398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C640273-82AB-48D1-B220-A872DC9B1F93}" type="datetimeFigureOut">
              <a:rPr lang="el-GR" smtClean="0"/>
              <a:pPr/>
              <a:t>19/9/2019</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28852A9-B1D2-457A-9CA4-F5AD87D9EB3E}" type="slidenum">
              <a:rPr lang="el-GR" smtClean="0"/>
              <a:pPr/>
              <a:t>‹#›</a:t>
            </a:fld>
            <a:endParaRPr lang="el-GR"/>
          </a:p>
        </p:txBody>
      </p:sp>
    </p:spTree>
    <p:extLst>
      <p:ext uri="{BB962C8B-B14F-4D97-AF65-F5344CB8AC3E}">
        <p14:creationId xmlns:p14="http://schemas.microsoft.com/office/powerpoint/2010/main" val="298337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40273-82AB-48D1-B220-A872DC9B1F93}" type="datetimeFigureOut">
              <a:rPr lang="el-GR" smtClean="0"/>
              <a:pPr/>
              <a:t>19/9/2019</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28852A9-B1D2-457A-9CA4-F5AD87D9EB3E}" type="slidenum">
              <a:rPr lang="el-GR" smtClean="0"/>
              <a:pPr/>
              <a:t>‹#›</a:t>
            </a:fld>
            <a:endParaRPr lang="el-GR"/>
          </a:p>
        </p:txBody>
      </p:sp>
    </p:spTree>
    <p:extLst>
      <p:ext uri="{BB962C8B-B14F-4D97-AF65-F5344CB8AC3E}">
        <p14:creationId xmlns:p14="http://schemas.microsoft.com/office/powerpoint/2010/main" val="279018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C640273-82AB-48D1-B220-A872DC9B1F93}" type="datetimeFigureOut">
              <a:rPr lang="el-GR" smtClean="0"/>
              <a:pPr/>
              <a:t>19/9/2019</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28852A9-B1D2-457A-9CA4-F5AD87D9EB3E}" type="slidenum">
              <a:rPr lang="el-GR" smtClean="0"/>
              <a:pPr/>
              <a:t>‹#›</a:t>
            </a:fld>
            <a:endParaRPr lang="el-GR"/>
          </a:p>
        </p:txBody>
      </p:sp>
    </p:spTree>
    <p:extLst>
      <p:ext uri="{BB962C8B-B14F-4D97-AF65-F5344CB8AC3E}">
        <p14:creationId xmlns:p14="http://schemas.microsoft.com/office/powerpoint/2010/main" val="78151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C640273-82AB-48D1-B220-A872DC9B1F93}" type="datetimeFigureOut">
              <a:rPr lang="el-GR" smtClean="0"/>
              <a:pPr/>
              <a:t>19/9/2019</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8852A9-B1D2-457A-9CA4-F5AD87D9EB3E}" type="slidenum">
              <a:rPr lang="el-GR" smtClean="0"/>
              <a:pPr/>
              <a:t>‹#›</a:t>
            </a:fld>
            <a:endParaRPr lang="el-GR"/>
          </a:p>
        </p:txBody>
      </p:sp>
    </p:spTree>
    <p:extLst>
      <p:ext uri="{BB962C8B-B14F-4D97-AF65-F5344CB8AC3E}">
        <p14:creationId xmlns:p14="http://schemas.microsoft.com/office/powerpoint/2010/main" val="310310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C640273-82AB-48D1-B220-A872DC9B1F93}" type="datetimeFigureOut">
              <a:rPr lang="el-GR" smtClean="0"/>
              <a:pPr/>
              <a:t>19/9/2019</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28852A9-B1D2-457A-9CA4-F5AD87D9EB3E}" type="slidenum">
              <a:rPr lang="el-GR" smtClean="0"/>
              <a:pPr/>
              <a:t>‹#›</a:t>
            </a:fld>
            <a:endParaRPr lang="el-GR"/>
          </a:p>
        </p:txBody>
      </p:sp>
    </p:spTree>
    <p:extLst>
      <p:ext uri="{BB962C8B-B14F-4D97-AF65-F5344CB8AC3E}">
        <p14:creationId xmlns:p14="http://schemas.microsoft.com/office/powerpoint/2010/main" val="36721631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komvos.edu.gr/endoglwssiki/systimatiko/protaseis/protaseis/platon/1.htm" TargetMode="External"/><Relationship Id="rId2" Type="http://schemas.openxmlformats.org/officeDocument/2006/relationships/hyperlink" Target="http://www.komvos.edu.gr/endoglwssiki/systimatiko/protaseis/protaseis/platon/popup/EPIPEDA_POPUP_5.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catisart.gr/miroslav-xoloump-miroslav-holub/"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ebooks.edu.gr/modules/ebook/show.php/DSGL-A111/251/1851,605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kee.gr/html/themata.php?&amp;ID=125"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solidFill>
                  <a:srgbClr val="0070C0"/>
                </a:solidFill>
              </a:rPr>
              <a:t>ΠΑΝΕΛΛΑΔΙΚΕΣ 2020</a:t>
            </a:r>
            <a:endParaRPr lang="el-GR" dirty="0">
              <a:solidFill>
                <a:srgbClr val="0070C0"/>
              </a:solidFill>
            </a:endParaRPr>
          </a:p>
        </p:txBody>
      </p:sp>
      <p:sp>
        <p:nvSpPr>
          <p:cNvPr id="3" name="Υπότιτλος 2"/>
          <p:cNvSpPr>
            <a:spLocks noGrp="1"/>
          </p:cNvSpPr>
          <p:nvPr>
            <p:ph type="subTitle" idx="1"/>
          </p:nvPr>
        </p:nvSpPr>
        <p:spPr/>
        <p:txBody>
          <a:bodyPr/>
          <a:lstStyle/>
          <a:p>
            <a:r>
              <a:rPr lang="el-GR" dirty="0" smtClean="0">
                <a:solidFill>
                  <a:schemeClr val="accent6"/>
                </a:solidFill>
              </a:rPr>
              <a:t>ΠΡΟΣΑΝΑΤΟΛΙΣΜΟΣ ΑΝΘΡΩΠΙΣΤΙΚΩΝ ΣΠΟΥΔΩΝ</a:t>
            </a:r>
            <a:endParaRPr lang="el-GR" dirty="0">
              <a:solidFill>
                <a:schemeClr val="accent6"/>
              </a:solidFill>
            </a:endParaRPr>
          </a:p>
        </p:txBody>
      </p:sp>
    </p:spTree>
    <p:extLst>
      <p:ext uri="{BB962C8B-B14F-4D97-AF65-F5344CB8AC3E}">
        <p14:creationId xmlns:p14="http://schemas.microsoft.com/office/powerpoint/2010/main" val="222609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Ακολουθούν από το φάκελο υλικού:</a:t>
            </a:r>
            <a:endParaRPr lang="el-GR" dirty="0"/>
          </a:p>
        </p:txBody>
      </p:sp>
      <p:sp>
        <p:nvSpPr>
          <p:cNvPr id="3" name="Θέση περιεχομένου 2"/>
          <p:cNvSpPr>
            <a:spLocks noGrp="1"/>
          </p:cNvSpPr>
          <p:nvPr>
            <p:ph idx="1"/>
          </p:nvPr>
        </p:nvSpPr>
        <p:spPr/>
        <p:txBody>
          <a:bodyPr/>
          <a:lstStyle/>
          <a:p>
            <a:r>
              <a:rPr lang="el-GR" dirty="0"/>
              <a:t>ΣΤ. 20 Ο κοσμοπολίτης </a:t>
            </a:r>
            <a:r>
              <a:rPr lang="el-GR" dirty="0" smtClean="0"/>
              <a:t>άνθρωπος, ΕΠΙΚΤΗΤΟΣ</a:t>
            </a:r>
            <a:r>
              <a:rPr lang="el-GR" dirty="0"/>
              <a:t>, </a:t>
            </a:r>
            <a:r>
              <a:rPr lang="el-GR" dirty="0" err="1"/>
              <a:t>Διατριβαί</a:t>
            </a:r>
            <a:r>
              <a:rPr lang="el-GR" dirty="0"/>
              <a:t>, Β.10.1-4 </a:t>
            </a:r>
          </a:p>
          <a:p>
            <a:r>
              <a:rPr lang="el-GR" dirty="0"/>
              <a:t>ΣΤ. 21 Η νέα </a:t>
            </a:r>
            <a:r>
              <a:rPr lang="el-GR" dirty="0" smtClean="0"/>
              <a:t>οικουμένη, ΠΛΟΥΤΑΡΧΟΣ</a:t>
            </a:r>
            <a:r>
              <a:rPr lang="el-GR" dirty="0"/>
              <a:t>, Περί Αλεξάνδρου τύχης και αρετής 6 329 A-D </a:t>
            </a:r>
            <a:r>
              <a:rPr lang="el-GR" dirty="0" smtClean="0"/>
              <a:t> </a:t>
            </a:r>
            <a:endParaRPr lang="el-GR" dirty="0"/>
          </a:p>
          <a:p>
            <a:r>
              <a:rPr lang="el-GR" dirty="0"/>
              <a:t>ΣΤ. 22 Η επιμέλεια του </a:t>
            </a:r>
            <a:r>
              <a:rPr lang="el-GR" dirty="0" smtClean="0"/>
              <a:t>εαυτού, ΜΑΡΚΟΣ </a:t>
            </a:r>
            <a:r>
              <a:rPr lang="el-GR" dirty="0"/>
              <a:t>ΑΥΡΗΛΙΟΣ, Τα εις εαυτόν, 4.3 </a:t>
            </a:r>
          </a:p>
        </p:txBody>
      </p:sp>
    </p:spTree>
    <p:extLst>
      <p:ext uri="{BB962C8B-B14F-4D97-AF65-F5344CB8AC3E}">
        <p14:creationId xmlns:p14="http://schemas.microsoft.com/office/powerpoint/2010/main" val="3853177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stretch>
            <a:fillRect/>
          </a:stretch>
        </p:blipFill>
        <p:spPr>
          <a:xfrm>
            <a:off x="665980" y="0"/>
            <a:ext cx="10860040" cy="6858000"/>
          </a:xfrm>
          <a:prstGeom prst="rect">
            <a:avLst/>
          </a:prstGeom>
        </p:spPr>
      </p:pic>
      <p:sp>
        <p:nvSpPr>
          <p:cNvPr id="5" name="Τίτλος 4"/>
          <p:cNvSpPr>
            <a:spLocks noGrp="1"/>
          </p:cNvSpPr>
          <p:nvPr>
            <p:ph type="title"/>
          </p:nvPr>
        </p:nvSpPr>
        <p:spPr/>
        <p:txBody>
          <a:bodyPr/>
          <a:lstStyle/>
          <a:p>
            <a:pPr algn="r"/>
            <a:r>
              <a:rPr lang="el-GR" dirty="0" smtClean="0">
                <a:solidFill>
                  <a:schemeClr val="bg1"/>
                </a:solidFill>
              </a:rPr>
              <a:t>Φάκελος υλικού</a:t>
            </a:r>
            <a:endParaRPr lang="el-GR" dirty="0">
              <a:solidFill>
                <a:schemeClr val="bg1"/>
              </a:solidFill>
            </a:endParaRPr>
          </a:p>
        </p:txBody>
      </p:sp>
    </p:spTree>
    <p:extLst>
      <p:ext uri="{BB962C8B-B14F-4D97-AF65-F5344CB8AC3E}">
        <p14:creationId xmlns:p14="http://schemas.microsoft.com/office/powerpoint/2010/main" val="2731176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Στόχοι του βιβλίου, κατά το συγγραφέα:</a:t>
            </a:r>
            <a:endParaRPr lang="el-GR" dirty="0"/>
          </a:p>
        </p:txBody>
      </p:sp>
      <p:sp>
        <p:nvSpPr>
          <p:cNvPr id="3" name="Θέση περιεχομένου 2"/>
          <p:cNvSpPr>
            <a:spLocks noGrp="1"/>
          </p:cNvSpPr>
          <p:nvPr>
            <p:ph idx="1"/>
          </p:nvPr>
        </p:nvSpPr>
        <p:spPr/>
        <p:txBody>
          <a:bodyPr/>
          <a:lstStyle/>
          <a:p>
            <a:r>
              <a:rPr lang="el-GR" dirty="0"/>
              <a:t>«Μέσα από τον απέραντο πλούτο της φιλοσοφικής γραμματείας δώδεκα σχεδόν αιώνων, επιλέχθηκαν κατ’ ανάγκην λίγες μόνο θεματικές ενότητες, που αφορούν την περιοχή της φιλοσοφίας που χαρακτηρίζουμε ως «πρακτική φιλοσοφία» και έχουν έναν βαθμό συνεκτικότητας: ο διαμορφωτικός ρόλος της παιδείας και της φιλοσοφίας για τη διάπλαση του ανθρώπου ως </a:t>
            </a:r>
            <a:r>
              <a:rPr lang="el-GR" b="1" dirty="0"/>
              <a:t>ηθικού υποκειμένου </a:t>
            </a:r>
            <a:r>
              <a:rPr lang="el-GR" dirty="0"/>
              <a:t>και ως </a:t>
            </a:r>
            <a:r>
              <a:rPr lang="el-GR" b="1" dirty="0"/>
              <a:t>πολίτη</a:t>
            </a:r>
            <a:r>
              <a:rPr lang="el-GR" dirty="0"/>
              <a:t>, καθώς και οι ανάλογες ηθικές και πολιτικές αρετές του. Κρατώντας, εν μέρει αναγκαστικά, ως κορμό ένα σημαντικό μέρος από τα διδασκόμενα κείμενα του Πλάτωνα και του Αριστοτέλη, έγινε προσπάθεια να αναδειχθούν και οι </a:t>
            </a:r>
            <a:r>
              <a:rPr lang="el-GR" dirty="0" err="1"/>
              <a:t>τροπικότητες</a:t>
            </a:r>
            <a:r>
              <a:rPr lang="el-GR" dirty="0"/>
              <a:t> του φιλοσοφικού λόγου». (Γ. </a:t>
            </a:r>
            <a:r>
              <a:rPr lang="el-GR" dirty="0" err="1"/>
              <a:t>Ζωγραφίδης</a:t>
            </a:r>
            <a:r>
              <a:rPr lang="el-GR" dirty="0"/>
              <a:t>, Αθήνα, 2/4/2019). </a:t>
            </a:r>
          </a:p>
        </p:txBody>
      </p:sp>
    </p:spTree>
    <p:extLst>
      <p:ext uri="{BB962C8B-B14F-4D97-AF65-F5344CB8AC3E}">
        <p14:creationId xmlns:p14="http://schemas.microsoft.com/office/powerpoint/2010/main" val="256128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Οργάνωση της ύλης</a:t>
            </a:r>
            <a:endParaRPr lang="el-GR" dirty="0"/>
          </a:p>
        </p:txBody>
      </p:sp>
      <p:sp>
        <p:nvSpPr>
          <p:cNvPr id="3" name="Θέση περιεχομένου 2"/>
          <p:cNvSpPr>
            <a:spLocks noGrp="1"/>
          </p:cNvSpPr>
          <p:nvPr>
            <p:ph idx="1"/>
          </p:nvPr>
        </p:nvSpPr>
        <p:spPr/>
        <p:txBody>
          <a:bodyPr/>
          <a:lstStyle/>
          <a:p>
            <a:r>
              <a:rPr lang="el-GR" dirty="0" smtClean="0"/>
              <a:t>Έξι </a:t>
            </a:r>
            <a:r>
              <a:rPr lang="el-GR" dirty="0"/>
              <a:t>θεματικές ενότητες, οι οποίες διαιρούνται σε 22 διδακτικές ενότητες. Κάθε διδακτική ενότητα περιέχει εισαγωγικά κείμενα, ερμηνευτικά σχόλια, ένα (1) κείμενο αναφοράς, 1-3 παράλληλα κείμενα, 1-2 κείμενα αυτενέργειας. Κάθε διδακτική ενότητα αναπτύσσεται σε 6 ώρες περίπου. </a:t>
            </a:r>
            <a:endParaRPr lang="el-GR" dirty="0" smtClean="0"/>
          </a:p>
          <a:p>
            <a:r>
              <a:rPr lang="el-GR" dirty="0" smtClean="0"/>
              <a:t>Τα παράλληλα κείμενα είναι ενδεικτικά. Δεν εξετάζονται.</a:t>
            </a:r>
          </a:p>
          <a:p>
            <a:r>
              <a:rPr lang="el-GR" dirty="0" smtClean="0"/>
              <a:t>Τα κείμενα αυτενέργειας χρησιμοποιούνται, για να ασκηθούν περισσότερο οι μαθητές στην μετάφραση - κατανόηση αρχαίων κειμένων. Δεν εξετάζονται.</a:t>
            </a:r>
          </a:p>
          <a:p>
            <a:endParaRPr lang="el-GR" dirty="0"/>
          </a:p>
        </p:txBody>
      </p:sp>
    </p:spTree>
    <p:extLst>
      <p:ext uri="{BB962C8B-B14F-4D97-AF65-F5344CB8AC3E}">
        <p14:creationId xmlns:p14="http://schemas.microsoft.com/office/powerpoint/2010/main" val="1217418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Διδακτικοί στόχοι του 1</a:t>
            </a:r>
            <a:r>
              <a:rPr lang="el-GR" baseline="30000" dirty="0" smtClean="0"/>
              <a:t>ου</a:t>
            </a:r>
            <a:r>
              <a:rPr lang="el-GR" dirty="0" smtClean="0"/>
              <a:t> μαθήματος:</a:t>
            </a:r>
            <a:endParaRPr lang="el-GR" dirty="0"/>
          </a:p>
        </p:txBody>
      </p:sp>
      <p:sp>
        <p:nvSpPr>
          <p:cNvPr id="3" name="Θέση περιεχομένου 2"/>
          <p:cNvSpPr>
            <a:spLocks noGrp="1"/>
          </p:cNvSpPr>
          <p:nvPr>
            <p:ph idx="1"/>
          </p:nvPr>
        </p:nvSpPr>
        <p:spPr/>
        <p:txBody>
          <a:bodyPr/>
          <a:lstStyle/>
          <a:p>
            <a:r>
              <a:rPr lang="el-GR" dirty="0" smtClean="0"/>
              <a:t>Να αναπτύξουν οι μαθητές θετική σχέση με το μάθημα.</a:t>
            </a:r>
          </a:p>
          <a:p>
            <a:r>
              <a:rPr lang="el-GR" dirty="0" smtClean="0"/>
              <a:t>Να ταυτίζουν τη φιλοσοφία με την αναζήτηση των βασικών κανόνων και αρχών που διέπουν τη ζωή και τον κόσμο. Φιλοσοφία=αναζήτηση νοήματος</a:t>
            </a:r>
          </a:p>
          <a:p>
            <a:r>
              <a:rPr lang="el-GR" dirty="0" smtClean="0"/>
              <a:t>Κοινά σημεία μύθου-φιλοσοφίας. Διαφορές.</a:t>
            </a:r>
          </a:p>
          <a:p>
            <a:r>
              <a:rPr lang="el-GR" dirty="0" smtClean="0"/>
              <a:t>Να συσχετίζουν τη σημασία </a:t>
            </a:r>
            <a:r>
              <a:rPr lang="el-GR" dirty="0"/>
              <a:t>των λέξεων </a:t>
            </a:r>
            <a:r>
              <a:rPr lang="el-GR" dirty="0" smtClean="0"/>
              <a:t> </a:t>
            </a:r>
            <a:r>
              <a:rPr lang="el-GR" dirty="0" err="1" smtClean="0"/>
              <a:t>θαυμάζειν</a:t>
            </a:r>
            <a:r>
              <a:rPr lang="el-GR" dirty="0"/>
              <a:t>, </a:t>
            </a:r>
            <a:r>
              <a:rPr lang="el-GR" dirty="0" err="1" smtClean="0"/>
              <a:t>διαπορήσαντες</a:t>
            </a:r>
            <a:r>
              <a:rPr lang="el-GR" dirty="0"/>
              <a:t>, </a:t>
            </a:r>
            <a:r>
              <a:rPr lang="el-GR" dirty="0" err="1" smtClean="0"/>
              <a:t>ἄγνοιαν</a:t>
            </a:r>
            <a:r>
              <a:rPr lang="el-GR" dirty="0"/>
              <a:t>, </a:t>
            </a:r>
            <a:r>
              <a:rPr lang="el-GR" dirty="0" err="1" smtClean="0"/>
              <a:t>ἐπίστασθαι</a:t>
            </a:r>
            <a:r>
              <a:rPr lang="el-GR" dirty="0"/>
              <a:t>, </a:t>
            </a:r>
            <a:r>
              <a:rPr lang="el-GR" dirty="0" err="1"/>
              <a:t>ἐλευθέραν</a:t>
            </a:r>
            <a:r>
              <a:rPr lang="el-GR" dirty="0"/>
              <a:t> </a:t>
            </a:r>
            <a:r>
              <a:rPr lang="el-GR" dirty="0" err="1"/>
              <a:t>τῶν</a:t>
            </a:r>
            <a:r>
              <a:rPr lang="el-GR" dirty="0"/>
              <a:t> </a:t>
            </a:r>
            <a:r>
              <a:rPr lang="el-GR" dirty="0" err="1" smtClean="0"/>
              <a:t>ἐπιστημῶν</a:t>
            </a:r>
            <a:r>
              <a:rPr lang="el-GR" dirty="0" smtClean="0"/>
              <a:t> με το νόημα του κειμένου</a:t>
            </a:r>
          </a:p>
          <a:p>
            <a:r>
              <a:rPr lang="el-GR" dirty="0" smtClean="0"/>
              <a:t>Να θυμηθούν τη λειτουργία των έναρθρων απαρεμφάτων και τους τρόπους που εκφέρονται οι προσδιορισμοί του χρόνου και της αιτίας. </a:t>
            </a:r>
            <a:endParaRPr lang="el-GR" dirty="0"/>
          </a:p>
          <a:p>
            <a:endParaRPr lang="el-GR" dirty="0"/>
          </a:p>
        </p:txBody>
      </p:sp>
    </p:spTree>
    <p:extLst>
      <p:ext uri="{BB962C8B-B14F-4D97-AF65-F5344CB8AC3E}">
        <p14:creationId xmlns:p14="http://schemas.microsoft.com/office/powerpoint/2010/main" val="520032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err="1"/>
              <a:t>Μετὰ</a:t>
            </a:r>
            <a:r>
              <a:rPr lang="el-GR" b="1" i="1" dirty="0"/>
              <a:t> </a:t>
            </a:r>
            <a:r>
              <a:rPr lang="el-GR" b="1" i="1" dirty="0" err="1"/>
              <a:t>τὰ</a:t>
            </a:r>
            <a:r>
              <a:rPr lang="el-GR" b="1" i="1" dirty="0"/>
              <a:t> φυσικά, </a:t>
            </a:r>
            <a:r>
              <a:rPr lang="el-GR" b="1" dirty="0"/>
              <a:t>Α 2, </a:t>
            </a:r>
            <a:r>
              <a:rPr lang="el-GR" b="1" dirty="0" smtClean="0"/>
              <a:t>98b12-28</a:t>
            </a:r>
            <a:br>
              <a:rPr lang="el-GR" b="1" dirty="0" smtClean="0"/>
            </a:br>
            <a:r>
              <a:rPr lang="el-GR" b="1" dirty="0" err="1" smtClean="0"/>
              <a:t>Αφόρμηση</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Διαχρονική αξία του έργου. Φιλοσοφία =σοφία</a:t>
            </a:r>
          </a:p>
          <a:p>
            <a:r>
              <a:rPr lang="el-GR" dirty="0" smtClean="0"/>
              <a:t>Αυτό που λέμε σήμερα μεταφυσική αποτελεί μικρό τμήμα </a:t>
            </a:r>
            <a:r>
              <a:rPr lang="el-GR" smtClean="0"/>
              <a:t>του βιβλίου.</a:t>
            </a:r>
            <a:endParaRPr lang="el-GR" dirty="0" smtClean="0"/>
          </a:p>
          <a:p>
            <a:r>
              <a:rPr lang="el-GR" dirty="0" smtClean="0"/>
              <a:t>Διάκριση των επιστημών κατά τον Αριστοτέλη: Θεωρητικές (Φυσική, Μεταφυσική, Μαθηματικά)και Πρακτικές (Πολιτική, Ηθική) , Ποιητική (Τέχνες).</a:t>
            </a:r>
          </a:p>
          <a:p>
            <a:r>
              <a:rPr lang="el-GR" dirty="0" smtClean="0"/>
              <a:t>Θεωρητικές: ασχολούνται με τις πρώτες αρχές, ανώτερες: «</a:t>
            </a:r>
            <a:r>
              <a:rPr lang="el-GR" i="1" dirty="0"/>
              <a:t>θεωρούμε πιο σοφούς </a:t>
            </a:r>
            <a:r>
              <a:rPr lang="el-GR" i="1" dirty="0" smtClean="0"/>
              <a:t>τους αρχιτέκτονες </a:t>
            </a:r>
            <a:r>
              <a:rPr lang="el-GR" i="1" dirty="0"/>
              <a:t>(από τους χειροτέχνες) όχι γιατί είναι αποτελεσματικοί στην πράξη, αλλά </a:t>
            </a:r>
            <a:r>
              <a:rPr lang="el-GR" i="1" dirty="0" smtClean="0"/>
              <a:t>γιατί διαθέτουν θεωρία </a:t>
            </a:r>
            <a:r>
              <a:rPr lang="el-GR" i="1" dirty="0"/>
              <a:t>και γιατί γνωρίζουν τις αιτίες</a:t>
            </a:r>
            <a:r>
              <a:rPr lang="el-GR" dirty="0" smtClean="0"/>
              <a:t>». Προέρχονται από την αίσθηση και το στοχασμό.</a:t>
            </a:r>
          </a:p>
          <a:p>
            <a:r>
              <a:rPr lang="el-GR" dirty="0" smtClean="0"/>
              <a:t>Συνδετικός κρίκος η εντελέχεια (αγαθό). Το αγαθό είναι το «πρώτο» αίτιο. Μεταφυσική είναι η «πρώτη» επιστήμη.</a:t>
            </a:r>
          </a:p>
          <a:p>
            <a:r>
              <a:rPr lang="el-GR" dirty="0" smtClean="0"/>
              <a:t>Ο άνθρωπος, για να ζήσει καλά έχει ανάγκη και την πρακτική φιλοσοφία (Ηθική).</a:t>
            </a:r>
          </a:p>
        </p:txBody>
      </p:sp>
    </p:spTree>
    <p:extLst>
      <p:ext uri="{BB962C8B-B14F-4D97-AF65-F5344CB8AC3E}">
        <p14:creationId xmlns:p14="http://schemas.microsoft.com/office/powerpoint/2010/main" val="192018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Ανάγνωση κειμένου: 2</a:t>
            </a:r>
            <a:r>
              <a:rPr lang="el-GR" baseline="30000" dirty="0" smtClean="0"/>
              <a:t>η</a:t>
            </a:r>
            <a:r>
              <a:rPr lang="el-GR" dirty="0" smtClean="0"/>
              <a:t> ώρα</a:t>
            </a:r>
            <a:endParaRPr lang="el-GR" dirty="0"/>
          </a:p>
        </p:txBody>
      </p:sp>
      <p:sp>
        <p:nvSpPr>
          <p:cNvPr id="3" name="Θέση περιεχομένου 2"/>
          <p:cNvSpPr>
            <a:spLocks noGrp="1"/>
          </p:cNvSpPr>
          <p:nvPr>
            <p:ph idx="1"/>
          </p:nvPr>
        </p:nvSpPr>
        <p:spPr/>
        <p:txBody>
          <a:bodyPr/>
          <a:lstStyle/>
          <a:p>
            <a:r>
              <a:rPr lang="el-GR" dirty="0" smtClean="0"/>
              <a:t>Από το πρωτότυπο:</a:t>
            </a:r>
          </a:p>
          <a:p>
            <a:r>
              <a:rPr lang="el-GR" dirty="0" smtClean="0"/>
              <a:t>Ποια κίνητρα έσπρωξαν τους ανθρώπους να φιλοσοφούν;</a:t>
            </a:r>
          </a:p>
          <a:p>
            <a:r>
              <a:rPr lang="el-GR" dirty="0" smtClean="0"/>
              <a:t>Ποια πορεία ακολούθησαν;</a:t>
            </a:r>
          </a:p>
          <a:p>
            <a:r>
              <a:rPr lang="el-GR" dirty="0" smtClean="0"/>
              <a:t>Τι σχέση έχει ο μύθος με τη φιλοσοφία;</a:t>
            </a:r>
          </a:p>
          <a:p>
            <a:r>
              <a:rPr lang="el-GR" dirty="0" smtClean="0"/>
              <a:t>Συμφωνείτε με την άποψη ότι αρχικά οι άνθρωποι «επιζήτησαν </a:t>
            </a:r>
            <a:r>
              <a:rPr lang="el-GR" dirty="0"/>
              <a:t>την επιστήμη για την ίδια τη γνώση και όχι χάριν κάποιας </a:t>
            </a:r>
            <a:r>
              <a:rPr lang="el-GR" dirty="0" smtClean="0"/>
              <a:t>χρησιμότητας»;</a:t>
            </a:r>
          </a:p>
          <a:p>
            <a:r>
              <a:rPr lang="el-GR" dirty="0" smtClean="0"/>
              <a:t>Με ποιο επιχείρημα υποστηρίζει την παραπάνω άποψη ο Αριστοτέλης; Θεωρείτε το επιχείρημά του πειστικό;</a:t>
            </a:r>
          </a:p>
          <a:p>
            <a:r>
              <a:rPr lang="el-GR" dirty="0" smtClean="0"/>
              <a:t>Γιατί αποκαλεί </a:t>
            </a:r>
            <a:r>
              <a:rPr lang="el-GR" dirty="0"/>
              <a:t>τη φιλοσοφία </a:t>
            </a:r>
            <a:r>
              <a:rPr lang="el-GR" dirty="0" smtClean="0"/>
              <a:t>«μόνην </a:t>
            </a:r>
            <a:r>
              <a:rPr lang="el-GR" dirty="0" err="1"/>
              <a:t>οὖσαν</a:t>
            </a:r>
            <a:r>
              <a:rPr lang="el-GR" dirty="0"/>
              <a:t> </a:t>
            </a:r>
            <a:r>
              <a:rPr lang="el-GR" dirty="0" err="1"/>
              <a:t>ἐλευθέραν</a:t>
            </a:r>
            <a:r>
              <a:rPr lang="el-GR" dirty="0"/>
              <a:t> </a:t>
            </a:r>
            <a:r>
              <a:rPr lang="el-GR" dirty="0" err="1"/>
              <a:t>τῶν</a:t>
            </a:r>
            <a:r>
              <a:rPr lang="el-GR" dirty="0"/>
              <a:t> </a:t>
            </a:r>
            <a:r>
              <a:rPr lang="el-GR" dirty="0" err="1" smtClean="0"/>
              <a:t>ἐπιστημῶν</a:t>
            </a:r>
            <a:r>
              <a:rPr lang="el-GR" dirty="0" smtClean="0"/>
              <a:t>»; Ποια είναι η σημασία της λέξης ελεύθερος; </a:t>
            </a:r>
            <a:endParaRPr lang="el-GR" dirty="0"/>
          </a:p>
        </p:txBody>
      </p:sp>
    </p:spTree>
    <p:extLst>
      <p:ext uri="{BB962C8B-B14F-4D97-AF65-F5344CB8AC3E}">
        <p14:creationId xmlns:p14="http://schemas.microsoft.com/office/powerpoint/2010/main" val="1517432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Σχέση μύθου και φιλοσοφίας</a:t>
            </a:r>
          </a:p>
        </p:txBody>
      </p:sp>
      <p:sp>
        <p:nvSpPr>
          <p:cNvPr id="3" name="Θέση περιεχομένου 2"/>
          <p:cNvSpPr>
            <a:spLocks noGrp="1"/>
          </p:cNvSpPr>
          <p:nvPr>
            <p:ph idx="1"/>
          </p:nvPr>
        </p:nvSpPr>
        <p:spPr/>
        <p:txBody>
          <a:bodyPr>
            <a:normAutofit fontScale="85000" lnSpcReduction="10000"/>
          </a:bodyPr>
          <a:lstStyle/>
          <a:p>
            <a:r>
              <a:rPr lang="el-GR" dirty="0"/>
              <a:t>  </a:t>
            </a:r>
            <a:r>
              <a:rPr lang="el-GR" dirty="0" smtClean="0"/>
              <a:t>«Επειδή </a:t>
            </a:r>
            <a:r>
              <a:rPr lang="el-GR" dirty="0"/>
              <a:t>εκφράζει τη συλλογική μνήμη, ο μύθος οργανώνεται ως αφήγηση που επιχειρεί να ερμηνεύσει μια υφιστάμενη κατάσταση πραγμάτων με αναγωγή της στο παρελθόν, στις απαρχές της, και περιβάλλεται το κύρος της αυθεντίας, γι’ αυτό και εκφέρεται ως μονόλογος. Ο φιλοσοφικός λόγος αντιθέτως αναπτύσσεται σε περιβάλλον ανταγωνιστικού διαλόγου, γι’ αυτό και παίρνει τη μορφή επιχειρηματολογίας, προσπάθειας δηλαδή στήριξης μιας θέσης. Αυτό συνεπάγεται τον </a:t>
            </a:r>
            <a:r>
              <a:rPr lang="el-GR"/>
              <a:t>έντονα </a:t>
            </a:r>
            <a:r>
              <a:rPr lang="el-GR" smtClean="0"/>
              <a:t>διαλογικό-πολεμικό</a:t>
            </a:r>
            <a:r>
              <a:rPr lang="el-GR" dirty="0"/>
              <a:t> χαρακτήρα του φιλοσοφικού λόγου, αφού σε κάθε φράση ενός φιλοσόφου διακρίνεται η λανθάνουσα ηχώ του αντίπαλου λόγου, και την αυξημένη μεθοδολογική αυστηρότητα και </a:t>
            </a:r>
            <a:r>
              <a:rPr lang="el-GR" dirty="0" err="1"/>
              <a:t>αυτοαναφορικότητά</a:t>
            </a:r>
            <a:r>
              <a:rPr lang="el-GR" dirty="0"/>
              <a:t> </a:t>
            </a:r>
            <a:r>
              <a:rPr lang="el-GR" dirty="0" smtClean="0"/>
              <a:t>του. Ωστόσο</a:t>
            </a:r>
            <a:r>
              <a:rPr lang="el-GR" dirty="0"/>
              <a:t>, παρά τα διακριτικά τυπολογικά χαρακτηριστικά τους, δεν θα πρέπει να ξεχνάμε πως μύθος και λόγος επιτελούν την ίδια λειτουργία: συνθέτουν ερμηνείες του κόσμου, </a:t>
            </a:r>
            <a:r>
              <a:rPr lang="el-GR" dirty="0" err="1"/>
              <a:t>κοσμοεικόνες</a:t>
            </a:r>
            <a:r>
              <a:rPr lang="el-GR" dirty="0"/>
              <a:t>, και για τον σκοπό αυτό χρησιμοποιούν σε μεγάλο βαθμό τα ίδια εργαλεία, με βασικότερο </a:t>
            </a:r>
            <a:r>
              <a:rPr lang="el-GR" u="sng" dirty="0">
                <a:hlinkClick r:id="rId2"/>
              </a:rPr>
              <a:t>τη διάκριση δύο επιπέδων πραγματικότητας</a:t>
            </a:r>
            <a:r>
              <a:rPr lang="el-GR" dirty="0"/>
              <a:t>: θεϊκός-ανθρώπινος κόσμος, ουσία-φαινόμενο, δέον-είναι· διάκριση πάνω στην οποία βασίζουν την οντολογία και την ηθική </a:t>
            </a:r>
            <a:r>
              <a:rPr lang="el-GR" dirty="0" smtClean="0"/>
              <a:t>τους». </a:t>
            </a:r>
            <a:r>
              <a:rPr lang="en-US" dirty="0">
                <a:hlinkClick r:id="rId3"/>
              </a:rPr>
              <a:t>http://www.komvos.edu.gr/endoglwssiki/systimatiko/protaseis/protaseis/platon/1.htm</a:t>
            </a:r>
            <a:endParaRPr lang="el-GR" dirty="0"/>
          </a:p>
        </p:txBody>
      </p:sp>
    </p:spTree>
    <p:extLst>
      <p:ext uri="{BB962C8B-B14F-4D97-AF65-F5344CB8AC3E}">
        <p14:creationId xmlns:p14="http://schemas.microsoft.com/office/powerpoint/2010/main" val="543211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γλώσσα του κειμένου (2 ώρες)</a:t>
            </a:r>
            <a:endParaRPr lang="el-GR" dirty="0"/>
          </a:p>
        </p:txBody>
      </p:sp>
      <p:sp>
        <p:nvSpPr>
          <p:cNvPr id="3" name="Θέση περιεχομένου 2"/>
          <p:cNvSpPr>
            <a:spLocks noGrp="1"/>
          </p:cNvSpPr>
          <p:nvPr>
            <p:ph idx="1"/>
          </p:nvPr>
        </p:nvSpPr>
        <p:spPr/>
        <p:txBody>
          <a:bodyPr/>
          <a:lstStyle/>
          <a:p>
            <a:r>
              <a:rPr lang="el-GR" dirty="0" smtClean="0"/>
              <a:t>Το έναρθρο απαρέμφατο: Καταλήξεις απαρεμφάτου. Αναγνώριση των έναρθρων απαρεμφάτων και αντικατάστασή τους με τα αντίστοιχα ουσιαστικά. Με ποιο τρόπο μεταβάλλεται το νόημα;</a:t>
            </a:r>
          </a:p>
          <a:p>
            <a:r>
              <a:rPr lang="el-GR" dirty="0" smtClean="0"/>
              <a:t>Προσδιορισμοί της αιτίας:</a:t>
            </a:r>
          </a:p>
          <a:p>
            <a:r>
              <a:rPr lang="el-GR" dirty="0" smtClean="0"/>
              <a:t>1. Να απαντήσετε στις ερωτήσεις με τα λόγια του κειμένου στα αρχαία ελληνικά: α)Για ποιο λόγο οι άνθρωποι άρχισαν να φιλοσοφούν; β)Για ποιο λόγο οι άνθρωποι επιδίωξαν την επιστήμη; γ) Γιατί επιζητούν τη </a:t>
            </a:r>
            <a:r>
              <a:rPr lang="el-GR" dirty="0"/>
              <a:t>φιλοσοφία; </a:t>
            </a:r>
            <a:r>
              <a:rPr lang="el-GR" dirty="0" smtClean="0"/>
              <a:t>2. Συμπληρώστε τη φράση με λέξεις του αρχαίου κειμένου: «επιζήτησαν </a:t>
            </a:r>
            <a:r>
              <a:rPr lang="el-GR" dirty="0"/>
              <a:t>την επιστήμη για την ίδια τη γνώση και όχι </a:t>
            </a:r>
            <a:r>
              <a:rPr lang="el-GR" dirty="0" smtClean="0"/>
              <a:t>…» 3</a:t>
            </a:r>
            <a:r>
              <a:rPr lang="el-GR" dirty="0"/>
              <a:t>. </a:t>
            </a:r>
            <a:r>
              <a:rPr lang="el-GR" dirty="0" smtClean="0"/>
              <a:t>«</a:t>
            </a:r>
            <a:r>
              <a:rPr lang="el-GR" dirty="0" err="1"/>
              <a:t>Διὰ</a:t>
            </a:r>
            <a:r>
              <a:rPr lang="el-GR" dirty="0"/>
              <a:t> </a:t>
            </a:r>
            <a:r>
              <a:rPr lang="el-GR" dirty="0" err="1"/>
              <a:t>γὰρ</a:t>
            </a:r>
            <a:r>
              <a:rPr lang="el-GR" dirty="0"/>
              <a:t> </a:t>
            </a:r>
            <a:r>
              <a:rPr lang="el-GR" dirty="0" err="1"/>
              <a:t>τὸ</a:t>
            </a:r>
            <a:r>
              <a:rPr lang="el-GR" dirty="0"/>
              <a:t> </a:t>
            </a:r>
            <a:r>
              <a:rPr lang="el-GR" dirty="0" err="1"/>
              <a:t>θαυμάζειν</a:t>
            </a:r>
            <a:r>
              <a:rPr lang="el-GR" dirty="0"/>
              <a:t> </a:t>
            </a:r>
            <a:r>
              <a:rPr lang="el-GR" dirty="0" err="1"/>
              <a:t>οἱ</a:t>
            </a:r>
            <a:r>
              <a:rPr lang="el-GR" dirty="0"/>
              <a:t> </a:t>
            </a:r>
            <a:r>
              <a:rPr lang="el-GR" dirty="0" err="1"/>
              <a:t>ἄνθρωποι</a:t>
            </a:r>
            <a:r>
              <a:rPr lang="el-GR" dirty="0"/>
              <a:t> </a:t>
            </a:r>
            <a:r>
              <a:rPr lang="el-GR" dirty="0" err="1"/>
              <a:t>καὶ</a:t>
            </a:r>
            <a:r>
              <a:rPr lang="el-GR" dirty="0"/>
              <a:t> </a:t>
            </a:r>
            <a:r>
              <a:rPr lang="el-GR" dirty="0" err="1"/>
              <a:t>νῦν</a:t>
            </a:r>
            <a:r>
              <a:rPr lang="el-GR" dirty="0"/>
              <a:t> </a:t>
            </a:r>
            <a:r>
              <a:rPr lang="el-GR" dirty="0" err="1"/>
              <a:t>καὶ</a:t>
            </a:r>
            <a:r>
              <a:rPr lang="el-GR" dirty="0"/>
              <a:t> </a:t>
            </a:r>
            <a:r>
              <a:rPr lang="el-GR" dirty="0" err="1"/>
              <a:t>τὸ</a:t>
            </a:r>
            <a:r>
              <a:rPr lang="el-GR" dirty="0"/>
              <a:t> </a:t>
            </a:r>
            <a:r>
              <a:rPr lang="el-GR" dirty="0" err="1"/>
              <a:t>πρῶτον</a:t>
            </a:r>
            <a:r>
              <a:rPr lang="el-GR" dirty="0"/>
              <a:t> </a:t>
            </a:r>
            <a:r>
              <a:rPr lang="el-GR" dirty="0" err="1"/>
              <a:t>ἤρξαντο</a:t>
            </a:r>
            <a:r>
              <a:rPr lang="el-GR" dirty="0"/>
              <a:t> </a:t>
            </a:r>
            <a:r>
              <a:rPr lang="el-GR" dirty="0" err="1"/>
              <a:t>φιλοσοφεῖν</a:t>
            </a:r>
            <a:r>
              <a:rPr lang="el-GR" dirty="0"/>
              <a:t>». </a:t>
            </a:r>
            <a:r>
              <a:rPr lang="el-GR" dirty="0" smtClean="0"/>
              <a:t>Να πείτε το ίδιο πράγμα στα αρχαία ελληνικά, πρώτα με μια δευτερεύουσα πρόταση και ύστερα με μια μετοχή στη θέση του «διά το θαυμάζειν» </a:t>
            </a:r>
            <a:endParaRPr lang="el-GR" dirty="0"/>
          </a:p>
        </p:txBody>
      </p:sp>
    </p:spTree>
    <p:extLst>
      <p:ext uri="{BB962C8B-B14F-4D97-AF65-F5344CB8AC3E}">
        <p14:creationId xmlns:p14="http://schemas.microsoft.com/office/powerpoint/2010/main" val="3723134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Παράλληλο κείμενο: Σύγκριση με το απόσπασμα του </a:t>
            </a:r>
            <a:r>
              <a:rPr lang="el-GR" dirty="0" err="1" smtClean="0"/>
              <a:t>Ντεκάρτ</a:t>
            </a:r>
            <a:endParaRPr lang="el-GR" dirty="0"/>
          </a:p>
        </p:txBody>
      </p:sp>
      <p:sp>
        <p:nvSpPr>
          <p:cNvPr id="3" name="Θέση περιεχομένου 2"/>
          <p:cNvSpPr>
            <a:spLocks noGrp="1"/>
          </p:cNvSpPr>
          <p:nvPr>
            <p:ph idx="1"/>
          </p:nvPr>
        </p:nvSpPr>
        <p:spPr/>
        <p:txBody>
          <a:bodyPr/>
          <a:lstStyle/>
          <a:p>
            <a:r>
              <a:rPr lang="el-GR" dirty="0" smtClean="0"/>
              <a:t>«Θα </a:t>
            </a:r>
            <a:r>
              <a:rPr lang="el-GR" dirty="0"/>
              <a:t>ήθελα πρώτα </a:t>
            </a:r>
            <a:r>
              <a:rPr lang="el-GR" dirty="0" err="1"/>
              <a:t>πρώτα</a:t>
            </a:r>
            <a:r>
              <a:rPr lang="el-GR" dirty="0"/>
              <a:t> να εξηγήσω τι είναι φιλοσοφία, αρχίζοντας από τα πλέον κοινότοπα: ότι η λέξη φιλοσοφία σημαίνει τη μελέτη της σοφίας κι ότι ως σοφία δεν εννοούμε μόνο τη σύνεση σε πρακτικές υποθέσεις, αλλά μια τέλεια γνώση όλων όσα μπορεί να γνωρίσει ο άνθρωπος, τόσο για την καθοδήγηση της ζωής του όσο και για τη διατήρηση της υγείας του και για την επινόηση όλων των τεχνών. Προκειμένου αυτή η γνώση να είναι τέτοιου είδους, είναι αναγκαίο να συνάγεται από τα πρώτα αίτια. για να μελετήσουμε πώς την αποκτάμε, ό,τι δηλαδή για την ακρίβεια ονομάζουμε φιλοσοφείν, πρέπει ν’ αρχίζουμε από την αναζήτηση των πρώτων αιτίων, δηλαδή των </a:t>
            </a:r>
            <a:r>
              <a:rPr lang="el-GR" dirty="0" smtClean="0"/>
              <a:t>αρχών». </a:t>
            </a:r>
            <a:r>
              <a:rPr lang="el-GR" dirty="0"/>
              <a:t>(μετάφραση Β. </a:t>
            </a:r>
            <a:r>
              <a:rPr lang="el-GR" dirty="0" err="1"/>
              <a:t>Γρηγοροπούλου</a:t>
            </a:r>
            <a:r>
              <a:rPr lang="el-GR" dirty="0"/>
              <a:t>)</a:t>
            </a:r>
          </a:p>
        </p:txBody>
      </p:sp>
    </p:spTree>
    <p:extLst>
      <p:ext uri="{BB962C8B-B14F-4D97-AF65-F5344CB8AC3E}">
        <p14:creationId xmlns:p14="http://schemas.microsoft.com/office/powerpoint/2010/main" val="176918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427" y="-72736"/>
            <a:ext cx="5648902" cy="29406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930" y="2867891"/>
            <a:ext cx="2971800" cy="399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15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Αξιολόγηση:</a:t>
            </a:r>
            <a:endParaRPr lang="el-GR" dirty="0"/>
          </a:p>
        </p:txBody>
      </p:sp>
      <p:sp>
        <p:nvSpPr>
          <p:cNvPr id="3" name="Θέση περιεχομένου 2"/>
          <p:cNvSpPr>
            <a:spLocks noGrp="1"/>
          </p:cNvSpPr>
          <p:nvPr>
            <p:ph idx="1"/>
          </p:nvPr>
        </p:nvSpPr>
        <p:spPr/>
        <p:txBody>
          <a:bodyPr>
            <a:normAutofit/>
          </a:bodyPr>
          <a:lstStyle/>
          <a:p>
            <a:r>
              <a:rPr lang="el-GR" sz="2800" dirty="0" smtClean="0"/>
              <a:t>«Δίνεται </a:t>
            </a:r>
            <a:r>
              <a:rPr lang="el-GR" sz="2800" dirty="0"/>
              <a:t>παράλληλο κείμενο στη νέα ελληνική, διδαγμένο ή αδίδακτο, από την αρχαία ή νεότερη ελληνική γραμματεία, και καλούνται να απαντήσουν σε μία (1) ερώτηση ερμηνευτική, με την οποία ζητείται να συγκρίνουν το παράλληλο με το πρωτότυπο κείμενο</a:t>
            </a:r>
            <a:r>
              <a:rPr lang="el-GR" sz="2800" dirty="0" smtClean="0"/>
              <a:t>.» Υ.Α.</a:t>
            </a:r>
            <a:r>
              <a:rPr lang="el-GR" sz="2800" b="1" dirty="0" smtClean="0"/>
              <a:t>169626/Δ2/11-10-2018 </a:t>
            </a:r>
            <a:endParaRPr lang="el-GR" sz="2800" dirty="0"/>
          </a:p>
        </p:txBody>
      </p:sp>
    </p:spTree>
    <p:extLst>
      <p:ext uri="{BB962C8B-B14F-4D97-AF65-F5344CB8AC3E}">
        <p14:creationId xmlns:p14="http://schemas.microsoft.com/office/powerpoint/2010/main" val="2605010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B050"/>
                </a:solidFill>
              </a:rPr>
              <a:t>ΝΕΟΕΛΛΗΝΙΚΗ</a:t>
            </a:r>
            <a:r>
              <a:rPr lang="el-GR" dirty="0" smtClean="0"/>
              <a:t> </a:t>
            </a:r>
            <a:r>
              <a:rPr lang="el-GR" dirty="0" smtClean="0">
                <a:solidFill>
                  <a:srgbClr val="00B050"/>
                </a:solidFill>
              </a:rPr>
              <a:t>ΓΛΩΣΣΑ</a:t>
            </a:r>
            <a:r>
              <a:rPr lang="el-GR" dirty="0" smtClean="0"/>
              <a:t> </a:t>
            </a:r>
            <a:r>
              <a:rPr lang="el-GR" dirty="0" smtClean="0">
                <a:solidFill>
                  <a:srgbClr val="00B050"/>
                </a:solidFill>
              </a:rPr>
              <a:t>ΚΑΙ</a:t>
            </a:r>
            <a:r>
              <a:rPr lang="el-GR" dirty="0" smtClean="0"/>
              <a:t> </a:t>
            </a:r>
            <a:r>
              <a:rPr lang="el-GR" dirty="0" smtClean="0">
                <a:solidFill>
                  <a:srgbClr val="00B050"/>
                </a:solidFill>
              </a:rPr>
              <a:t>ΛΟΓΟΤΕΧΝΙΑ</a:t>
            </a:r>
            <a:endParaRPr lang="el-GR" dirty="0">
              <a:solidFill>
                <a:srgbClr val="00B050"/>
              </a:solidFill>
            </a:endParaRPr>
          </a:p>
        </p:txBody>
      </p:sp>
      <p:sp>
        <p:nvSpPr>
          <p:cNvPr id="3" name="Θέση περιεχομένου 2"/>
          <p:cNvSpPr>
            <a:spLocks noGrp="1"/>
          </p:cNvSpPr>
          <p:nvPr>
            <p:ph idx="1"/>
          </p:nvPr>
        </p:nvSpPr>
        <p:spPr/>
        <p:txBody>
          <a:bodyPr/>
          <a:lstStyle/>
          <a:p>
            <a:r>
              <a:rPr lang="el-GR" dirty="0" smtClean="0"/>
              <a:t>ΦΕΚ 3164/ 12-08-2019, τ. β΄,Υ.Α.124892/Δ2: «Τροποποίηση </a:t>
            </a:r>
            <a:r>
              <a:rPr lang="el-GR" dirty="0"/>
              <a:t>της 107268/Δ2/03-07-2019 </a:t>
            </a:r>
            <a:r>
              <a:rPr lang="el-GR" dirty="0" smtClean="0"/>
              <a:t>υπουργικής </a:t>
            </a:r>
            <a:r>
              <a:rPr lang="el-GR" dirty="0"/>
              <a:t>απόφασης (Β' 2881) ως προς τον τρόπο </a:t>
            </a:r>
            <a:r>
              <a:rPr lang="el-GR" dirty="0" smtClean="0"/>
              <a:t>εξέτασης </a:t>
            </a:r>
            <a:r>
              <a:rPr lang="el-GR" dirty="0"/>
              <a:t>του μαθήματος «Νεοελληνική Γλώσσα </a:t>
            </a:r>
            <a:r>
              <a:rPr lang="el-GR" dirty="0" smtClean="0"/>
              <a:t>και Λογοτεχνία</a:t>
            </a:r>
            <a:r>
              <a:rPr lang="el-GR" dirty="0"/>
              <a:t>» της Γ' τάξης Ημερήσιου Γενικού </a:t>
            </a:r>
            <a:r>
              <a:rPr lang="el-GR" dirty="0" smtClean="0"/>
              <a:t>Λυκείου</a:t>
            </a:r>
            <a:r>
              <a:rPr lang="el-GR" dirty="0"/>
              <a:t>, της Γ' και Δ' τάξης Εσπερινού Γενικού </a:t>
            </a:r>
            <a:r>
              <a:rPr lang="el-GR" dirty="0" smtClean="0"/>
              <a:t>Λυκείου».</a:t>
            </a:r>
          </a:p>
          <a:p>
            <a:r>
              <a:rPr lang="el-GR" dirty="0" smtClean="0">
                <a:solidFill>
                  <a:schemeClr val="tx1"/>
                </a:solidFill>
              </a:rPr>
              <a:t>Ενιαία τρίωρη συνεξέταση</a:t>
            </a:r>
          </a:p>
          <a:p>
            <a:r>
              <a:rPr lang="el-GR" dirty="0" smtClean="0">
                <a:solidFill>
                  <a:schemeClr val="tx1"/>
                </a:solidFill>
              </a:rPr>
              <a:t>2 ή 3 μη διδαγμένα κείμενα, εκ των οποίων το ένα λογοτεχνικό.</a:t>
            </a:r>
          </a:p>
          <a:p>
            <a:endParaRPr lang="el-GR" dirty="0">
              <a:solidFill>
                <a:schemeClr val="tx1"/>
              </a:solidFill>
            </a:endParaRPr>
          </a:p>
        </p:txBody>
      </p:sp>
    </p:spTree>
    <p:extLst>
      <p:ext uri="{BB962C8B-B14F-4D97-AF65-F5344CB8AC3E}">
        <p14:creationId xmlns:p14="http://schemas.microsoft.com/office/powerpoint/2010/main" val="1747358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Νέο βιβλίο στη Νεοελληνική γλώσσα</a:t>
            </a:r>
            <a:endParaRPr lang="el-GR" dirty="0"/>
          </a:p>
        </p:txBody>
      </p:sp>
      <p:sp>
        <p:nvSpPr>
          <p:cNvPr id="3" name="Θέση περιεχομένου 2"/>
          <p:cNvSpPr>
            <a:spLocks noGrp="1"/>
          </p:cNvSpPr>
          <p:nvPr>
            <p:ph idx="1"/>
          </p:nvPr>
        </p:nvSpPr>
        <p:spPr/>
        <p:txBody>
          <a:bodyPr/>
          <a:lstStyle/>
          <a:p>
            <a:r>
              <a:rPr lang="el-GR" dirty="0"/>
              <a:t>Νεοελληνική Γλώσσα, Φάκελος Υλικού: «Εμείς και οι άλλοι…», </a:t>
            </a:r>
            <a:r>
              <a:rPr lang="el-GR" dirty="0" smtClean="0"/>
              <a:t>Δίκτυα κειμένων</a:t>
            </a:r>
          </a:p>
          <a:p>
            <a:r>
              <a:rPr lang="el-GR" dirty="0" smtClean="0"/>
              <a:t>Περιέχει κείμενα και κριτήρια αξιολόγησης.</a:t>
            </a:r>
          </a:p>
          <a:p>
            <a:r>
              <a:rPr lang="el-GR" dirty="0" smtClean="0"/>
              <a:t>Επιπλέον υποστηρικτικό υλικό. Προσοχή στις Δραστηριότητες-ερωτήσεις (έχουν στοιχεία θεωρίας από προηγούμενες τάξεις π.χ. αυτοβιογραφία-βιογραφικό σημείωμα, βιβλιοπαρουσίαση, διαφήμιση,</a:t>
            </a:r>
          </a:p>
          <a:p>
            <a:r>
              <a:rPr lang="el-GR" dirty="0">
                <a:solidFill>
                  <a:schemeClr val="tx1"/>
                </a:solidFill>
              </a:rPr>
              <a:t>Να δοθεί έμφαση στη σύγκριση κειμένων ως προς τα νοήματα και τον τρόπο εκφοράς τους ανάλογα με το επικοινωνιακό πλαίσιο.</a:t>
            </a:r>
          </a:p>
          <a:p>
            <a:endParaRPr lang="el-GR" dirty="0"/>
          </a:p>
        </p:txBody>
      </p:sp>
    </p:spTree>
    <p:extLst>
      <p:ext uri="{BB962C8B-B14F-4D97-AF65-F5344CB8AC3E}">
        <p14:creationId xmlns:p14="http://schemas.microsoft.com/office/powerpoint/2010/main" val="2976722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0000"/>
                </a:solidFill>
              </a:rPr>
              <a:t>Θεματικοί Άξονες:</a:t>
            </a:r>
            <a:endParaRPr lang="el-GR" dirty="0">
              <a:solidFill>
                <a:srgbClr val="FF0000"/>
              </a:solidFill>
            </a:endParaRPr>
          </a:p>
        </p:txBody>
      </p:sp>
      <p:sp>
        <p:nvSpPr>
          <p:cNvPr id="3" name="Θέση περιεχομένου 2"/>
          <p:cNvSpPr>
            <a:spLocks noGrp="1"/>
          </p:cNvSpPr>
          <p:nvPr>
            <p:ph idx="1"/>
          </p:nvPr>
        </p:nvSpPr>
        <p:spPr/>
        <p:txBody>
          <a:bodyPr/>
          <a:lstStyle/>
          <a:p>
            <a:r>
              <a:rPr lang="el-GR" dirty="0"/>
              <a:t>H διαχείριση της ταυτότητας και της </a:t>
            </a:r>
            <a:r>
              <a:rPr lang="el-GR" dirty="0" smtClean="0"/>
              <a:t>ετερότητας στον </a:t>
            </a:r>
            <a:r>
              <a:rPr lang="el-GR" dirty="0"/>
              <a:t>σύγχρονο </a:t>
            </a:r>
            <a:r>
              <a:rPr lang="el-GR" dirty="0" smtClean="0"/>
              <a:t>κόσμο</a:t>
            </a:r>
          </a:p>
          <a:p>
            <a:r>
              <a:rPr lang="el-GR" dirty="0"/>
              <a:t>Ψηφιακό </a:t>
            </a:r>
            <a:r>
              <a:rPr lang="el-GR" dirty="0" smtClean="0"/>
              <a:t>περιβάλλον</a:t>
            </a:r>
          </a:p>
          <a:p>
            <a:r>
              <a:rPr lang="el-GR" dirty="0"/>
              <a:t>Άνθρωπος και κοινωνικά </a:t>
            </a:r>
            <a:r>
              <a:rPr lang="el-GR" dirty="0" smtClean="0"/>
              <a:t>περιβάλλοντα</a:t>
            </a:r>
          </a:p>
          <a:p>
            <a:r>
              <a:rPr lang="el-GR" dirty="0" smtClean="0"/>
              <a:t>ΠΑΡΑΡΤΗΜΑ: 1. Τρόποι </a:t>
            </a:r>
            <a:r>
              <a:rPr lang="el-GR" dirty="0"/>
              <a:t>αξιοποίησης του Κριτικού </a:t>
            </a:r>
            <a:r>
              <a:rPr lang="el-GR" dirty="0" err="1" smtClean="0"/>
              <a:t>Γραμματισμού</a:t>
            </a:r>
            <a:r>
              <a:rPr lang="el-GR" dirty="0" smtClean="0"/>
              <a:t> για </a:t>
            </a:r>
            <a:r>
              <a:rPr lang="el-GR" dirty="0"/>
              <a:t>την ενίσχυση της Δημοκρατίας στο </a:t>
            </a:r>
            <a:r>
              <a:rPr lang="el-GR" dirty="0" smtClean="0"/>
              <a:t>σχολείο</a:t>
            </a:r>
          </a:p>
          <a:p>
            <a:r>
              <a:rPr lang="el-GR" dirty="0" smtClean="0"/>
              <a:t>2. ΓΛΩΣΣΑΡΙ</a:t>
            </a:r>
            <a:endParaRPr lang="el-GR" dirty="0"/>
          </a:p>
        </p:txBody>
      </p:sp>
    </p:spTree>
    <p:extLst>
      <p:ext uri="{BB962C8B-B14F-4D97-AF65-F5344CB8AC3E}">
        <p14:creationId xmlns:p14="http://schemas.microsoft.com/office/powerpoint/2010/main" val="507594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0000"/>
                </a:solidFill>
              </a:rPr>
              <a:t>Οργάνωση της ύλης:</a:t>
            </a:r>
            <a:endParaRPr lang="el-GR" dirty="0">
              <a:solidFill>
                <a:srgbClr val="FF0000"/>
              </a:solidFill>
            </a:endParaRPr>
          </a:p>
        </p:txBody>
      </p:sp>
      <p:sp>
        <p:nvSpPr>
          <p:cNvPr id="3" name="Θέση περιεχομένου 2"/>
          <p:cNvSpPr>
            <a:spLocks noGrp="1"/>
          </p:cNvSpPr>
          <p:nvPr>
            <p:ph idx="1"/>
          </p:nvPr>
        </p:nvSpPr>
        <p:spPr/>
        <p:txBody>
          <a:bodyPr/>
          <a:lstStyle/>
          <a:p>
            <a:r>
              <a:rPr lang="el-GR" dirty="0" smtClean="0"/>
              <a:t>Κάθε ενότητα είναι και μια διδακτική πρόταση, με ενδεικτικό χρόνο διδασκαλίας</a:t>
            </a:r>
          </a:p>
          <a:p>
            <a:r>
              <a:rPr lang="el-GR" dirty="0" smtClean="0"/>
              <a:t>Περιεχόμενα της ενότητας: Διδακτικοί στόχοι αναλυτικά-Κείμενα-Δραστηριότητες/ερωτήσεις</a:t>
            </a:r>
          </a:p>
          <a:p>
            <a:r>
              <a:rPr lang="el-GR" dirty="0" smtClean="0"/>
              <a:t>Δραστηριότητες: Πριν την ανάγνωση-Κατά την ανάγνωση-Μετά την ανάγνωση</a:t>
            </a:r>
            <a:endParaRPr lang="en-US" dirty="0" smtClean="0"/>
          </a:p>
          <a:p>
            <a:r>
              <a:rPr lang="el-GR" dirty="0" smtClean="0"/>
              <a:t>Στην 1</a:t>
            </a:r>
            <a:r>
              <a:rPr lang="el-GR" baseline="30000" dirty="0" smtClean="0"/>
              <a:t>η</a:t>
            </a:r>
            <a:r>
              <a:rPr lang="el-GR" dirty="0" smtClean="0"/>
              <a:t> ενότητα, ενδεικτικά, γράφουν 03 κείμενα 150 και 250 λέξεων  στη διάρκεια του μαθήματος. Οι δραστηριότητες μετά την ανάγνωση </a:t>
            </a:r>
            <a:r>
              <a:rPr lang="el-GR" b="1" dirty="0" smtClean="0"/>
              <a:t> </a:t>
            </a:r>
            <a:r>
              <a:rPr lang="el-GR" dirty="0"/>
              <a:t>μπορούν να έχουν τη μορφή σχεδίου </a:t>
            </a:r>
            <a:r>
              <a:rPr lang="el-GR" dirty="0" smtClean="0"/>
              <a:t>εργασίας </a:t>
            </a:r>
            <a:r>
              <a:rPr lang="el-GR" dirty="0"/>
              <a:t>(</a:t>
            </a:r>
            <a:r>
              <a:rPr lang="en-US" dirty="0"/>
              <a:t>project</a:t>
            </a:r>
            <a:r>
              <a:rPr lang="en-US" dirty="0" smtClean="0"/>
              <a:t>)</a:t>
            </a:r>
            <a:r>
              <a:rPr lang="el-GR" dirty="0" smtClean="0"/>
              <a:t>.</a:t>
            </a:r>
          </a:p>
          <a:p>
            <a:r>
              <a:rPr lang="el-GR" dirty="0" smtClean="0"/>
              <a:t>Τα κείμενα των μαθητών συμπληρώνονται με ερωτήσεις </a:t>
            </a:r>
            <a:r>
              <a:rPr lang="el-GR" dirty="0" err="1" smtClean="0"/>
              <a:t>αυτοαξιολόγησης</a:t>
            </a:r>
            <a:r>
              <a:rPr lang="el-GR" dirty="0" smtClean="0"/>
              <a:t>.</a:t>
            </a:r>
            <a:endParaRPr lang="el-GR" dirty="0"/>
          </a:p>
        </p:txBody>
      </p:sp>
    </p:spTree>
    <p:extLst>
      <p:ext uri="{BB962C8B-B14F-4D97-AF65-F5344CB8AC3E}">
        <p14:creationId xmlns:p14="http://schemas.microsoft.com/office/powerpoint/2010/main" val="586901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0000"/>
                </a:solidFill>
              </a:rPr>
              <a:t>Ενδεικτικές ερωτήσεις </a:t>
            </a:r>
            <a:r>
              <a:rPr lang="el-GR" dirty="0" err="1" smtClean="0">
                <a:solidFill>
                  <a:srgbClr val="FF0000"/>
                </a:solidFill>
              </a:rPr>
              <a:t>αυτοαξιολόγησης</a:t>
            </a:r>
            <a:endParaRPr lang="el-GR" dirty="0">
              <a:solidFill>
                <a:srgbClr val="FF0000"/>
              </a:solidFill>
            </a:endParaRPr>
          </a:p>
        </p:txBody>
      </p:sp>
      <p:sp>
        <p:nvSpPr>
          <p:cNvPr id="3" name="Θέση περιεχομένου 2"/>
          <p:cNvSpPr>
            <a:spLocks noGrp="1"/>
          </p:cNvSpPr>
          <p:nvPr>
            <p:ph idx="1"/>
          </p:nvPr>
        </p:nvSpPr>
        <p:spPr/>
        <p:txBody>
          <a:bodyPr/>
          <a:lstStyle/>
          <a:p>
            <a:r>
              <a:rPr lang="el-GR" dirty="0"/>
              <a:t>Τι με δυσκόλεψε κατά τη διαδικασία της γραφής του κειμένου μου</a:t>
            </a:r>
            <a:r>
              <a:rPr lang="el-GR" dirty="0" smtClean="0"/>
              <a:t>;</a:t>
            </a:r>
          </a:p>
          <a:p>
            <a:r>
              <a:rPr lang="el-GR" dirty="0"/>
              <a:t>Πώς προσπάθησα να αντιμετωπίσω τις δυσκολίες που είχα</a:t>
            </a:r>
            <a:r>
              <a:rPr lang="el-GR" dirty="0" smtClean="0"/>
              <a:t>;</a:t>
            </a:r>
          </a:p>
          <a:p>
            <a:r>
              <a:rPr lang="el-GR" dirty="0"/>
              <a:t>Τι άλλη βοήθεια θα ήθελα</a:t>
            </a:r>
            <a:r>
              <a:rPr lang="el-GR" dirty="0" smtClean="0"/>
              <a:t>;</a:t>
            </a:r>
          </a:p>
          <a:p>
            <a:r>
              <a:rPr lang="el-GR" dirty="0"/>
              <a:t>Ποιες στρατηγικές εφάρμοσα (π.χ. έκανα σχεδιάγραμμα των ιδεών μου, </a:t>
            </a:r>
            <a:r>
              <a:rPr lang="el-GR" dirty="0" smtClean="0"/>
              <a:t>πώς βρήκα </a:t>
            </a:r>
            <a:r>
              <a:rPr lang="el-GR" dirty="0"/>
              <a:t>ιδέες και υποστηρικτικό υλικό για το κείμενό μου, με ποιους τρόπους </a:t>
            </a:r>
            <a:r>
              <a:rPr lang="el-GR" dirty="0" smtClean="0"/>
              <a:t>το οργάνωσα </a:t>
            </a:r>
            <a:r>
              <a:rPr lang="el-GR"/>
              <a:t>κ.ά</a:t>
            </a:r>
            <a:r>
              <a:rPr lang="el-GR" smtClean="0"/>
              <a:t>.);</a:t>
            </a:r>
            <a:endParaRPr lang="el-GR" dirty="0"/>
          </a:p>
        </p:txBody>
      </p:sp>
    </p:spTree>
    <p:extLst>
      <p:ext uri="{BB962C8B-B14F-4D97-AF65-F5344CB8AC3E}">
        <p14:creationId xmlns:p14="http://schemas.microsoft.com/office/powerpoint/2010/main" val="1888777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0000"/>
                </a:solidFill>
              </a:rPr>
              <a:t>Κριτικός </a:t>
            </a:r>
            <a:r>
              <a:rPr lang="el-GR" dirty="0" err="1" smtClean="0">
                <a:solidFill>
                  <a:srgbClr val="FF0000"/>
                </a:solidFill>
              </a:rPr>
              <a:t>γραμματισμός</a:t>
            </a:r>
            <a:endParaRPr lang="el-GR" dirty="0">
              <a:solidFill>
                <a:srgbClr val="FF0000"/>
              </a:solidFill>
            </a:endParaRPr>
          </a:p>
        </p:txBody>
      </p:sp>
      <p:sp>
        <p:nvSpPr>
          <p:cNvPr id="3" name="Θέση περιεχομένου 2"/>
          <p:cNvSpPr>
            <a:spLocks noGrp="1"/>
          </p:cNvSpPr>
          <p:nvPr>
            <p:ph idx="1"/>
          </p:nvPr>
        </p:nvSpPr>
        <p:spPr/>
        <p:txBody>
          <a:bodyPr/>
          <a:lstStyle/>
          <a:p>
            <a:r>
              <a:rPr lang="el-GR" dirty="0" smtClean="0"/>
              <a:t>Να μη θεωρούν την κοινωνική πραγματικότητα ως κάτι στατικό και δεδομένο.</a:t>
            </a:r>
          </a:p>
          <a:p>
            <a:r>
              <a:rPr lang="el-GR" dirty="0" smtClean="0"/>
              <a:t>Να βρίσκουν τις κρυφές σχέσεις εξουσίας και επιβολής που υπάρχουν στο λόγο σε οποιαδήποτε μορφή του.</a:t>
            </a:r>
          </a:p>
          <a:p>
            <a:r>
              <a:rPr lang="el-GR" dirty="0" smtClean="0"/>
              <a:t>Να αναλαμβάνουν δράσεις υπέρ της κοινωνικής δικαιοσύνης και της μείωσης των ανισοτήτων.</a:t>
            </a:r>
            <a:endParaRPr lang="el-GR" dirty="0"/>
          </a:p>
        </p:txBody>
      </p:sp>
    </p:spTree>
    <p:extLst>
      <p:ext uri="{BB962C8B-B14F-4D97-AF65-F5344CB8AC3E}">
        <p14:creationId xmlns:p14="http://schemas.microsoft.com/office/powerpoint/2010/main" val="4205261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0000"/>
                </a:solidFill>
              </a:rPr>
              <a:t>Στρατηγικές που προάγουν τον κριτικό </a:t>
            </a:r>
            <a:r>
              <a:rPr lang="el-GR" dirty="0" err="1" smtClean="0">
                <a:solidFill>
                  <a:srgbClr val="FF0000"/>
                </a:solidFill>
              </a:rPr>
              <a:t>γραμματισμό</a:t>
            </a:r>
            <a:endParaRPr lang="el-GR" dirty="0">
              <a:solidFill>
                <a:srgbClr val="FF0000"/>
              </a:solidFill>
            </a:endParaRPr>
          </a:p>
        </p:txBody>
      </p:sp>
      <p:sp>
        <p:nvSpPr>
          <p:cNvPr id="3" name="Θέση περιεχομένου 2"/>
          <p:cNvSpPr>
            <a:spLocks noGrp="1"/>
          </p:cNvSpPr>
          <p:nvPr>
            <p:ph idx="1"/>
          </p:nvPr>
        </p:nvSpPr>
        <p:spPr/>
        <p:txBody>
          <a:bodyPr/>
          <a:lstStyle/>
          <a:p>
            <a:r>
              <a:rPr lang="el-GR" dirty="0" smtClean="0"/>
              <a:t>Εξετάζουμε όχι μόνο ποιος </a:t>
            </a:r>
            <a:r>
              <a:rPr lang="el-GR" dirty="0" err="1" smtClean="0"/>
              <a:t>μιλεί</a:t>
            </a:r>
            <a:r>
              <a:rPr lang="el-GR" dirty="0" smtClean="0"/>
              <a:t> σε ποιον αλλά και κάτω από ποιες συνθήκες το λέει.</a:t>
            </a:r>
          </a:p>
          <a:p>
            <a:r>
              <a:rPr lang="el-GR" dirty="0" smtClean="0"/>
              <a:t>Δεν εντοπίζουν μόνο τις κοινωνικές ανισότητες αλλά βρίσκουν και λύσεις. π.χ. </a:t>
            </a:r>
          </a:p>
          <a:p>
            <a:r>
              <a:rPr lang="el-GR" b="1" dirty="0" smtClean="0"/>
              <a:t>Τι πρέπει η κοινωνία ή η κοινότητα να κάνει για να αποφευχθεί ο στιγματισμός ή η περιθωριοποίηση;</a:t>
            </a:r>
          </a:p>
          <a:p>
            <a:r>
              <a:rPr lang="el-GR" dirty="0" smtClean="0"/>
              <a:t>Μιλούν ή συνθέτουν κείμενα με εμπειρίες δικές τους σχετικά με το διαχωρισμό και την περιθωριοποίηση.  </a:t>
            </a:r>
          </a:p>
          <a:p>
            <a:r>
              <a:rPr lang="el-GR" dirty="0" smtClean="0"/>
              <a:t>Συζήτηση στην τάξη για το πώς οι προκαταλήψεις επηρεάζουν την </a:t>
            </a:r>
            <a:r>
              <a:rPr lang="el-GR" dirty="0" err="1" smtClean="0"/>
              <a:t>αυτοεικόνα</a:t>
            </a:r>
            <a:r>
              <a:rPr lang="el-GR" dirty="0" smtClean="0"/>
              <a:t> του ατόμου και τη διαμόρφωση της ταυτότητάς του.</a:t>
            </a:r>
            <a:endParaRPr lang="el-GR" dirty="0"/>
          </a:p>
        </p:txBody>
      </p:sp>
    </p:spTree>
    <p:extLst>
      <p:ext uri="{BB962C8B-B14F-4D97-AF65-F5344CB8AC3E}">
        <p14:creationId xmlns:p14="http://schemas.microsoft.com/office/powerpoint/2010/main" val="3758176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Κείμενα και κριτικός </a:t>
            </a:r>
            <a:r>
              <a:rPr lang="el-GR" dirty="0" err="1" smtClean="0"/>
              <a:t>γραμματισμός</a:t>
            </a:r>
            <a:endParaRPr lang="el-GR" dirty="0"/>
          </a:p>
        </p:txBody>
      </p:sp>
      <p:sp>
        <p:nvSpPr>
          <p:cNvPr id="3" name="Θέση περιεχομένου 2"/>
          <p:cNvSpPr>
            <a:spLocks noGrp="1"/>
          </p:cNvSpPr>
          <p:nvPr>
            <p:ph idx="1"/>
          </p:nvPr>
        </p:nvSpPr>
        <p:spPr/>
        <p:txBody>
          <a:bodyPr/>
          <a:lstStyle/>
          <a:p>
            <a:r>
              <a:rPr lang="el-GR" dirty="0" smtClean="0"/>
              <a:t>«Αυτοί που </a:t>
            </a:r>
            <a:r>
              <a:rPr lang="el-GR" dirty="0"/>
              <a:t>κατέχουν θέσεις </a:t>
            </a:r>
            <a:r>
              <a:rPr lang="el-GR" dirty="0" smtClean="0"/>
              <a:t>κυριαρχίας επιβάλλουν </a:t>
            </a:r>
            <a:r>
              <a:rPr lang="el-GR" dirty="0"/>
              <a:t>σιωπή στις φωνές άλλων και ιδιαίτερα σε αυτές των </a:t>
            </a:r>
            <a:r>
              <a:rPr lang="el-GR" dirty="0" smtClean="0"/>
              <a:t>ανίσχυρων»</a:t>
            </a:r>
          </a:p>
          <a:p>
            <a:r>
              <a:rPr lang="el-GR" dirty="0" smtClean="0"/>
              <a:t>«Είναι </a:t>
            </a:r>
            <a:r>
              <a:rPr lang="el-GR" dirty="0"/>
              <a:t>απαραίτητο οι μαθητές να μάθουν ότι οποιοδήποτε κείμενο που συναντούν </a:t>
            </a:r>
            <a:r>
              <a:rPr lang="el-GR" dirty="0" smtClean="0"/>
              <a:t>μέσα και </a:t>
            </a:r>
            <a:r>
              <a:rPr lang="el-GR" dirty="0"/>
              <a:t>έξω από το σχολείο περιέχει τόσο κυρίαρχες όσο και σιωπηλές φωνές. Κι </a:t>
            </a:r>
            <a:r>
              <a:rPr lang="el-GR" dirty="0" smtClean="0"/>
              <a:t>αυτοί οφείλουν </a:t>
            </a:r>
            <a:r>
              <a:rPr lang="el-GR" dirty="0"/>
              <a:t>να ακούσουν τις πολλαπλές φωνές μέσα στο κείμενο - εκείνες που </a:t>
            </a:r>
            <a:r>
              <a:rPr lang="el-GR" dirty="0" smtClean="0"/>
              <a:t>υποστηρίζονται </a:t>
            </a:r>
            <a:r>
              <a:rPr lang="el-GR" dirty="0"/>
              <a:t>κι εκείνες που </a:t>
            </a:r>
            <a:r>
              <a:rPr lang="el-GR" dirty="0" err="1" smtClean="0"/>
              <a:t>αποσιωπούνται</a:t>
            </a:r>
            <a:r>
              <a:rPr lang="el-GR" dirty="0" smtClean="0"/>
              <a:t>».</a:t>
            </a:r>
          </a:p>
          <a:p>
            <a:r>
              <a:rPr lang="el-GR" dirty="0" smtClean="0"/>
              <a:t>Αυθεντικά κείμενα</a:t>
            </a:r>
            <a:endParaRPr lang="el-GR" dirty="0"/>
          </a:p>
        </p:txBody>
      </p:sp>
    </p:spTree>
    <p:extLst>
      <p:ext uri="{BB962C8B-B14F-4D97-AF65-F5344CB8AC3E}">
        <p14:creationId xmlns:p14="http://schemas.microsoft.com/office/powerpoint/2010/main" val="1406295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Νέο υλικό για τη Λογοτεχνία:</a:t>
            </a:r>
            <a:endParaRPr lang="el-GR" dirty="0"/>
          </a:p>
        </p:txBody>
      </p:sp>
      <p:sp>
        <p:nvSpPr>
          <p:cNvPr id="3" name="Θέση περιεχομένου 2"/>
          <p:cNvSpPr>
            <a:spLocks noGrp="1"/>
          </p:cNvSpPr>
          <p:nvPr>
            <p:ph idx="1"/>
          </p:nvPr>
        </p:nvSpPr>
        <p:spPr/>
        <p:txBody>
          <a:bodyPr/>
          <a:lstStyle/>
          <a:p>
            <a:r>
              <a:rPr lang="el-GR" dirty="0"/>
              <a:t>Λογοτεχνία, Φάκελος Υλικού-Δίκτυα </a:t>
            </a:r>
            <a:r>
              <a:rPr lang="el-GR" dirty="0" smtClean="0"/>
              <a:t>κειμένων</a:t>
            </a:r>
          </a:p>
          <a:p>
            <a:r>
              <a:rPr lang="el-GR" b="1" dirty="0"/>
              <a:t>ΔΙΚΤΥΟ 1ο «Όταν θέλεις να φύγεις…»</a:t>
            </a:r>
            <a:endParaRPr lang="el-GR" dirty="0"/>
          </a:p>
          <a:p>
            <a:r>
              <a:rPr lang="el-GR" b="1" dirty="0"/>
              <a:t>ΔΙΚΤΥΟ 2ο «Ανατομία ενός εγκλήματος»</a:t>
            </a:r>
            <a:endParaRPr lang="el-GR" dirty="0"/>
          </a:p>
          <a:p>
            <a:r>
              <a:rPr lang="el-GR" b="1" dirty="0"/>
              <a:t>ΔΙΚΤΥΟ 3ο «Βίοι ελάσσονες</a:t>
            </a:r>
            <a:r>
              <a:rPr lang="el-GR" b="1" dirty="0" smtClean="0"/>
              <a:t>»</a:t>
            </a:r>
          </a:p>
          <a:p>
            <a:r>
              <a:rPr lang="el-GR" b="1" dirty="0"/>
              <a:t>ΕΡΓΟΒΙΟΓΡΑΦΙΚΗ </a:t>
            </a:r>
            <a:r>
              <a:rPr lang="el-GR" b="1" dirty="0" smtClean="0"/>
              <a:t>ΠΛΑΙΣΙΩΣΗ: </a:t>
            </a:r>
            <a:r>
              <a:rPr lang="el-GR" dirty="0" smtClean="0"/>
              <a:t>Σύντομες</a:t>
            </a:r>
            <a:r>
              <a:rPr lang="el-GR" b="1" dirty="0" smtClean="0"/>
              <a:t> </a:t>
            </a:r>
            <a:r>
              <a:rPr lang="el-GR" dirty="0" smtClean="0"/>
              <a:t>βιογραφίες (σελ. 205). Κάτω από κάθε βιογραφία υπάρχει παραπομπή σε διαδικτυακές πηγές.</a:t>
            </a:r>
          </a:p>
          <a:p>
            <a:r>
              <a:rPr lang="el-GR" dirty="0" smtClean="0"/>
              <a:t>Γλωσσάρι λογοτεχνικών όρων (όχι για αποστήθιση)</a:t>
            </a:r>
          </a:p>
          <a:p>
            <a:r>
              <a:rPr lang="el-GR" b="1" dirty="0" smtClean="0"/>
              <a:t>Κριτήρια αξιολόγησης</a:t>
            </a:r>
            <a:endParaRPr lang="el-GR" dirty="0" smtClean="0"/>
          </a:p>
          <a:p>
            <a:r>
              <a:rPr lang="el-GR" b="1" dirty="0"/>
              <a:t>ΒΙΒΛΙΟΓΡΑΦΙΚΕΣ ΠΗΓΕΣ </a:t>
            </a:r>
            <a:r>
              <a:rPr lang="el-GR" b="1" dirty="0" smtClean="0"/>
              <a:t>ΚΕΙΜΕΝΩΝ:</a:t>
            </a:r>
            <a:r>
              <a:rPr lang="el-GR" dirty="0" smtClean="0"/>
              <a:t> Μπορούν να βρουν και να διαβάσουν ολόκληρο το έργο. (σελ. 216)</a:t>
            </a:r>
            <a:endParaRPr lang="el-GR" dirty="0"/>
          </a:p>
          <a:p>
            <a:endParaRPr lang="el-GR" dirty="0"/>
          </a:p>
        </p:txBody>
      </p:sp>
    </p:spTree>
    <p:extLst>
      <p:ext uri="{BB962C8B-B14F-4D97-AF65-F5344CB8AC3E}">
        <p14:creationId xmlns:p14="http://schemas.microsoft.com/office/powerpoint/2010/main" val="413956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Εγκύκλιοι εξεταστέας ύλης:</a:t>
            </a:r>
            <a:endParaRPr lang="el-GR" dirty="0"/>
          </a:p>
        </p:txBody>
      </p:sp>
      <p:sp>
        <p:nvSpPr>
          <p:cNvPr id="3" name="Θέση περιεχομένου 2"/>
          <p:cNvSpPr>
            <a:spLocks noGrp="1"/>
          </p:cNvSpPr>
          <p:nvPr>
            <p:ph idx="1"/>
          </p:nvPr>
        </p:nvSpPr>
        <p:spPr/>
        <p:txBody>
          <a:bodyPr>
            <a:normAutofit/>
          </a:bodyPr>
          <a:lstStyle/>
          <a:p>
            <a:r>
              <a:rPr lang="el-GR" dirty="0" smtClean="0"/>
              <a:t>Για Αρχαία και </a:t>
            </a:r>
            <a:r>
              <a:rPr lang="el-GR" dirty="0"/>
              <a:t>Ιστορία προσανατολισμού: </a:t>
            </a:r>
            <a:r>
              <a:rPr lang="el-GR" dirty="0" smtClean="0"/>
              <a:t>124893/Δ2/02-08-2019, με θέμα</a:t>
            </a:r>
            <a:r>
              <a:rPr lang="el-GR" dirty="0"/>
              <a:t>: «Τροποποίηση της με </a:t>
            </a:r>
            <a:r>
              <a:rPr lang="el-GR" dirty="0" err="1"/>
              <a:t>αρ</a:t>
            </a:r>
            <a:r>
              <a:rPr lang="el-GR" dirty="0"/>
              <a:t>. </a:t>
            </a:r>
            <a:r>
              <a:rPr lang="el-GR" dirty="0" err="1"/>
              <a:t>πρωτ</a:t>
            </a:r>
            <a:r>
              <a:rPr lang="el-GR" dirty="0"/>
              <a:t>. 106428/Δ2/02-07-2019 Υ.Α. (Β΄ 2875) ως προς τα μαθήματα: Αρχαία Ελληνικά, Ιστορία, Κοινωνιολογία, Χημεία, Βιολογία και </a:t>
            </a:r>
            <a:r>
              <a:rPr lang="el-GR" dirty="0" smtClean="0"/>
              <a:t>Οικονομία».</a:t>
            </a:r>
          </a:p>
          <a:p>
            <a:r>
              <a:rPr lang="el-GR" dirty="0" smtClean="0"/>
              <a:t>Για Νεοελληνική Γλώσσα και Λογοτεχνία: 124892/Δ2/02-08-2019 Υ.Α. (Β΄ 3164), με θέμα: «Τροποποίηση </a:t>
            </a:r>
            <a:r>
              <a:rPr lang="el-GR" dirty="0"/>
              <a:t>της 107268/Δ2/03-07-2019 </a:t>
            </a:r>
            <a:r>
              <a:rPr lang="el-GR" dirty="0" smtClean="0"/>
              <a:t>υπουργικής </a:t>
            </a:r>
            <a:r>
              <a:rPr lang="el-GR" dirty="0"/>
              <a:t>απόφασης (Β' 2881) ως προς τον τρόπο </a:t>
            </a:r>
            <a:r>
              <a:rPr lang="el-GR" dirty="0" smtClean="0"/>
              <a:t>εξέτασης </a:t>
            </a:r>
            <a:r>
              <a:rPr lang="el-GR" dirty="0"/>
              <a:t>του μαθήματος «Νεοελληνική Γλώσσα </a:t>
            </a:r>
            <a:r>
              <a:rPr lang="el-GR" dirty="0" smtClean="0"/>
              <a:t>και Λογοτεχνία</a:t>
            </a:r>
            <a:r>
              <a:rPr lang="el-GR" dirty="0"/>
              <a:t>» της Γ' τάξης Ημερήσιου Γενικού </a:t>
            </a:r>
            <a:r>
              <a:rPr lang="el-GR" dirty="0" smtClean="0"/>
              <a:t>Λυκείου</a:t>
            </a:r>
            <a:r>
              <a:rPr lang="el-GR" dirty="0"/>
              <a:t>, της Γ' και Δ' τάξης Εσπερινού Γενικού </a:t>
            </a:r>
            <a:r>
              <a:rPr lang="el-GR" dirty="0" smtClean="0"/>
              <a:t>Λυκείου</a:t>
            </a:r>
            <a:r>
              <a:rPr lang="el-GR" dirty="0" smtClean="0"/>
              <a:t>».</a:t>
            </a:r>
            <a:endParaRPr lang="en-US" dirty="0" smtClean="0"/>
          </a:p>
        </p:txBody>
      </p:sp>
    </p:spTree>
    <p:extLst>
      <p:ext uri="{BB962C8B-B14F-4D97-AF65-F5344CB8AC3E}">
        <p14:creationId xmlns:p14="http://schemas.microsoft.com/office/powerpoint/2010/main" val="3827079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Κατά τη διδασκαλία:</a:t>
            </a:r>
            <a:endParaRPr lang="el-GR" dirty="0"/>
          </a:p>
        </p:txBody>
      </p:sp>
      <p:sp>
        <p:nvSpPr>
          <p:cNvPr id="3" name="Θέση περιεχομένου 2"/>
          <p:cNvSpPr>
            <a:spLocks noGrp="1"/>
          </p:cNvSpPr>
          <p:nvPr>
            <p:ph idx="1"/>
          </p:nvPr>
        </p:nvSpPr>
        <p:spPr/>
        <p:txBody>
          <a:bodyPr/>
          <a:lstStyle/>
          <a:p>
            <a:r>
              <a:rPr lang="el-GR" dirty="0"/>
              <a:t>Στόχος του μαθήματος να αναπτυχθεί «διαλογική σχέση» με τα κείμενα. Τα κείμενα «συνομιλούν» μεταξύ τους και εναπόκειται σε μας να βρούμε τις σχέσεις που τα συνδέουν</a:t>
            </a:r>
            <a:r>
              <a:rPr lang="el-GR" dirty="0" smtClean="0"/>
              <a:t>.</a:t>
            </a:r>
          </a:p>
          <a:p>
            <a:r>
              <a:rPr lang="el-GR" dirty="0" smtClean="0"/>
              <a:t>Αν είναι αφηγηματικό κείμενο: Να μπορεί να </a:t>
            </a:r>
            <a:r>
              <a:rPr lang="el-GR" dirty="0" err="1" smtClean="0"/>
              <a:t>αναδιηγηθεί</a:t>
            </a:r>
            <a:r>
              <a:rPr lang="el-GR" dirty="0" smtClean="0"/>
              <a:t> το περιεχόμενο. Να περιγράφει χαρακτήρες, στάσεις, αξίες αξιοποιώντας στοιχεία του κειμένου. Να ερμηνεύει τα παραπάνω με βάση στοιχεία που δίνει το κείμενο ή </a:t>
            </a:r>
            <a:r>
              <a:rPr lang="el-GR" dirty="0" err="1" smtClean="0"/>
              <a:t>εξωκειμενικά</a:t>
            </a:r>
            <a:r>
              <a:rPr lang="el-GR" dirty="0" smtClean="0"/>
              <a:t> στοιχεία για την εποχή και το έργο. </a:t>
            </a:r>
          </a:p>
          <a:p>
            <a:r>
              <a:rPr lang="el-GR" dirty="0" smtClean="0"/>
              <a:t>Αν είναι ποίημα: Να απαντά στην ερώτηση ποιο είναι το θεματικό του κέντρο. Να περιγράφει τη διάθεση και τα κίνητρα του ποιητή με βάση τα σύμβολα που χρησιμοποιεί και τις γλωσσικές επιλογές του. Να απαντούν τεκμηριωμένα σε ερωτήματα που θέτει το έργο.</a:t>
            </a:r>
            <a:endParaRPr lang="el-GR" dirty="0"/>
          </a:p>
          <a:p>
            <a:endParaRPr lang="el-GR" dirty="0"/>
          </a:p>
        </p:txBody>
      </p:sp>
    </p:spTree>
    <p:extLst>
      <p:ext uri="{BB962C8B-B14F-4D97-AF65-F5344CB8AC3E}">
        <p14:creationId xmlns:p14="http://schemas.microsoft.com/office/powerpoint/2010/main" val="925051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a:t>
            </a:r>
            <a:r>
              <a:rPr lang="el-GR" baseline="30000" dirty="0" smtClean="0"/>
              <a:t>η</a:t>
            </a:r>
            <a:r>
              <a:rPr lang="el-GR" dirty="0" smtClean="0"/>
              <a:t> Ενότητα: Κείμενα για συνεξέταση:</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Κ.Π. Καβάφης, Τα </a:t>
            </a:r>
            <a:r>
              <a:rPr lang="el-GR" dirty="0" smtClean="0"/>
              <a:t>Παράθυρα</a:t>
            </a:r>
          </a:p>
          <a:p>
            <a:r>
              <a:rPr lang="en-US" dirty="0"/>
              <a:t>M</a:t>
            </a:r>
            <a:r>
              <a:rPr lang="el-GR" dirty="0" err="1"/>
              <a:t>ίροσλαβ</a:t>
            </a:r>
            <a:r>
              <a:rPr lang="el-GR" dirty="0"/>
              <a:t> </a:t>
            </a:r>
            <a:r>
              <a:rPr lang="el-GR" dirty="0" err="1"/>
              <a:t>Χόλουμπ</a:t>
            </a:r>
            <a:r>
              <a:rPr lang="el-GR" dirty="0"/>
              <a:t>, Η </a:t>
            </a:r>
            <a:r>
              <a:rPr lang="el-GR" dirty="0" smtClean="0"/>
              <a:t>πόρτα </a:t>
            </a:r>
          </a:p>
          <a:p>
            <a:pPr marL="0" indent="0">
              <a:buNone/>
            </a:pPr>
            <a:r>
              <a:rPr lang="el-GR" dirty="0"/>
              <a:t>Πήγαινε κι άνοιξε την πόρτα.</a:t>
            </a:r>
          </a:p>
          <a:p>
            <a:pPr marL="0" indent="0">
              <a:buNone/>
            </a:pPr>
            <a:r>
              <a:rPr lang="el-GR" dirty="0"/>
              <a:t>Μπορεί απ’ έξω εκεί να στέκει</a:t>
            </a:r>
          </a:p>
          <a:p>
            <a:pPr marL="0" indent="0">
              <a:buNone/>
            </a:pPr>
            <a:r>
              <a:rPr lang="el-GR" dirty="0"/>
              <a:t>ένα δέντρο, ένα δάσος,</a:t>
            </a:r>
          </a:p>
          <a:p>
            <a:pPr marL="0" indent="0">
              <a:buNone/>
            </a:pPr>
            <a:r>
              <a:rPr lang="el-GR" dirty="0"/>
              <a:t>ένας κήπος</a:t>
            </a:r>
          </a:p>
          <a:p>
            <a:pPr marL="0" indent="0">
              <a:buNone/>
            </a:pPr>
            <a:r>
              <a:rPr lang="el-GR" dirty="0"/>
              <a:t>ή μια πόλη </a:t>
            </a:r>
            <a:r>
              <a:rPr lang="el-GR" dirty="0" smtClean="0"/>
              <a:t>μαγική…</a:t>
            </a:r>
          </a:p>
          <a:p>
            <a:pPr marL="0" indent="0">
              <a:buNone/>
            </a:pPr>
            <a:r>
              <a:rPr lang="el-GR" dirty="0"/>
              <a:t>Τουλάχιστον</a:t>
            </a:r>
          </a:p>
          <a:p>
            <a:pPr marL="0" indent="0">
              <a:buNone/>
            </a:pPr>
            <a:r>
              <a:rPr lang="el-GR" dirty="0"/>
              <a:t>θα γίνει</a:t>
            </a:r>
          </a:p>
          <a:p>
            <a:pPr marL="0" indent="0">
              <a:buNone/>
            </a:pPr>
            <a:r>
              <a:rPr lang="el-GR" dirty="0"/>
              <a:t>κάποιο</a:t>
            </a:r>
          </a:p>
          <a:p>
            <a:pPr marL="0" indent="0">
              <a:buNone/>
            </a:pPr>
            <a:r>
              <a:rPr lang="el-GR" dirty="0"/>
              <a:t>ρεύμα</a:t>
            </a:r>
            <a:r>
              <a:rPr lang="el-GR" dirty="0" smtClean="0"/>
              <a:t>.</a:t>
            </a:r>
          </a:p>
          <a:p>
            <a:pPr marL="0" indent="0">
              <a:buNone/>
            </a:pPr>
            <a:endParaRPr lang="el-GR" dirty="0"/>
          </a:p>
        </p:txBody>
      </p:sp>
    </p:spTree>
    <p:extLst>
      <p:ext uri="{BB962C8B-B14F-4D97-AF65-F5344CB8AC3E}">
        <p14:creationId xmlns:p14="http://schemas.microsoft.com/office/powerpoint/2010/main" val="4197267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a:t>
            </a:r>
            <a:r>
              <a:rPr lang="el-GR" dirty="0" err="1"/>
              <a:t>ίροσλαβ</a:t>
            </a:r>
            <a:r>
              <a:rPr lang="el-GR" dirty="0"/>
              <a:t> </a:t>
            </a:r>
            <a:r>
              <a:rPr lang="el-GR" dirty="0" err="1"/>
              <a:t>Χόλουμπ</a:t>
            </a:r>
            <a:endParaRPr lang="el-GR" dirty="0"/>
          </a:p>
        </p:txBody>
      </p:sp>
      <p:sp>
        <p:nvSpPr>
          <p:cNvPr id="3" name="Θέση περιεχομένου 2"/>
          <p:cNvSpPr>
            <a:spLocks noGrp="1"/>
          </p:cNvSpPr>
          <p:nvPr>
            <p:ph idx="1"/>
          </p:nvPr>
        </p:nvSpPr>
        <p:spPr/>
        <p:txBody>
          <a:bodyPr>
            <a:normAutofit/>
          </a:bodyPr>
          <a:lstStyle/>
          <a:p>
            <a:r>
              <a:rPr lang="el-GR" dirty="0" smtClean="0"/>
              <a:t>«η </a:t>
            </a:r>
            <a:r>
              <a:rPr lang="el-GR" dirty="0"/>
              <a:t>ποίησή του είναι η λιτή ποίηση των δεδομένων και των απτών, ψηλαφητών γεγονότων˙ είναι η ποίηση της αποστασιοποίησης και της </a:t>
            </a:r>
            <a:r>
              <a:rPr lang="el-GR" dirty="0" smtClean="0"/>
              <a:t>εκλογίκευσης».</a:t>
            </a:r>
            <a:r>
              <a:rPr lang="el-GR" dirty="0"/>
              <a:t> </a:t>
            </a:r>
            <a:endParaRPr lang="el-GR" dirty="0" smtClean="0"/>
          </a:p>
          <a:p>
            <a:r>
              <a:rPr lang="en-US" dirty="0">
                <a:hlinkClick r:id="rId2"/>
              </a:rPr>
              <a:t>https://www.catisart.gr/miroslav-xoloump-miroslav-holub</a:t>
            </a:r>
            <a:r>
              <a:rPr lang="en-US" dirty="0" smtClean="0">
                <a:hlinkClick r:id="rId2"/>
              </a:rPr>
              <a:t>/</a:t>
            </a:r>
            <a:endParaRPr lang="el-GR" dirty="0" smtClean="0"/>
          </a:p>
          <a:p>
            <a:r>
              <a:rPr lang="el-GR" dirty="0"/>
              <a:t>Της </a:t>
            </a:r>
            <a:r>
              <a:rPr lang="el-GR" dirty="0" smtClean="0"/>
              <a:t>είπα /μη φύγεις/ γιατί </a:t>
            </a:r>
            <a:r>
              <a:rPr lang="el-GR" dirty="0"/>
              <a:t>ν’ </a:t>
            </a:r>
            <a:r>
              <a:rPr lang="el-GR" dirty="0" smtClean="0"/>
              <a:t>αποζητάς/το </a:t>
            </a:r>
            <a:r>
              <a:rPr lang="el-GR" dirty="0"/>
              <a:t>τίποτε</a:t>
            </a:r>
            <a:r>
              <a:rPr lang="el-GR" dirty="0" smtClean="0"/>
              <a:t>;/ Όμως </a:t>
            </a:r>
            <a:r>
              <a:rPr lang="el-GR" dirty="0"/>
              <a:t>το παράθυρο ήταν </a:t>
            </a:r>
            <a:r>
              <a:rPr lang="el-GR" dirty="0" smtClean="0"/>
              <a:t>ανοιχτό/ κι </a:t>
            </a:r>
            <a:r>
              <a:rPr lang="el-GR" dirty="0"/>
              <a:t>έφυγε</a:t>
            </a:r>
            <a:r>
              <a:rPr lang="el-GR" dirty="0" smtClean="0"/>
              <a:t>,/ μια </a:t>
            </a:r>
            <a:r>
              <a:rPr lang="el-GR" dirty="0"/>
              <a:t>μαύρη γάτα μες στη μαύρη νύχτα</a:t>
            </a:r>
            <a:r>
              <a:rPr lang="el-GR" dirty="0" smtClean="0"/>
              <a:t>,/ </a:t>
            </a:r>
            <a:r>
              <a:rPr lang="el-GR" dirty="0" err="1" smtClean="0"/>
              <a:t>διελύθη</a:t>
            </a:r>
            <a:r>
              <a:rPr lang="el-GR" dirty="0" smtClean="0"/>
              <a:t>,/ μια </a:t>
            </a:r>
            <a:r>
              <a:rPr lang="el-GR" dirty="0"/>
              <a:t>μαύρη γάτα μες στη μαύρη </a:t>
            </a:r>
            <a:r>
              <a:rPr lang="el-GR" dirty="0" smtClean="0"/>
              <a:t>νύχτα/ εντελώς </a:t>
            </a:r>
            <a:r>
              <a:rPr lang="el-GR" dirty="0" err="1" smtClean="0"/>
              <a:t>διελύθη</a:t>
            </a:r>
            <a:r>
              <a:rPr lang="el-GR" smtClean="0"/>
              <a:t>/ κι </a:t>
            </a:r>
            <a:r>
              <a:rPr lang="el-GR" dirty="0"/>
              <a:t>έκτοτε κανείς δεν την </a:t>
            </a:r>
            <a:r>
              <a:rPr lang="el-GR"/>
              <a:t>ξανάδε</a:t>
            </a:r>
            <a:r>
              <a:rPr lang="el-GR" smtClean="0"/>
              <a:t>./ Μήτε </a:t>
            </a:r>
            <a:r>
              <a:rPr lang="el-GR" dirty="0"/>
              <a:t>κι η ίδια τον εαυτό της.</a:t>
            </a:r>
          </a:p>
          <a:p>
            <a:endParaRPr lang="el-GR" dirty="0"/>
          </a:p>
        </p:txBody>
      </p:sp>
    </p:spTree>
    <p:extLst>
      <p:ext uri="{BB962C8B-B14F-4D97-AF65-F5344CB8AC3E}">
        <p14:creationId xmlns:p14="http://schemas.microsoft.com/office/powerpoint/2010/main" val="464680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a:t>
            </a:r>
            <a:r>
              <a:rPr lang="el-GR" baseline="30000" dirty="0" smtClean="0"/>
              <a:t>η</a:t>
            </a:r>
            <a:r>
              <a:rPr lang="el-GR" dirty="0" smtClean="0"/>
              <a:t> Ενότητα: Πεζογραφία</a:t>
            </a:r>
            <a:endParaRPr lang="el-GR" dirty="0"/>
          </a:p>
        </p:txBody>
      </p:sp>
      <p:sp>
        <p:nvSpPr>
          <p:cNvPr id="3" name="Θέση περιεχομένου 2"/>
          <p:cNvSpPr>
            <a:spLocks noGrp="1"/>
          </p:cNvSpPr>
          <p:nvPr>
            <p:ph idx="1"/>
          </p:nvPr>
        </p:nvSpPr>
        <p:spPr/>
        <p:txBody>
          <a:bodyPr/>
          <a:lstStyle/>
          <a:p>
            <a:r>
              <a:rPr lang="el-GR" dirty="0"/>
              <a:t>Θανάσης Δ. Σταμούλης, </a:t>
            </a:r>
            <a:r>
              <a:rPr lang="el-GR" dirty="0" err="1" smtClean="0"/>
              <a:t>Χέρτσενστατ</a:t>
            </a:r>
            <a:endParaRPr lang="el-GR" dirty="0" smtClean="0"/>
          </a:p>
          <a:p>
            <a:r>
              <a:rPr lang="el-GR" dirty="0"/>
              <a:t>Τζέημς Τζόυς, Η </a:t>
            </a:r>
            <a:r>
              <a:rPr lang="el-GR" dirty="0" err="1" smtClean="0"/>
              <a:t>Έβελιν</a:t>
            </a:r>
            <a:r>
              <a:rPr lang="el-GR" dirty="0"/>
              <a:t> </a:t>
            </a:r>
            <a:r>
              <a:rPr lang="el-GR" dirty="0" smtClean="0"/>
              <a:t>(χαρακτήρας της </a:t>
            </a:r>
            <a:r>
              <a:rPr lang="el-GR" dirty="0" err="1" smtClean="0"/>
              <a:t>Έβελιν</a:t>
            </a:r>
            <a:r>
              <a:rPr lang="el-GR" dirty="0" smtClean="0"/>
              <a:t>- εσωτερικός μονόλογος)</a:t>
            </a:r>
            <a:endParaRPr lang="el-GR" dirty="0"/>
          </a:p>
        </p:txBody>
      </p:sp>
    </p:spTree>
    <p:extLst>
      <p:ext uri="{BB962C8B-B14F-4D97-AF65-F5344CB8AC3E}">
        <p14:creationId xmlns:p14="http://schemas.microsoft.com/office/powerpoint/2010/main" val="3013180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ΑΞΙΟΛΟΓΗΣΗ, ΘΕΜΑΤΑ:</a:t>
            </a:r>
            <a:endParaRPr lang="el-GR" dirty="0"/>
          </a:p>
        </p:txBody>
      </p:sp>
      <p:sp>
        <p:nvSpPr>
          <p:cNvPr id="3" name="Θέση περιεχομένου 2"/>
          <p:cNvSpPr>
            <a:spLocks noGrp="1"/>
          </p:cNvSpPr>
          <p:nvPr>
            <p:ph idx="1"/>
          </p:nvPr>
        </p:nvSpPr>
        <p:spPr/>
        <p:txBody>
          <a:bodyPr/>
          <a:lstStyle/>
          <a:p>
            <a:r>
              <a:rPr lang="el-GR" dirty="0" smtClean="0"/>
              <a:t>1</a:t>
            </a:r>
            <a:r>
              <a:rPr lang="el-GR" baseline="30000" dirty="0" smtClean="0"/>
              <a:t>Ο</a:t>
            </a:r>
            <a:r>
              <a:rPr lang="el-GR" dirty="0" smtClean="0"/>
              <a:t> ΘΕΜΑ: Συνοπτική απόδοση μέρους ενός κειμένου ή των απόψεων ενός κειμένου για κάποιο ζήτημα (μη λογοτεχνικά κείμενα). 15 μονάδες</a:t>
            </a:r>
          </a:p>
          <a:p>
            <a:r>
              <a:rPr lang="el-GR" dirty="0" smtClean="0"/>
              <a:t>2</a:t>
            </a:r>
            <a:r>
              <a:rPr lang="el-GR" baseline="30000" dirty="0" smtClean="0"/>
              <a:t>ο</a:t>
            </a:r>
            <a:r>
              <a:rPr lang="el-GR" dirty="0" smtClean="0"/>
              <a:t> ΘΕΜΑ: Τρία ερωτήματα, με τη δυνατότητα ένα να είναι κλειστού τύπου και ένα να αναλύεται σε δύο </a:t>
            </a:r>
            <a:r>
              <a:rPr lang="el-GR" dirty="0" err="1" smtClean="0"/>
              <a:t>υποερωτήματα</a:t>
            </a:r>
            <a:r>
              <a:rPr lang="el-GR" dirty="0" smtClean="0"/>
              <a:t> (μη λογοτεχνικά κείμενα),  15+15+10=40 μ.</a:t>
            </a:r>
          </a:p>
          <a:p>
            <a:r>
              <a:rPr lang="el-GR" dirty="0" smtClean="0"/>
              <a:t>3</a:t>
            </a:r>
            <a:r>
              <a:rPr lang="el-GR" baseline="30000" dirty="0" smtClean="0"/>
              <a:t>ο</a:t>
            </a:r>
            <a:r>
              <a:rPr lang="el-GR" dirty="0" smtClean="0"/>
              <a:t> ΘΕΜΑ: παραγωγή </a:t>
            </a:r>
            <a:r>
              <a:rPr lang="el-GR" dirty="0"/>
              <a:t>ερμηνευτικού </a:t>
            </a:r>
            <a:r>
              <a:rPr lang="el-GR" dirty="0" smtClean="0"/>
              <a:t>σχολίου, 100-200 λέξεις (λογοτεχνικό κείμενο), 15 μ.</a:t>
            </a:r>
          </a:p>
          <a:p>
            <a:r>
              <a:rPr lang="el-GR" dirty="0" smtClean="0"/>
              <a:t>4</a:t>
            </a:r>
            <a:r>
              <a:rPr lang="el-GR" baseline="30000" dirty="0" smtClean="0"/>
              <a:t>ο</a:t>
            </a:r>
            <a:r>
              <a:rPr lang="el-GR" dirty="0" smtClean="0"/>
              <a:t> ΘΕΜΑ: παραγωγή λόγου, «ανάπτυξη τεκμηριωμένης </a:t>
            </a:r>
            <a:r>
              <a:rPr lang="el-GR" dirty="0"/>
              <a:t>προσωπικής </a:t>
            </a:r>
            <a:r>
              <a:rPr lang="el-GR" dirty="0" smtClean="0"/>
              <a:t>γνώμης», πάνω σε θέματα που θίγει το μη λογοτεχνικό κείμενο, σε επικοινωνιακό πλαίσιο, 300-400 λέξεις, μ. 30</a:t>
            </a:r>
            <a:endParaRPr lang="el-GR" dirty="0"/>
          </a:p>
        </p:txBody>
      </p:sp>
    </p:spTree>
    <p:extLst>
      <p:ext uri="{BB962C8B-B14F-4D97-AF65-F5344CB8AC3E}">
        <p14:creationId xmlns:p14="http://schemas.microsoft.com/office/powerpoint/2010/main" val="3101877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Κείμενο αναφοράς: </a:t>
            </a:r>
          </a:p>
        </p:txBody>
      </p:sp>
      <p:sp>
        <p:nvSpPr>
          <p:cNvPr id="3" name="Θέση περιεχομένου 2"/>
          <p:cNvSpPr>
            <a:spLocks noGrp="1"/>
          </p:cNvSpPr>
          <p:nvPr>
            <p:ph idx="1"/>
          </p:nvPr>
        </p:nvSpPr>
        <p:spPr/>
        <p:txBody>
          <a:bodyPr/>
          <a:lstStyle/>
          <a:p>
            <a:r>
              <a:rPr lang="el-GR" dirty="0" smtClean="0"/>
              <a:t>«Η </a:t>
            </a:r>
            <a:r>
              <a:rPr lang="el-GR" dirty="0"/>
              <a:t>φιλία, δώρο ακριβό και ευτύχημα σπάνιο, έχει πανάρχαιους τίτλους ευγένειας. Την </a:t>
            </a:r>
            <a:r>
              <a:rPr lang="el-GR" dirty="0" err="1"/>
              <a:t>εχάρηκαν</a:t>
            </a:r>
            <a:r>
              <a:rPr lang="el-GR" dirty="0"/>
              <a:t> άνθρωποι εκλεκτοί, σε όλα τα γεωγραφικά και τα ιστορικά πλάτη της οικουμένης, και την εγκωμίασαν ποιητές, σοφοί, πολιτικοί με τον τρόπο του ο καθένας, αλλά όλοι με την ίδια συγκίνηση. Άλλωστε, εκτός από την καταγωγή της λέξης (που είναι κατευθείαν παράγωγο του κύριου για την «αγάπη» ρήματος: </a:t>
            </a:r>
            <a:r>
              <a:rPr lang="el-GR" dirty="0" err="1"/>
              <a:t>φιλείν</a:t>
            </a:r>
            <a:r>
              <a:rPr lang="el-GR" dirty="0"/>
              <a:t>), και μόνο το γεγονός ότι, για να τονίσουμε την εκτίμηση και την εμπιστοσύνη μας προς τα πιο οικεία μας πρόσωπα, δηλώνουμε ότι τους θεωρούμε «φίλους», μαρτυρεί πόσο ψηλά η </a:t>
            </a:r>
            <a:r>
              <a:rPr lang="el-GR" dirty="0" smtClean="0"/>
              <a:t>κοινή </a:t>
            </a:r>
            <a:r>
              <a:rPr lang="el-GR" dirty="0"/>
              <a:t>συνείδηση τοποθετεί τη </a:t>
            </a:r>
            <a:r>
              <a:rPr lang="el-GR" dirty="0" smtClean="0"/>
              <a:t>φιλία…»</a:t>
            </a:r>
          </a:p>
          <a:p>
            <a:r>
              <a:rPr lang="el-GR" dirty="0" smtClean="0"/>
              <a:t>Ε. Παπανούτσος, Πρακτική Φιλοσοφία</a:t>
            </a:r>
            <a:endParaRPr lang="el-GR" dirty="0"/>
          </a:p>
        </p:txBody>
      </p:sp>
    </p:spTree>
    <p:extLst>
      <p:ext uri="{BB962C8B-B14F-4D97-AF65-F5344CB8AC3E}">
        <p14:creationId xmlns:p14="http://schemas.microsoft.com/office/powerpoint/2010/main" val="1679186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2</a:t>
            </a:r>
            <a:r>
              <a:rPr lang="el-GR" baseline="30000" dirty="0" smtClean="0"/>
              <a:t>ο</a:t>
            </a:r>
            <a:r>
              <a:rPr lang="el-GR" dirty="0" smtClean="0"/>
              <a:t> </a:t>
            </a:r>
            <a:r>
              <a:rPr lang="el-GR" dirty="0"/>
              <a:t>ΘΕΜΑ</a:t>
            </a:r>
            <a:r>
              <a:rPr lang="el-GR" dirty="0" smtClean="0"/>
              <a:t>: 03 Ερωτήματα, διαφορετικά μεταξύ τους</a:t>
            </a:r>
            <a:endParaRPr lang="el-GR" dirty="0"/>
          </a:p>
        </p:txBody>
      </p:sp>
      <p:sp>
        <p:nvSpPr>
          <p:cNvPr id="3" name="Θέση περιεχομένου 2"/>
          <p:cNvSpPr>
            <a:spLocks noGrp="1"/>
          </p:cNvSpPr>
          <p:nvPr>
            <p:ph idx="1"/>
          </p:nvPr>
        </p:nvSpPr>
        <p:spPr/>
        <p:txBody>
          <a:bodyPr/>
          <a:lstStyle/>
          <a:p>
            <a:r>
              <a:rPr lang="el-GR" dirty="0" smtClean="0"/>
              <a:t>1. «Η φιλία… έχει πανάρχαιους τίτλους ευγένειας». Με ποιο τρόπο τεκμηριώνει ο συγγραφέας την παραπάνω άποψη;</a:t>
            </a:r>
          </a:p>
          <a:p>
            <a:r>
              <a:rPr lang="el-GR" dirty="0" smtClean="0"/>
              <a:t>2. α΄)Ποιος είναι ο ρόλος της παρένθεσης στο μέσο περίπου της 1</a:t>
            </a:r>
            <a:r>
              <a:rPr lang="el-GR" baseline="30000" dirty="0" smtClean="0"/>
              <a:t>ης</a:t>
            </a:r>
            <a:r>
              <a:rPr lang="el-GR" dirty="0" smtClean="0"/>
              <a:t> παραγράφου;</a:t>
            </a:r>
          </a:p>
          <a:p>
            <a:pPr marL="0" indent="0">
              <a:buNone/>
            </a:pPr>
            <a:r>
              <a:rPr lang="el-GR" dirty="0"/>
              <a:t> </a:t>
            </a:r>
            <a:r>
              <a:rPr lang="el-GR" dirty="0" smtClean="0"/>
              <a:t>        β΄)Το απόσπασμα ανήκει σε δοκίμιο. Ποια χαρακτηριστικά της γλώσσας του δοκιμίου ανιχνεύετε στην 1</a:t>
            </a:r>
            <a:r>
              <a:rPr lang="el-GR" baseline="30000" dirty="0" smtClean="0"/>
              <a:t>η</a:t>
            </a:r>
            <a:r>
              <a:rPr lang="el-GR" dirty="0" smtClean="0"/>
              <a:t> παράγραφο;</a:t>
            </a:r>
          </a:p>
          <a:p>
            <a:pPr marL="0" indent="0">
              <a:buNone/>
            </a:pPr>
            <a:r>
              <a:rPr lang="el-GR" dirty="0" smtClean="0"/>
              <a:t>3. Με ποια επιχειρήματα ο συγγραφέας υποστηρίζει τη σπουδαιότητα της φιλίας; Ποιο απ’ αυτά θεωρείτε πιο ισχυρό και γιατί;</a:t>
            </a:r>
          </a:p>
          <a:p>
            <a:pPr marL="0" indent="0">
              <a:buNone/>
            </a:pPr>
            <a:r>
              <a:rPr lang="el-GR" dirty="0" smtClean="0"/>
              <a:t>Σύνολο: 40 μονάδες</a:t>
            </a:r>
          </a:p>
        </p:txBody>
      </p:sp>
    </p:spTree>
    <p:extLst>
      <p:ext uri="{BB962C8B-B14F-4D97-AF65-F5344CB8AC3E}">
        <p14:creationId xmlns:p14="http://schemas.microsoft.com/office/powerpoint/2010/main" val="2984986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a:t>
            </a:r>
            <a:r>
              <a:rPr lang="el-GR" baseline="30000" dirty="0" smtClean="0"/>
              <a:t>ο</a:t>
            </a:r>
            <a:r>
              <a:rPr lang="el-GR" dirty="0" smtClean="0"/>
              <a:t> ΘΕΜΑ: ερώτηση Λογοτεχνίας:</a:t>
            </a:r>
            <a:endParaRPr lang="el-GR" dirty="0"/>
          </a:p>
        </p:txBody>
      </p:sp>
      <p:sp>
        <p:nvSpPr>
          <p:cNvPr id="3" name="Θέση περιεχομένου 2"/>
          <p:cNvSpPr>
            <a:spLocks noGrp="1"/>
          </p:cNvSpPr>
          <p:nvPr>
            <p:ph idx="1"/>
          </p:nvPr>
        </p:nvSpPr>
        <p:spPr/>
        <p:txBody>
          <a:bodyPr/>
          <a:lstStyle/>
          <a:p>
            <a:r>
              <a:rPr lang="el-GR" dirty="0" smtClean="0"/>
              <a:t>«Για </a:t>
            </a:r>
            <a:r>
              <a:rPr lang="el-GR" dirty="0"/>
              <a:t>κοίτα πέρα και μακριά τι πανηγύρι</a:t>
            </a:r>
            <a:br>
              <a:rPr lang="el-GR" dirty="0"/>
            </a:br>
            <a:r>
              <a:rPr lang="el-GR" dirty="0"/>
              <a:t>που πλέκουν τα χρυσά τα σπάρτα στο λιβάδι!</a:t>
            </a:r>
            <a:br>
              <a:rPr lang="el-GR" dirty="0"/>
            </a:br>
            <a:r>
              <a:rPr lang="el-GR" dirty="0"/>
              <a:t>Στο πανηγύρι το </a:t>
            </a:r>
            <a:r>
              <a:rPr lang="el-GR" dirty="0" err="1"/>
              <a:t>πανεύοσμο</a:t>
            </a:r>
            <a:r>
              <a:rPr lang="el-GR" dirty="0"/>
              <a:t> απ' τα </a:t>
            </a:r>
            <a:r>
              <a:rPr lang="el-GR" dirty="0">
                <a:hlinkClick r:id="rId2" tooltip="σπάρτα:| θάμνοι με κίτρινα λουλούδια."/>
              </a:rPr>
              <a:t>σπάρτα</a:t>
            </a:r>
            <a:r>
              <a:rPr lang="el-GR" dirty="0"/>
              <a:t/>
            </a:r>
            <a:br>
              <a:rPr lang="el-GR" dirty="0"/>
            </a:br>
            <a:r>
              <a:rPr lang="el-GR" dirty="0"/>
              <a:t>με τη </a:t>
            </a:r>
            <a:r>
              <a:rPr lang="el-GR" dirty="0" err="1"/>
              <a:t>γλυκιάν</a:t>
            </a:r>
            <a:r>
              <a:rPr lang="el-GR" dirty="0"/>
              <a:t> ανατολή </a:t>
            </a:r>
            <a:r>
              <a:rPr lang="el-GR" dirty="0" err="1"/>
              <a:t>γλυκοξυπνώντας</a:t>
            </a:r>
            <a:r>
              <a:rPr lang="el-GR" dirty="0"/>
              <a:t/>
            </a:r>
            <a:br>
              <a:rPr lang="el-GR" dirty="0"/>
            </a:br>
            <a:r>
              <a:rPr lang="el-GR" dirty="0"/>
              <a:t>να τρέξω βούλομαι κι εγώ στο πανηγύρι</a:t>
            </a:r>
            <a:r>
              <a:rPr lang="el-GR" dirty="0" smtClean="0"/>
              <a:t>,…»</a:t>
            </a:r>
          </a:p>
          <a:p>
            <a:r>
              <a:rPr lang="el-GR" dirty="0" smtClean="0"/>
              <a:t>Το παραπάνω ποίημα του </a:t>
            </a:r>
            <a:r>
              <a:rPr lang="el-GR" dirty="0" err="1" smtClean="0"/>
              <a:t>Κ.Παλαμά</a:t>
            </a:r>
            <a:r>
              <a:rPr lang="el-GR" dirty="0" smtClean="0"/>
              <a:t> από τη συλλογή του Ασάλευτη Ζωή, ανήκει σε έναν κύκλο ποιημάτων με κοινό θέμα την ανικανοποίητη επιθυμία. Πώς εκφράζεται το αίσθημα αυτό στο συγκεκριμένο ποίημα; Απαντήστε αιτιολογημένα σε ένα κείμενο 150 λέξεων. 15 μ. </a:t>
            </a:r>
          </a:p>
          <a:p>
            <a:endParaRPr lang="el-GR" dirty="0" smtClean="0"/>
          </a:p>
          <a:p>
            <a:endParaRPr lang="el-GR" dirty="0"/>
          </a:p>
        </p:txBody>
      </p:sp>
    </p:spTree>
    <p:extLst>
      <p:ext uri="{BB962C8B-B14F-4D97-AF65-F5344CB8AC3E}">
        <p14:creationId xmlns:p14="http://schemas.microsoft.com/office/powerpoint/2010/main" val="3548763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4</a:t>
            </a:r>
            <a:r>
              <a:rPr lang="el-GR" baseline="30000" dirty="0" smtClean="0"/>
              <a:t>Ο</a:t>
            </a:r>
            <a:r>
              <a:rPr lang="el-GR" dirty="0" smtClean="0"/>
              <a:t> ΘΕΜΑ: γραπτή </a:t>
            </a:r>
            <a:r>
              <a:rPr lang="el-GR" dirty="0"/>
              <a:t>παραγωγή κριτικού </a:t>
            </a:r>
            <a:r>
              <a:rPr lang="el-GR" dirty="0" smtClean="0"/>
              <a:t>λόγου</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Σε ομιλία 300-400 λέξεων που θα γράψετε για να εκφωνήσετε σε εκδήλωση του σχολείου σας, με θέμα τις ανθρώπινες σχέσεις στη σύγχρονη εποχή, να εκθέσετε: α)τα χαρακτηριστικά της γνήσιας φιλίας, όπως εσείς την αντιλαμβάνεστε, και  β)την άποψή σας σχετικά με το ρόλο των μέσων κοινωνικής δικτύωσης/διαδικτύου στη δημιουργία σχέσεων φιλίας. 40 μ. (Πανελλαδικές 2016)</a:t>
            </a:r>
          </a:p>
          <a:p>
            <a:r>
              <a:rPr lang="el-GR" b="1" dirty="0" smtClean="0"/>
              <a:t> «Ανάπτυξη τεκμηριωμένης </a:t>
            </a:r>
            <a:r>
              <a:rPr lang="el-GR" b="1" dirty="0"/>
              <a:t>προσωπικής γνώμης, </a:t>
            </a:r>
            <a:r>
              <a:rPr lang="el-GR" b="1" dirty="0" smtClean="0"/>
              <a:t>συμφωνία </a:t>
            </a:r>
            <a:r>
              <a:rPr lang="el-GR" b="1" dirty="0"/>
              <a:t>ή </a:t>
            </a:r>
            <a:r>
              <a:rPr lang="el-GR" b="1" dirty="0" smtClean="0"/>
              <a:t>διαφωνία  </a:t>
            </a:r>
            <a:r>
              <a:rPr lang="el-GR" b="1" dirty="0"/>
              <a:t>με προβλήματα, θέσεις, στάσεις, </a:t>
            </a:r>
            <a:r>
              <a:rPr lang="el-GR" b="1" dirty="0" smtClean="0"/>
              <a:t>στερεότυπα</a:t>
            </a:r>
            <a:r>
              <a:rPr lang="el-GR" b="1" dirty="0"/>
              <a:t>, προκαταλήψεις κ.ά. που θέτει το </a:t>
            </a:r>
            <a:r>
              <a:rPr lang="el-GR" b="1" dirty="0" smtClean="0"/>
              <a:t>κείμενο/θέτουν τα </a:t>
            </a:r>
            <a:r>
              <a:rPr lang="el-GR" b="1" dirty="0"/>
              <a:t>κείμενα </a:t>
            </a:r>
            <a:r>
              <a:rPr lang="el-GR" b="1" dirty="0" smtClean="0"/>
              <a:t>αναφοράς».</a:t>
            </a:r>
          </a:p>
          <a:p>
            <a:r>
              <a:rPr lang="el-GR" dirty="0" smtClean="0"/>
              <a:t>Είναι η γνήσια φιλία σπάνια στην εποχή μας, όπως διατείνεται ο συγγραφέας; Απαντήστε τεκμηριωμένα στο ερώτημα, με ομιλία 350 λέξεων</a:t>
            </a:r>
            <a:r>
              <a:rPr lang="el-GR" dirty="0"/>
              <a:t> </a:t>
            </a:r>
            <a:r>
              <a:rPr lang="el-GR" dirty="0" smtClean="0"/>
              <a:t>που θα </a:t>
            </a:r>
            <a:r>
              <a:rPr lang="el-GR" dirty="0"/>
              <a:t>εκφωνήσετε σε εκδήλωση του σχολείου σας, με θέμα τις ανθρώπινες σχέσεις στη σύγχρονη </a:t>
            </a:r>
            <a:r>
              <a:rPr lang="el-GR" dirty="0" smtClean="0"/>
              <a:t>εποχή. </a:t>
            </a:r>
            <a:r>
              <a:rPr lang="el-GR" b="1" dirty="0" smtClean="0"/>
              <a:t>30 μ.</a:t>
            </a:r>
            <a:r>
              <a:rPr lang="el-GR" dirty="0" smtClean="0"/>
              <a:t> </a:t>
            </a:r>
          </a:p>
          <a:p>
            <a:endParaRPr lang="el-GR" b="1" dirty="0"/>
          </a:p>
        </p:txBody>
      </p:sp>
    </p:spTree>
    <p:extLst>
      <p:ext uri="{BB962C8B-B14F-4D97-AF65-F5344CB8AC3E}">
        <p14:creationId xmlns:p14="http://schemas.microsoft.com/office/powerpoint/2010/main" val="3953351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Αξιολόγηση:</a:t>
            </a:r>
            <a:endParaRPr lang="el-GR" dirty="0"/>
          </a:p>
        </p:txBody>
      </p:sp>
      <p:sp>
        <p:nvSpPr>
          <p:cNvPr id="3" name="Θέση περιεχομένου 2"/>
          <p:cNvSpPr>
            <a:spLocks noGrp="1"/>
          </p:cNvSpPr>
          <p:nvPr>
            <p:ph idx="1"/>
          </p:nvPr>
        </p:nvSpPr>
        <p:spPr/>
        <p:txBody>
          <a:bodyPr/>
          <a:lstStyle/>
          <a:p>
            <a:r>
              <a:rPr lang="el-GR" dirty="0" smtClean="0"/>
              <a:t>«Στην </a:t>
            </a:r>
            <a:r>
              <a:rPr lang="el-GR" dirty="0"/>
              <a:t>αξιολόγηση πρέπει να αφήνεται περισσότερος χώρος στην υποκειμενικότητα του μαθητή και να αποτιμώνται με σαφή τρόπο τα κείμενα τα οποία παράγουν οι </a:t>
            </a:r>
            <a:r>
              <a:rPr lang="el-GR" dirty="0" smtClean="0"/>
              <a:t>μαθητές/</a:t>
            </a:r>
            <a:r>
              <a:rPr lang="el-GR" dirty="0" err="1" smtClean="0"/>
              <a:t>τριες</a:t>
            </a:r>
            <a:r>
              <a:rPr lang="el-GR" dirty="0" smtClean="0"/>
              <a:t>.» {Από παρουσίαση του Ε. </a:t>
            </a:r>
            <a:r>
              <a:rPr lang="el-GR" dirty="0" err="1" smtClean="0"/>
              <a:t>Βεκρή</a:t>
            </a:r>
            <a:r>
              <a:rPr lang="el-GR" dirty="0" smtClean="0"/>
              <a:t>, Συμβούλου Α΄ του ΙΕΠ}</a:t>
            </a:r>
          </a:p>
          <a:p>
            <a:r>
              <a:rPr lang="el-GR" dirty="0" smtClean="0"/>
              <a:t>Στοιχεία που αποτιμώνται: </a:t>
            </a:r>
            <a:r>
              <a:rPr lang="el-GR" dirty="0" smtClean="0"/>
              <a:t>Αλήθεια και ακρίβεια </a:t>
            </a:r>
            <a:r>
              <a:rPr lang="el-GR" dirty="0" smtClean="0"/>
              <a:t>των δεδομένων, σαφήνεια </a:t>
            </a:r>
            <a:r>
              <a:rPr lang="el-GR" dirty="0" smtClean="0"/>
              <a:t>στην έκφραση και τη διατύπωση των νοημάτων</a:t>
            </a:r>
            <a:r>
              <a:rPr lang="el-GR" dirty="0" smtClean="0"/>
              <a:t>, επίτευξη ή όχι του επικοινωνιακού στόχου</a:t>
            </a:r>
            <a:r>
              <a:rPr lang="el-GR" dirty="0" smtClean="0"/>
              <a:t>.</a:t>
            </a:r>
            <a:r>
              <a:rPr lang="el-GR" dirty="0"/>
              <a:t> </a:t>
            </a:r>
            <a:endParaRPr lang="el-GR" dirty="0" smtClean="0"/>
          </a:p>
          <a:p>
            <a:r>
              <a:rPr lang="el-GR" dirty="0" smtClean="0"/>
              <a:t>Η εγκύκλιος 143300/Δ2/16-09-19 περιέχει κριτήρια αξιολόγησης </a:t>
            </a:r>
            <a:r>
              <a:rPr lang="el-GR" dirty="0" err="1" smtClean="0"/>
              <a:t>επικαιροποιημένα</a:t>
            </a:r>
            <a:r>
              <a:rPr lang="el-GR" dirty="0" smtClean="0"/>
              <a:t> και πίνακα βαθμολόγησης γραπτών με </a:t>
            </a:r>
            <a:r>
              <a:rPr lang="el-GR" smtClean="0"/>
              <a:t>βάση κριτήρια.</a:t>
            </a:r>
            <a:endParaRPr lang="el-GR" dirty="0" smtClean="0"/>
          </a:p>
        </p:txBody>
      </p:sp>
    </p:spTree>
    <p:extLst>
      <p:ext uri="{BB962C8B-B14F-4D97-AF65-F5344CB8AC3E}">
        <p14:creationId xmlns:p14="http://schemas.microsoft.com/office/powerpoint/2010/main" val="229768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0000"/>
                </a:solidFill>
              </a:rPr>
              <a:t>Οδηγίες διδασκαλίας:</a:t>
            </a:r>
            <a:endParaRPr lang="el-GR" dirty="0">
              <a:solidFill>
                <a:srgbClr val="FF0000"/>
              </a:solidFill>
            </a:endParaRPr>
          </a:p>
        </p:txBody>
      </p:sp>
      <p:sp>
        <p:nvSpPr>
          <p:cNvPr id="3" name="Θέση περιεχομένου 2"/>
          <p:cNvSpPr>
            <a:spLocks noGrp="1"/>
          </p:cNvSpPr>
          <p:nvPr>
            <p:ph idx="1"/>
          </p:nvPr>
        </p:nvSpPr>
        <p:spPr/>
        <p:txBody>
          <a:bodyPr/>
          <a:lstStyle/>
          <a:p>
            <a:r>
              <a:rPr lang="el-GR" dirty="0"/>
              <a:t>143300/Δ2</a:t>
            </a:r>
            <a:r>
              <a:rPr lang="en-US" dirty="0"/>
              <a:t>/</a:t>
            </a:r>
            <a:r>
              <a:rPr lang="el-GR" dirty="0"/>
              <a:t>16-09-2019: Οδηγίες για τη διδασκαλία της Νεοελληνικής Γλώσσας και Λογοτεχνίας και των Αρχαίων Ελληνικών στη Γ΄ τάξη Ημερήσιου Γενικού Λυκείου και Γ΄ και Δ΄ τάξεις Εσπερινού Γενικού Λυκείου για το σχολικό έτος 2019-2020</a:t>
            </a:r>
            <a:r>
              <a:rPr lang="el-GR" dirty="0" smtClean="0"/>
              <a:t>.</a:t>
            </a:r>
          </a:p>
          <a:p>
            <a:r>
              <a:rPr lang="el-GR" dirty="0" smtClean="0"/>
              <a:t>02 ώρες: Γλωσσική διδασκαλία, 02: Λογοτεχνία, 02 ώρες: </a:t>
            </a:r>
            <a:r>
              <a:rPr lang="el-GR" dirty="0" err="1" smtClean="0"/>
              <a:t>Αναστοχασμός</a:t>
            </a:r>
            <a:r>
              <a:rPr lang="el-GR" dirty="0" smtClean="0"/>
              <a:t> και διόρθωση κειμένων που έγραψαν οι μαθητές στο ένα ή το άλλο μάθημα.</a:t>
            </a:r>
            <a:endParaRPr lang="el-GR" dirty="0"/>
          </a:p>
          <a:p>
            <a:endParaRPr lang="el-GR" dirty="0"/>
          </a:p>
        </p:txBody>
      </p:sp>
    </p:spTree>
    <p:extLst>
      <p:ext uri="{BB962C8B-B14F-4D97-AF65-F5344CB8AC3E}">
        <p14:creationId xmlns:p14="http://schemas.microsoft.com/office/powerpoint/2010/main" val="4179317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B050"/>
                </a:solidFill>
              </a:rPr>
              <a:t>ΙΣΤΟΡΙΑ</a:t>
            </a:r>
            <a:endParaRPr lang="el-GR" dirty="0">
              <a:solidFill>
                <a:srgbClr val="00B050"/>
              </a:solidFill>
            </a:endParaRPr>
          </a:p>
        </p:txBody>
      </p:sp>
      <p:sp>
        <p:nvSpPr>
          <p:cNvPr id="3" name="Θέση περιεχομένου 2"/>
          <p:cNvSpPr>
            <a:spLocks noGrp="1"/>
          </p:cNvSpPr>
          <p:nvPr>
            <p:ph idx="1"/>
          </p:nvPr>
        </p:nvSpPr>
        <p:spPr/>
        <p:txBody>
          <a:bodyPr>
            <a:normAutofit fontScale="85000" lnSpcReduction="20000"/>
          </a:bodyPr>
          <a:lstStyle/>
          <a:p>
            <a:r>
              <a:rPr lang="el-GR" b="1" dirty="0"/>
              <a:t>Ι. ΑΠΟ ΤΗΝ ΑΓΡΟΤΙΚΗ ΟΙΚΟΝΟΜΙΑ ΣΤΗΝ </a:t>
            </a:r>
            <a:r>
              <a:rPr lang="el-GR" b="1" dirty="0" smtClean="0"/>
              <a:t>ΑΣΤΙΚΟΠΟΙΗΣΗ: </a:t>
            </a:r>
            <a:r>
              <a:rPr lang="el-GR" dirty="0" smtClean="0"/>
              <a:t>A</a:t>
            </a:r>
            <a:r>
              <a:rPr lang="el-GR" dirty="0"/>
              <a:t>. Η Ελληνική οικονομία μετά την </a:t>
            </a:r>
            <a:r>
              <a:rPr lang="el-GR" dirty="0" smtClean="0"/>
              <a:t>Επανάσταση, Β</a:t>
            </a:r>
            <a:r>
              <a:rPr lang="el-GR" dirty="0"/>
              <a:t>. Η Ελληνική οικονομία κατά το 19ο </a:t>
            </a:r>
            <a:r>
              <a:rPr lang="el-GR" dirty="0" smtClean="0"/>
              <a:t>αιώνα, Γ</a:t>
            </a:r>
            <a:r>
              <a:rPr lang="el-GR" dirty="0"/>
              <a:t>. Οι οικονομικές εξελίξεις κατά τον 20ο αιώνα</a:t>
            </a:r>
          </a:p>
          <a:p>
            <a:r>
              <a:rPr lang="el-GR" b="1" dirty="0"/>
              <a:t>ΙΙ. Η ΔΙΑΜΟΡΦΩΣΗ ΚΑΙ ΛΕΙΤΟΥΡΓΙΑ ΤΩΝ ΠΟΛΙΤΙΚΩΝ ΚΟΜΜΑΤΩΝ ΣΤΗΝ ΕΛΛΑΔΑ (</a:t>
            </a:r>
            <a:r>
              <a:rPr lang="el-GR" b="1" dirty="0" smtClean="0"/>
              <a:t>1821-1936) </a:t>
            </a:r>
            <a:r>
              <a:rPr lang="el-GR" dirty="0" smtClean="0"/>
              <a:t>Α</a:t>
            </a:r>
            <a:r>
              <a:rPr lang="el-GR" dirty="0"/>
              <a:t>. Εξωτερικός προσανατολισμός και πελατειακές σχέσεις (1821-1843</a:t>
            </a:r>
            <a:r>
              <a:rPr lang="el-GR" dirty="0" smtClean="0"/>
              <a:t>) Β</a:t>
            </a:r>
            <a:r>
              <a:rPr lang="el-GR" dirty="0"/>
              <a:t>. Χειραφέτηση και αναμόρφωση (1844 -</a:t>
            </a:r>
            <a:r>
              <a:rPr lang="el-GR" dirty="0" smtClean="0"/>
              <a:t>1880) Γ</a:t>
            </a:r>
            <a:r>
              <a:rPr lang="el-GR" dirty="0"/>
              <a:t>. Δικομματισμός και εκσυγχρονισμός (</a:t>
            </a:r>
            <a:r>
              <a:rPr lang="el-GR" dirty="0" smtClean="0"/>
              <a:t>1880-1909) Δ</a:t>
            </a:r>
            <a:r>
              <a:rPr lang="el-GR" dirty="0"/>
              <a:t>. Ανανέωση-Διχασμός (</a:t>
            </a:r>
            <a:r>
              <a:rPr lang="el-GR" dirty="0" smtClean="0"/>
              <a:t>1909-1922) Ε</a:t>
            </a:r>
            <a:r>
              <a:rPr lang="el-GR" dirty="0"/>
              <a:t>. Εκσυγχρονισμός και επεμβάσεις (1923-1936)</a:t>
            </a:r>
          </a:p>
          <a:p>
            <a:r>
              <a:rPr lang="el-GR" b="1" dirty="0"/>
              <a:t>ΙΙΙ. ΤΟ ΠΡΟΣΦΥΓΙΚΟ ΖΗΤΗΜΑ ΣΤΗΝ ΕΛΛΑΔΑ (</a:t>
            </a:r>
            <a:r>
              <a:rPr lang="el-GR" b="1" dirty="0" smtClean="0"/>
              <a:t>1821-1930) </a:t>
            </a:r>
            <a:r>
              <a:rPr lang="el-GR" dirty="0" smtClean="0"/>
              <a:t>Πρόσφυγες στην</a:t>
            </a:r>
            <a:r>
              <a:rPr lang="el-GR" dirty="0"/>
              <a:t> Ελλάδα κατά το 19ο αιώνα (</a:t>
            </a:r>
            <a:r>
              <a:rPr lang="el-GR" dirty="0" smtClean="0"/>
              <a:t>Εισαγωγή) Α</a:t>
            </a:r>
            <a:r>
              <a:rPr lang="el-GR" dirty="0"/>
              <a:t>. Το προσφυγικό ζήτημα κατά την Ελληνική Επανάσταση (1821-1827</a:t>
            </a:r>
            <a:r>
              <a:rPr lang="el-GR" dirty="0" smtClean="0"/>
              <a:t>) Γ</a:t>
            </a:r>
            <a:r>
              <a:rPr lang="el-GR" dirty="0"/>
              <a:t>. Η αποκατάσταση των προσφύγων κατά την περίοδο της μοναρχίας του </a:t>
            </a:r>
            <a:r>
              <a:rPr lang="el-GR" dirty="0" err="1"/>
              <a:t>Όθωνα</a:t>
            </a:r>
            <a:r>
              <a:rPr lang="el-GR" dirty="0"/>
              <a:t> (</a:t>
            </a:r>
            <a:r>
              <a:rPr lang="el-GR" dirty="0" smtClean="0"/>
              <a:t>1833-1862) Δ</a:t>
            </a:r>
            <a:r>
              <a:rPr lang="el-GR" dirty="0"/>
              <a:t>. Πρόσφυγες και </a:t>
            </a:r>
            <a:r>
              <a:rPr lang="el-GR" dirty="0" err="1"/>
              <a:t>αλυτρωτικά</a:t>
            </a:r>
            <a:r>
              <a:rPr lang="el-GR" dirty="0"/>
              <a:t> κινήματα κατά το 19ο </a:t>
            </a:r>
            <a:r>
              <a:rPr lang="el-GR" dirty="0" smtClean="0"/>
              <a:t>αιώνα. Πρόσφυγες </a:t>
            </a:r>
            <a:r>
              <a:rPr lang="el-GR" dirty="0"/>
              <a:t>στην Ελλάδα κατά τον 20ο αιώνα (</a:t>
            </a:r>
            <a:r>
              <a:rPr lang="el-GR" dirty="0" smtClean="0"/>
              <a:t>Εισαγωγή) Α</a:t>
            </a:r>
            <a:r>
              <a:rPr lang="el-GR" dirty="0"/>
              <a:t>. Προσφυγικά ρεύματα κατά την περίοδο </a:t>
            </a:r>
            <a:r>
              <a:rPr lang="el-GR" dirty="0" smtClean="0"/>
              <a:t>1914-1922 Β</a:t>
            </a:r>
            <a:r>
              <a:rPr lang="el-GR" dirty="0"/>
              <a:t>. Μικρασιατική </a:t>
            </a:r>
            <a:r>
              <a:rPr lang="el-GR" dirty="0" smtClean="0"/>
              <a:t>καταστροφή Γ</a:t>
            </a:r>
            <a:r>
              <a:rPr lang="el-GR" dirty="0"/>
              <a:t>. Η αποκατάσταση των </a:t>
            </a:r>
            <a:r>
              <a:rPr lang="el-GR" dirty="0" smtClean="0"/>
              <a:t>προσφύγων Δ</a:t>
            </a:r>
            <a:r>
              <a:rPr lang="el-GR" dirty="0"/>
              <a:t>. Η αποζημίωση των ανταλλαξίμων και η ελληνοτουρκική </a:t>
            </a:r>
            <a:r>
              <a:rPr lang="el-GR" dirty="0" smtClean="0"/>
              <a:t>προσέγγιση Ε</a:t>
            </a:r>
            <a:r>
              <a:rPr lang="el-GR" dirty="0"/>
              <a:t>. Η ένταξη των προσφύγων στην Ελλάδα</a:t>
            </a:r>
          </a:p>
          <a:p>
            <a:r>
              <a:rPr lang="el-GR" b="1" dirty="0"/>
              <a:t>ΙV. ΤΟ ΚΡΗΤΙΚΟ ΖΗΤΗΜΑ ΑΠΟ ΔΙΠΛΩΜΑΤΙΚΗ ΑΠΟΨΗ ΚΑΤΑ ΤΟ 19ο ΚΑΙ ΤΙΣ ΑΡΧΕΣ </a:t>
            </a:r>
            <a:r>
              <a:rPr lang="el-GR" b="1" dirty="0" smtClean="0"/>
              <a:t>ΤΟΥ20ου ΑΙΩΝΑ: </a:t>
            </a:r>
            <a:r>
              <a:rPr lang="el-GR" dirty="0" smtClean="0"/>
              <a:t>Ε</a:t>
            </a:r>
            <a:r>
              <a:rPr lang="el-GR" dirty="0"/>
              <a:t>. Η περίοδος της αυτονομίας και η ένωση της Κρήτης με την Ελλάδα</a:t>
            </a:r>
          </a:p>
        </p:txBody>
      </p:sp>
    </p:spTree>
    <p:extLst>
      <p:ext uri="{BB962C8B-B14F-4D97-AF65-F5344CB8AC3E}">
        <p14:creationId xmlns:p14="http://schemas.microsoft.com/office/powerpoint/2010/main" val="70601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0000"/>
                </a:solidFill>
              </a:rPr>
              <a:t>Οδηγίες για τη διδασκαλία της Ιστορίας:</a:t>
            </a:r>
            <a:br>
              <a:rPr lang="el-GR" dirty="0" smtClean="0">
                <a:solidFill>
                  <a:srgbClr val="FF0000"/>
                </a:solidFill>
              </a:rPr>
            </a:br>
            <a:r>
              <a:rPr lang="el-GR" dirty="0" smtClean="0">
                <a:solidFill>
                  <a:srgbClr val="FF0000"/>
                </a:solidFill>
              </a:rPr>
              <a:t> </a:t>
            </a:r>
            <a:r>
              <a:rPr lang="el-GR" sz="2800" dirty="0" smtClean="0"/>
              <a:t>144089/Δ2/</a:t>
            </a:r>
            <a:r>
              <a:rPr lang="el-GR" sz="2800" dirty="0"/>
              <a:t>17-09-2019</a:t>
            </a:r>
            <a:endParaRPr lang="el-GR" sz="2800" dirty="0">
              <a:solidFill>
                <a:srgbClr val="FF0000"/>
              </a:solidFill>
            </a:endParaRPr>
          </a:p>
        </p:txBody>
      </p:sp>
      <p:sp>
        <p:nvSpPr>
          <p:cNvPr id="3" name="Θέση περιεχομένου 2"/>
          <p:cNvSpPr>
            <a:spLocks noGrp="1"/>
          </p:cNvSpPr>
          <p:nvPr>
            <p:ph idx="1"/>
          </p:nvPr>
        </p:nvSpPr>
        <p:spPr/>
        <p:txBody>
          <a:bodyPr/>
          <a:lstStyle/>
          <a:p>
            <a:r>
              <a:rPr lang="el-GR" dirty="0" smtClean="0"/>
              <a:t>Η ιστορική γνώση στηρίζεται στην έρευνα και την ερμηνεία των ιστορικών πηγών, ανάλογα με τη σχολή που αντιπροσωπεύει κάθε ιστορικός.</a:t>
            </a:r>
          </a:p>
          <a:p>
            <a:r>
              <a:rPr lang="el-GR" dirty="0" smtClean="0"/>
              <a:t>Και στη διδασκαλία δίνεται έμφαση στις πηγές (2ώρες/εβδομάδα). Η επανάληψη γίνεται σε επιπλέον ώρα.</a:t>
            </a:r>
          </a:p>
          <a:p>
            <a:r>
              <a:rPr lang="el-GR" dirty="0" smtClean="0"/>
              <a:t>Διάκριση των πηγών: Πρωτογενείς, δευτερογενείς</a:t>
            </a:r>
          </a:p>
          <a:p>
            <a:r>
              <a:rPr lang="el-GR" dirty="0" smtClean="0"/>
              <a:t>Κύριες τάσεις στην ερμηνεία της Ιστορίας.</a:t>
            </a:r>
            <a:endParaRPr lang="el-GR" dirty="0"/>
          </a:p>
        </p:txBody>
      </p:sp>
    </p:spTree>
    <p:extLst>
      <p:ext uri="{BB962C8B-B14F-4D97-AF65-F5344CB8AC3E}">
        <p14:creationId xmlns:p14="http://schemas.microsoft.com/office/powerpoint/2010/main" val="3165752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0000"/>
                </a:solidFill>
              </a:rPr>
              <a:t>Παράδειγμα</a:t>
            </a:r>
            <a:endParaRPr lang="el-GR" dirty="0">
              <a:solidFill>
                <a:srgbClr val="FF0000"/>
              </a:solidFill>
            </a:endParaRPr>
          </a:p>
        </p:txBody>
      </p:sp>
      <p:sp>
        <p:nvSpPr>
          <p:cNvPr id="3" name="Θέση περιεχομένου 2"/>
          <p:cNvSpPr>
            <a:spLocks noGrp="1"/>
          </p:cNvSpPr>
          <p:nvPr>
            <p:ph idx="1"/>
          </p:nvPr>
        </p:nvSpPr>
        <p:spPr/>
        <p:txBody>
          <a:bodyPr/>
          <a:lstStyle/>
          <a:p>
            <a:r>
              <a:rPr lang="el-GR" dirty="0"/>
              <a:t>A. Η Ελληνική οικονομία μετά την </a:t>
            </a:r>
            <a:r>
              <a:rPr lang="el-GR" dirty="0" smtClean="0"/>
              <a:t>Επανάσταση, α. Ο πληθυσμός</a:t>
            </a:r>
          </a:p>
          <a:p>
            <a:r>
              <a:rPr lang="el-GR" dirty="0" smtClean="0"/>
              <a:t>ΚΥΡΙΑ ΣΗΜΕΙΑ: Ελλάδα φτωχή, με απαρχαιωμένες παραγωγικές δομές, μικρή σε έκταση και ολιγάνθρωπη.   Σύνορα, επέκταση συνόρων (1864, 1881)- Εξάντληση τόπου και ανθρώπων. </a:t>
            </a:r>
            <a:r>
              <a:rPr lang="el-GR" dirty="0" err="1" smtClean="0"/>
              <a:t>Παρόλ</a:t>
            </a:r>
            <a:r>
              <a:rPr lang="el-GR" dirty="0" smtClean="0"/>
              <a:t>’ αυτά, αύξηση του πληθυσμού.</a:t>
            </a:r>
          </a:p>
          <a:p>
            <a:r>
              <a:rPr lang="el-GR" dirty="0" smtClean="0"/>
              <a:t>Χρήση πηγών από το Κέντρο Εκπαιδευτικής Έρευνας</a:t>
            </a:r>
            <a:r>
              <a:rPr lang="en-US" dirty="0" smtClean="0"/>
              <a:t> (</a:t>
            </a:r>
            <a:r>
              <a:rPr lang="el-GR" dirty="0" smtClean="0"/>
              <a:t>ανεξάρτητος ερευνητικός φορέας, εποπτευόμενος από το Υ. Π. Το 2012 αντικαταστάθηκε από το Ι.Ε.Π.): </a:t>
            </a:r>
            <a:r>
              <a:rPr lang="en-US" dirty="0" smtClean="0">
                <a:hlinkClick r:id="rId2"/>
              </a:rPr>
              <a:t>http</a:t>
            </a:r>
            <a:r>
              <a:rPr lang="en-US" dirty="0">
                <a:hlinkClick r:id="rId2"/>
              </a:rPr>
              <a:t>://www.kee.gr/html/themata.php?&amp;</a:t>
            </a:r>
            <a:r>
              <a:rPr lang="en-US" dirty="0" smtClean="0">
                <a:hlinkClick r:id="rId2"/>
              </a:rPr>
              <a:t>ID=125</a:t>
            </a:r>
            <a:r>
              <a:rPr lang="el-GR" dirty="0" smtClean="0"/>
              <a:t> </a:t>
            </a:r>
          </a:p>
          <a:p>
            <a:r>
              <a:rPr lang="el-GR" dirty="0" smtClean="0"/>
              <a:t>Για την κατάσταση </a:t>
            </a:r>
            <a:r>
              <a:rPr lang="el-GR" dirty="0"/>
              <a:t>στην Ελλάδα: </a:t>
            </a:r>
            <a:r>
              <a:rPr lang="el-GR" dirty="0" smtClean="0"/>
              <a:t>Το κείμενο που περιγράφει πώς τη βρήκε ο </a:t>
            </a:r>
            <a:r>
              <a:rPr lang="el-GR" dirty="0" err="1"/>
              <a:t>Γερµανός</a:t>
            </a:r>
            <a:r>
              <a:rPr lang="el-GR" dirty="0"/>
              <a:t> φιλέλληνας </a:t>
            </a:r>
            <a:r>
              <a:rPr lang="el-GR" dirty="0" err="1" smtClean="0"/>
              <a:t>Τιήρς</a:t>
            </a:r>
            <a:r>
              <a:rPr lang="el-GR" dirty="0"/>
              <a:t> (Γεωργικό </a:t>
            </a:r>
            <a:r>
              <a:rPr lang="el-GR" dirty="0" err="1"/>
              <a:t>πρόγρα</a:t>
            </a:r>
            <a:r>
              <a:rPr lang="el-GR" dirty="0"/>
              <a:t>µµα του </a:t>
            </a:r>
            <a:r>
              <a:rPr lang="el-GR" dirty="0" err="1" smtClean="0"/>
              <a:t>Τιήρς</a:t>
            </a:r>
            <a:r>
              <a:rPr lang="el-GR" dirty="0" smtClean="0"/>
              <a:t>).</a:t>
            </a:r>
          </a:p>
          <a:p>
            <a:pPr marL="0" indent="0">
              <a:buNone/>
            </a:pPr>
            <a:endParaRPr lang="el-GR" dirty="0"/>
          </a:p>
        </p:txBody>
      </p:sp>
    </p:spTree>
    <p:extLst>
      <p:ext uri="{BB962C8B-B14F-4D97-AF65-F5344CB8AC3E}">
        <p14:creationId xmlns:p14="http://schemas.microsoft.com/office/powerpoint/2010/main" val="3939822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Απαρχαιωμένες παραγωγικές δομές:</a:t>
            </a:r>
            <a:endParaRPr lang="el-GR" dirty="0"/>
          </a:p>
        </p:txBody>
      </p:sp>
      <p:sp>
        <p:nvSpPr>
          <p:cNvPr id="3" name="Θέση περιεχομένου 2"/>
          <p:cNvSpPr>
            <a:spLocks noGrp="1"/>
          </p:cNvSpPr>
          <p:nvPr>
            <p:ph idx="1"/>
          </p:nvPr>
        </p:nvSpPr>
        <p:spPr/>
        <p:txBody>
          <a:bodyPr/>
          <a:lstStyle/>
          <a:p>
            <a:r>
              <a:rPr lang="el-GR" dirty="0" smtClean="0"/>
              <a:t>«Στα </a:t>
            </a:r>
            <a:r>
              <a:rPr lang="el-GR" dirty="0"/>
              <a:t>χωριά της αυτοκατανάλωσης η τυπική </a:t>
            </a:r>
            <a:r>
              <a:rPr lang="el-GR" dirty="0" err="1"/>
              <a:t>οικονοµική</a:t>
            </a:r>
            <a:r>
              <a:rPr lang="el-GR" dirty="0"/>
              <a:t> µ</a:t>
            </a:r>
            <a:r>
              <a:rPr lang="el-GR" dirty="0" err="1"/>
              <a:t>ονάδα</a:t>
            </a:r>
            <a:r>
              <a:rPr lang="el-GR" dirty="0"/>
              <a:t> συγκροτείται από µ</a:t>
            </a:r>
            <a:r>
              <a:rPr lang="el-GR" dirty="0" err="1"/>
              <a:t>ια</a:t>
            </a:r>
            <a:r>
              <a:rPr lang="el-GR" dirty="0"/>
              <a:t> αγροτική οικογένεια, την κατοικία και τα µ</a:t>
            </a:r>
            <a:r>
              <a:rPr lang="el-GR" dirty="0" err="1"/>
              <a:t>έσα</a:t>
            </a:r>
            <a:r>
              <a:rPr lang="el-GR" dirty="0"/>
              <a:t> παραγωγής της – </a:t>
            </a:r>
            <a:r>
              <a:rPr lang="el-GR" dirty="0" err="1"/>
              <a:t>αροτριώντα</a:t>
            </a:r>
            <a:r>
              <a:rPr lang="el-GR" dirty="0"/>
              <a:t> ζώα, συνήθως ένα βόδι, το </a:t>
            </a:r>
            <a:r>
              <a:rPr lang="el-GR" dirty="0" err="1"/>
              <a:t>ησιοδικό</a:t>
            </a:r>
            <a:r>
              <a:rPr lang="el-GR" dirty="0"/>
              <a:t>, </a:t>
            </a:r>
            <a:r>
              <a:rPr lang="el-GR" dirty="0" err="1"/>
              <a:t>ακόµα</a:t>
            </a:r>
            <a:r>
              <a:rPr lang="el-GR" dirty="0"/>
              <a:t> ξύλινο, άροτρο, διάφορα µ</a:t>
            </a:r>
            <a:r>
              <a:rPr lang="el-GR" dirty="0" err="1"/>
              <a:t>ικροεργαλεία</a:t>
            </a:r>
            <a:r>
              <a:rPr lang="el-GR" dirty="0"/>
              <a:t> τοπικής κατασκευής, δυο-τρία αιγοπρόβατα, λίγα πουλερικά και τη γη, είκοσι ως πενήντα </a:t>
            </a:r>
            <a:r>
              <a:rPr lang="el-GR" dirty="0" err="1"/>
              <a:t>στρέ</a:t>
            </a:r>
            <a:r>
              <a:rPr lang="el-GR" dirty="0"/>
              <a:t>µµ</a:t>
            </a:r>
            <a:r>
              <a:rPr lang="el-GR" dirty="0" err="1"/>
              <a:t>ατα</a:t>
            </a:r>
            <a:r>
              <a:rPr lang="el-GR" dirty="0"/>
              <a:t> ξερικά για σιτάρι, </a:t>
            </a:r>
            <a:r>
              <a:rPr lang="el-GR" dirty="0" err="1"/>
              <a:t>καλαµπόκι</a:t>
            </a:r>
            <a:r>
              <a:rPr lang="el-GR" dirty="0"/>
              <a:t> ή σίκαλη, ένα </a:t>
            </a:r>
            <a:r>
              <a:rPr lang="el-GR" dirty="0" err="1"/>
              <a:t>στρέ</a:t>
            </a:r>
            <a:r>
              <a:rPr lang="el-GR" dirty="0"/>
              <a:t>µµα </a:t>
            </a:r>
            <a:r>
              <a:rPr lang="el-GR" dirty="0" smtClean="0"/>
              <a:t>περιβόλι». </a:t>
            </a:r>
            <a:r>
              <a:rPr lang="el-GR" dirty="0"/>
              <a:t>Κ. </a:t>
            </a:r>
            <a:r>
              <a:rPr lang="el-GR" dirty="0" err="1"/>
              <a:t>Μοσκώφ</a:t>
            </a:r>
            <a:r>
              <a:rPr lang="el-GR" dirty="0"/>
              <a:t>, Εισαγωγικά στην Ιστορία του </a:t>
            </a:r>
            <a:r>
              <a:rPr lang="el-GR" dirty="0" err="1"/>
              <a:t>Κινήµατος</a:t>
            </a:r>
            <a:r>
              <a:rPr lang="el-GR" dirty="0"/>
              <a:t> της Εργατικής Τάξης, σ.120</a:t>
            </a:r>
          </a:p>
        </p:txBody>
      </p:sp>
    </p:spTree>
    <p:extLst>
      <p:ext uri="{BB962C8B-B14F-4D97-AF65-F5344CB8AC3E}">
        <p14:creationId xmlns:p14="http://schemas.microsoft.com/office/powerpoint/2010/main" val="3479794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Αύξηση πληθυσμού</a:t>
            </a:r>
            <a:endParaRPr lang="el-GR" dirty="0"/>
          </a:p>
        </p:txBody>
      </p:sp>
      <p:sp>
        <p:nvSpPr>
          <p:cNvPr id="3" name="Θέση περιεχομένου 2"/>
          <p:cNvSpPr>
            <a:spLocks noGrp="1"/>
          </p:cNvSpPr>
          <p:nvPr>
            <p:ph idx="1"/>
          </p:nvPr>
        </p:nvSpPr>
        <p:spPr/>
        <p:txBody>
          <a:bodyPr/>
          <a:lstStyle/>
          <a:p>
            <a:pPr algn="ctr"/>
            <a:r>
              <a:rPr lang="el-GR" dirty="0" smtClean="0"/>
              <a:t>ΠΙΝΑΚΑΣ:  </a:t>
            </a:r>
            <a:r>
              <a:rPr lang="el-GR" dirty="0" err="1"/>
              <a:t>Πληθυσµοί</a:t>
            </a:r>
            <a:r>
              <a:rPr lang="el-GR" dirty="0"/>
              <a:t> πόλεων ελληνικού χώρου Προεπαναστατικά χρόνια 1879, 1889, </a:t>
            </a:r>
            <a:r>
              <a:rPr lang="el-GR" dirty="0" smtClean="0"/>
              <a:t>1907</a:t>
            </a:r>
          </a:p>
          <a:p>
            <a:pPr algn="just"/>
            <a:r>
              <a:rPr lang="el-GR" b="1" dirty="0"/>
              <a:t>Πόλη </a:t>
            </a:r>
            <a:r>
              <a:rPr lang="el-GR" b="1" dirty="0" smtClean="0"/>
              <a:t>           </a:t>
            </a:r>
            <a:r>
              <a:rPr lang="el-GR" b="1" dirty="0" err="1" smtClean="0"/>
              <a:t>Πληθυσµός</a:t>
            </a:r>
            <a:r>
              <a:rPr lang="el-GR" b="1" dirty="0" smtClean="0"/>
              <a:t>  (</a:t>
            </a:r>
            <a:r>
              <a:rPr lang="el-GR" b="1" dirty="0"/>
              <a:t>έτος) </a:t>
            </a:r>
            <a:r>
              <a:rPr lang="el-GR" b="1" dirty="0" smtClean="0"/>
              <a:t>   1879        1889           1907</a:t>
            </a:r>
          </a:p>
          <a:p>
            <a:pPr algn="just"/>
            <a:r>
              <a:rPr lang="el-GR" dirty="0"/>
              <a:t>Αθήνα </a:t>
            </a:r>
            <a:r>
              <a:rPr lang="el-GR" dirty="0" smtClean="0"/>
              <a:t>                12000 </a:t>
            </a:r>
            <a:r>
              <a:rPr lang="el-GR" dirty="0"/>
              <a:t>(</a:t>
            </a:r>
            <a:r>
              <a:rPr lang="el-GR" dirty="0" smtClean="0"/>
              <a:t>1805</a:t>
            </a:r>
            <a:r>
              <a:rPr lang="el-GR" dirty="0"/>
              <a:t>) </a:t>
            </a:r>
            <a:r>
              <a:rPr lang="el-GR" dirty="0" smtClean="0"/>
              <a:t>     63.000     114.000        168.000</a:t>
            </a:r>
          </a:p>
          <a:p>
            <a:pPr algn="just"/>
            <a:r>
              <a:rPr lang="el-GR" smtClean="0"/>
              <a:t>….</a:t>
            </a:r>
            <a:endParaRPr lang="el-GR" dirty="0"/>
          </a:p>
        </p:txBody>
      </p:sp>
    </p:spTree>
    <p:extLst>
      <p:ext uri="{BB962C8B-B14F-4D97-AF65-F5344CB8AC3E}">
        <p14:creationId xmlns:p14="http://schemas.microsoft.com/office/powerpoint/2010/main" val="738574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accent4"/>
                </a:solidFill>
              </a:rPr>
              <a:t>ΑΡΧΑΙΑ ΕΛΛΗΝΙΚΑ</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Προσοχή:  με την Υ.Α. Αρ.Πρωτ.124893/Δ2/02-08-2019/ΥΠΑΙΘ, τροποποιείται η ύλη που ανακοινώθηκε με την Υ.Α. 106428/Δ2/02-07-2019 και δημοσιεύθηκε στο ΦΕΚ 2875/2019.</a:t>
            </a:r>
          </a:p>
          <a:p>
            <a:r>
              <a:rPr lang="el-GR" dirty="0" smtClean="0"/>
              <a:t>Η ύλη των κειμένων είναι χωρισμένη σε ενότητες:</a:t>
            </a:r>
          </a:p>
          <a:p>
            <a:r>
              <a:rPr lang="el-GR" b="1" dirty="0"/>
              <a:t>Α. Η αντίληψη για τη φιλοσοφία: Η φιλοσοφία και η διαμόρφωση του ανθρώπου</a:t>
            </a:r>
            <a:r>
              <a:rPr lang="el-GR" dirty="0"/>
              <a:t> </a:t>
            </a:r>
            <a:endParaRPr lang="el-GR" dirty="0" smtClean="0"/>
          </a:p>
          <a:p>
            <a:r>
              <a:rPr lang="el-GR" b="1" dirty="0"/>
              <a:t>Β. Η δημιουργία της ανθρώπινης κοινωνίας και η πολιτική </a:t>
            </a:r>
            <a:r>
              <a:rPr lang="el-GR" b="1" dirty="0" smtClean="0"/>
              <a:t>αρετή</a:t>
            </a:r>
          </a:p>
          <a:p>
            <a:r>
              <a:rPr lang="el-GR" b="1" dirty="0"/>
              <a:t>Γ. Η παιδεία και η αναζήτηση της αλήθειας - η ανθρώπινη φύση και το χρέος του φιλοσόφου</a:t>
            </a:r>
            <a:r>
              <a:rPr lang="el-GR" dirty="0"/>
              <a:t> </a:t>
            </a:r>
            <a:endParaRPr lang="el-GR" dirty="0" smtClean="0"/>
          </a:p>
          <a:p>
            <a:r>
              <a:rPr lang="el-GR" b="1" dirty="0"/>
              <a:t>Δ. Ο άνθρωπος ανάμεσα στους ανθρώπους - η ηθική αρετή</a:t>
            </a:r>
            <a:r>
              <a:rPr lang="el-GR" dirty="0"/>
              <a:t> </a:t>
            </a:r>
            <a:endParaRPr lang="el-GR" dirty="0" smtClean="0"/>
          </a:p>
          <a:p>
            <a:r>
              <a:rPr lang="el-GR" b="1" dirty="0"/>
              <a:t>Ε. Ο άνθρωπος μέσα στην πόλη - η πολιτική αρετή και η πολιτική </a:t>
            </a:r>
            <a:r>
              <a:rPr lang="el-GR" b="1" dirty="0" smtClean="0"/>
              <a:t>εξουσία</a:t>
            </a:r>
          </a:p>
          <a:p>
            <a:r>
              <a:rPr lang="el-GR" b="1" dirty="0" err="1"/>
              <a:t>Στ</a:t>
            </a:r>
            <a:r>
              <a:rPr lang="el-GR" b="1" dirty="0"/>
              <a:t>. Ο άνθρωπος πολίτης του κόσμου - η νέα οικουμένη και η επιμέλεια εαυτού</a:t>
            </a:r>
            <a:endParaRPr lang="el-GR" dirty="0"/>
          </a:p>
        </p:txBody>
      </p:sp>
    </p:spTree>
    <p:extLst>
      <p:ext uri="{BB962C8B-B14F-4D97-AF65-F5344CB8AC3E}">
        <p14:creationId xmlns:p14="http://schemas.microsoft.com/office/powerpoint/2010/main" val="228924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accent4"/>
                </a:solidFill>
              </a:rPr>
              <a:t>Πορεία της ύλης</a:t>
            </a:r>
            <a:endParaRPr lang="el-GR" dirty="0">
              <a:solidFill>
                <a:schemeClr val="accent4"/>
              </a:solidFill>
            </a:endParaRPr>
          </a:p>
        </p:txBody>
      </p:sp>
      <p:sp>
        <p:nvSpPr>
          <p:cNvPr id="3" name="Θέση περιεχομένου 2"/>
          <p:cNvSpPr>
            <a:spLocks noGrp="1"/>
          </p:cNvSpPr>
          <p:nvPr>
            <p:ph idx="1"/>
          </p:nvPr>
        </p:nvSpPr>
        <p:spPr/>
        <p:txBody>
          <a:bodyPr>
            <a:normAutofit/>
          </a:bodyPr>
          <a:lstStyle/>
          <a:p>
            <a:r>
              <a:rPr lang="el-GR" dirty="0" smtClean="0"/>
              <a:t>ΕΙΣΑΓΩΓΗ: Ξεκινάμε από το φάκελο υλικού: </a:t>
            </a:r>
          </a:p>
          <a:p>
            <a:r>
              <a:rPr lang="el-GR" dirty="0" smtClean="0"/>
              <a:t>Α.1 </a:t>
            </a:r>
            <a:r>
              <a:rPr lang="el-GR" dirty="0"/>
              <a:t>Γιατί φιλοσοφεί ο άνθρωπος; </a:t>
            </a:r>
            <a:r>
              <a:rPr lang="el-GR" dirty="0" smtClean="0"/>
              <a:t>ΑΡΙΣΤΟΤΕΛΗΣ</a:t>
            </a:r>
            <a:r>
              <a:rPr lang="el-GR" dirty="0"/>
              <a:t>, Μετά τα φυσικά Α 982b12-28 </a:t>
            </a:r>
          </a:p>
          <a:p>
            <a:r>
              <a:rPr lang="el-GR" dirty="0"/>
              <a:t>Α.2 Η πρακτική και πολιτική διάσταση της </a:t>
            </a:r>
            <a:r>
              <a:rPr lang="el-GR" dirty="0" smtClean="0"/>
              <a:t>φιλοσοφίας, ΑΡΙΣΤΟΤΕΛΗΣ</a:t>
            </a:r>
            <a:r>
              <a:rPr lang="el-GR" dirty="0"/>
              <a:t>, Προτρεπτικός προς </a:t>
            </a:r>
            <a:r>
              <a:rPr lang="el-GR" dirty="0" err="1"/>
              <a:t>Θεμίσωνα</a:t>
            </a:r>
            <a:r>
              <a:rPr lang="el-GR" dirty="0"/>
              <a:t>, αποσπάσματα 8-9 </a:t>
            </a:r>
          </a:p>
          <a:p>
            <a:r>
              <a:rPr lang="el-GR" dirty="0"/>
              <a:t>Α.3 Η φιλοσοφία ως προϋπόθεση για την </a:t>
            </a:r>
            <a:r>
              <a:rPr lang="el-GR" dirty="0" smtClean="0"/>
              <a:t>ευδαιμονία, ΕΠΙΚΟΥΡΟΣ</a:t>
            </a:r>
            <a:r>
              <a:rPr lang="el-GR" dirty="0"/>
              <a:t>, Επιστολή στον </a:t>
            </a:r>
            <a:r>
              <a:rPr lang="el-GR" dirty="0" err="1"/>
              <a:t>Μενοικέα</a:t>
            </a:r>
            <a:r>
              <a:rPr lang="el-GR" dirty="0"/>
              <a:t>, 122 </a:t>
            </a:r>
          </a:p>
          <a:p>
            <a:r>
              <a:rPr lang="el-GR" dirty="0" smtClean="0"/>
              <a:t>Συνεχίζουμε με το Δ2. «Οι φιλοσοφικές ιδέες του Σωκράτη…», όπως παλιά.</a:t>
            </a:r>
          </a:p>
          <a:p>
            <a:r>
              <a:rPr lang="el-GR" dirty="0" smtClean="0"/>
              <a:t>Ενότητα  2, 3, 4 του Πρωταγόρα . Μετά, πάμε στη 14</a:t>
            </a:r>
            <a:r>
              <a:rPr lang="el-GR" baseline="30000" dirty="0" smtClean="0"/>
              <a:t>η</a:t>
            </a:r>
            <a:r>
              <a:rPr lang="el-GR" dirty="0" smtClean="0"/>
              <a:t> Ενότητα του Αριστοτέλη (πώς συγκροτείται η πολιτική κοινωνία).</a:t>
            </a:r>
          </a:p>
          <a:p>
            <a:endParaRPr lang="el-GR" dirty="0"/>
          </a:p>
        </p:txBody>
      </p:sp>
    </p:spTree>
    <p:extLst>
      <p:ext uri="{BB962C8B-B14F-4D97-AF65-F5344CB8AC3E}">
        <p14:creationId xmlns:p14="http://schemas.microsoft.com/office/powerpoint/2010/main" val="51000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Πλάτων, Πολιτεία</a:t>
            </a:r>
            <a:endParaRPr lang="el-GR" dirty="0"/>
          </a:p>
        </p:txBody>
      </p:sp>
      <p:sp>
        <p:nvSpPr>
          <p:cNvPr id="3" name="Θέση περιεχομένου 2"/>
          <p:cNvSpPr>
            <a:spLocks noGrp="1"/>
          </p:cNvSpPr>
          <p:nvPr>
            <p:ph idx="1"/>
          </p:nvPr>
        </p:nvSpPr>
        <p:spPr/>
        <p:txBody>
          <a:bodyPr/>
          <a:lstStyle/>
          <a:p>
            <a:r>
              <a:rPr lang="el-GR" dirty="0" smtClean="0"/>
              <a:t>ΕΙΣΑΓΩΓΗ:  </a:t>
            </a:r>
            <a:r>
              <a:rPr lang="el-GR" dirty="0"/>
              <a:t>Έχει αφαιρεθεί η ενότητα 14. «Οι φαύλες πολιτείες», από την εισαγωγή στην Πολιτεία</a:t>
            </a:r>
            <a:r>
              <a:rPr lang="el-GR" dirty="0" smtClean="0"/>
              <a:t>.</a:t>
            </a:r>
          </a:p>
          <a:p>
            <a:r>
              <a:rPr lang="el-GR" dirty="0" smtClean="0"/>
              <a:t>Μετά την Ενότητα 11 (Η αλληγορία του σπηλαίου), κάνουμε την ενότητα  </a:t>
            </a:r>
            <a:r>
              <a:rPr lang="el-GR" dirty="0"/>
              <a:t>ΠΛΑΤΩΝ, Πολιτεία 518</a:t>
            </a:r>
            <a:r>
              <a:rPr lang="en-US" dirty="0" smtClean="0"/>
              <a:t>b-519a</a:t>
            </a:r>
            <a:r>
              <a:rPr lang="el-GR" dirty="0" smtClean="0"/>
              <a:t>, από το φάκελο υλικού.</a:t>
            </a:r>
          </a:p>
          <a:p>
            <a:r>
              <a:rPr lang="el-GR" dirty="0" smtClean="0"/>
              <a:t>Ακολουθεί η ενότητα 12 και 13 και μετά η ενότητα 20, στο τέλος του βιβλίου</a:t>
            </a:r>
            <a:r>
              <a:rPr lang="en-US" dirty="0" smtClean="0"/>
              <a:t> </a:t>
            </a:r>
            <a:r>
              <a:rPr lang="el-GR" dirty="0" smtClean="0"/>
              <a:t>«Οι στόχοι της παιδείας» (Αριστοτέλης)</a:t>
            </a:r>
          </a:p>
          <a:p>
            <a:pPr marL="0" indent="0">
              <a:buNone/>
            </a:pPr>
            <a:r>
              <a:rPr lang="en-US" dirty="0"/>
              <a:t>	</a:t>
            </a:r>
          </a:p>
          <a:p>
            <a:endParaRPr lang="el-GR" dirty="0"/>
          </a:p>
          <a:p>
            <a:endParaRPr lang="el-GR" dirty="0"/>
          </a:p>
        </p:txBody>
      </p:sp>
    </p:spTree>
    <p:extLst>
      <p:ext uri="{BB962C8B-B14F-4D97-AF65-F5344CB8AC3E}">
        <p14:creationId xmlns:p14="http://schemas.microsoft.com/office/powerpoint/2010/main" val="68925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Αριστοτέλη Ηθικά </a:t>
            </a:r>
            <a:r>
              <a:rPr lang="el-GR" dirty="0" err="1" smtClean="0"/>
              <a:t>Νικομάχεια</a:t>
            </a:r>
            <a:r>
              <a:rPr lang="el-GR" dirty="0" smtClean="0"/>
              <a:t>:</a:t>
            </a:r>
            <a:endParaRPr lang="el-GR" dirty="0"/>
          </a:p>
        </p:txBody>
      </p:sp>
      <p:sp>
        <p:nvSpPr>
          <p:cNvPr id="3" name="Θέση περιεχομένου 2"/>
          <p:cNvSpPr>
            <a:spLocks noGrp="1"/>
          </p:cNvSpPr>
          <p:nvPr>
            <p:ph idx="1"/>
          </p:nvPr>
        </p:nvSpPr>
        <p:spPr/>
        <p:txBody>
          <a:bodyPr/>
          <a:lstStyle/>
          <a:p>
            <a:r>
              <a:rPr lang="el-GR" dirty="0" smtClean="0"/>
              <a:t>Ως έχει: Ενότητες 1, 2, 3, 4, 7, 9, 10.</a:t>
            </a:r>
            <a:endParaRPr lang="el-GR" dirty="0"/>
          </a:p>
        </p:txBody>
      </p:sp>
    </p:spTree>
    <p:extLst>
      <p:ext uri="{BB962C8B-B14F-4D97-AF65-F5344CB8AC3E}">
        <p14:creationId xmlns:p14="http://schemas.microsoft.com/office/powerpoint/2010/main" val="61314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Αριστοτέλη Πολιτικά:</a:t>
            </a:r>
            <a:endParaRPr lang="el-GR" dirty="0"/>
          </a:p>
        </p:txBody>
      </p:sp>
      <p:sp>
        <p:nvSpPr>
          <p:cNvPr id="3" name="Θέση περιεχομένου 2"/>
          <p:cNvSpPr>
            <a:spLocks noGrp="1"/>
          </p:cNvSpPr>
          <p:nvPr>
            <p:ph idx="1"/>
          </p:nvPr>
        </p:nvSpPr>
        <p:spPr/>
        <p:txBody>
          <a:bodyPr/>
          <a:lstStyle/>
          <a:p>
            <a:r>
              <a:rPr lang="el-GR" dirty="0" smtClean="0"/>
              <a:t>Ενότητες 11,12</a:t>
            </a:r>
          </a:p>
          <a:p>
            <a:r>
              <a:rPr lang="el-GR" dirty="0" smtClean="0"/>
              <a:t>Ενότητα 13 </a:t>
            </a:r>
          </a:p>
          <a:p>
            <a:r>
              <a:rPr lang="el-GR" dirty="0" smtClean="0"/>
              <a:t>Ακολουθεί από το φάκελο υλικού : Ε.18 </a:t>
            </a:r>
            <a:r>
              <a:rPr lang="el-GR" dirty="0"/>
              <a:t>Η αρχή της πλειοψηφίας </a:t>
            </a:r>
            <a:r>
              <a:rPr lang="el-GR" dirty="0" smtClean="0"/>
              <a:t>, ΑΡΙΣΤΟΤΕΛΗΣ</a:t>
            </a:r>
            <a:r>
              <a:rPr lang="el-GR" dirty="0"/>
              <a:t>, Πολιτικά Γ 6.3-4, 1281a39-b10 </a:t>
            </a:r>
            <a:endParaRPr lang="el-GR" dirty="0" smtClean="0"/>
          </a:p>
          <a:p>
            <a:r>
              <a:rPr lang="el-GR" dirty="0" smtClean="0"/>
              <a:t>Ακολουθεί η ενότητα 19 (Είδη Δημοκρατίας) από το πρωτότυπο.</a:t>
            </a:r>
          </a:p>
          <a:p>
            <a:pPr marL="0" indent="0">
              <a:buNone/>
            </a:pPr>
            <a:r>
              <a:rPr lang="el-GR" dirty="0" smtClean="0"/>
              <a:t>	</a:t>
            </a:r>
          </a:p>
          <a:p>
            <a:endParaRPr lang="el-GR" dirty="0"/>
          </a:p>
        </p:txBody>
      </p:sp>
    </p:spTree>
    <p:extLst>
      <p:ext uri="{BB962C8B-B14F-4D97-AF65-F5344CB8AC3E}">
        <p14:creationId xmlns:p14="http://schemas.microsoft.com/office/powerpoint/2010/main" val="3770961609"/>
      </p:ext>
    </p:extLst>
  </p:cSld>
  <p:clrMapOvr>
    <a:masterClrMapping/>
  </p:clrMapOvr>
</p:sld>
</file>

<file path=ppt/theme/theme1.xml><?xml version="1.0" encoding="utf-8"?>
<a:theme xmlns:a="http://schemas.openxmlformats.org/drawingml/2006/main" name="Wisp">
  <a:themeElements>
    <a:clrScheme name="Πράσινο">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1141</TotalTime>
  <Words>3272</Words>
  <Application>Microsoft Office PowerPoint</Application>
  <PresentationFormat>Ευρεία οθόνη</PresentationFormat>
  <Paragraphs>198</Paragraphs>
  <Slides>44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44</vt:i4>
      </vt:variant>
    </vt:vector>
  </HeadingPairs>
  <TitlesOfParts>
    <vt:vector size="48" baseType="lpstr">
      <vt:lpstr>Arial</vt:lpstr>
      <vt:lpstr>Century Gothic</vt:lpstr>
      <vt:lpstr>Wingdings 3</vt:lpstr>
      <vt:lpstr>Wisp</vt:lpstr>
      <vt:lpstr>ΠΑΝΕΛΛΑΔΙΚΕΣ 2020</vt:lpstr>
      <vt:lpstr>Παρουσίαση του PowerPoint</vt:lpstr>
      <vt:lpstr>Εγκύκλιοι εξεταστέας ύλης:</vt:lpstr>
      <vt:lpstr>Οδηγίες διδασκαλίας:</vt:lpstr>
      <vt:lpstr>ΑΡΧΑΙΑ ΕΛΛΗΝΙΚΑ</vt:lpstr>
      <vt:lpstr>Πορεία της ύλης</vt:lpstr>
      <vt:lpstr>Πλάτων, Πολιτεία</vt:lpstr>
      <vt:lpstr>Αριστοτέλη Ηθικά Νικομάχεια:</vt:lpstr>
      <vt:lpstr>Αριστοτέλη Πολιτικά:</vt:lpstr>
      <vt:lpstr>Ακολουθούν από το φάκελο υλικού:</vt:lpstr>
      <vt:lpstr>Φάκελος υλικού</vt:lpstr>
      <vt:lpstr>Στόχοι του βιβλίου, κατά το συγγραφέα:</vt:lpstr>
      <vt:lpstr>Οργάνωση της ύλης</vt:lpstr>
      <vt:lpstr>Διδακτικοί στόχοι του 1ου μαθήματος:</vt:lpstr>
      <vt:lpstr>Μετὰ τὰ φυσικά, Α 2, 98b12-28 Αφόρμηση</vt:lpstr>
      <vt:lpstr>Ανάγνωση κειμένου: 2η ώρα</vt:lpstr>
      <vt:lpstr>Σχέση μύθου και φιλοσοφίας</vt:lpstr>
      <vt:lpstr>Η γλώσσα του κειμένου (2 ώρες)</vt:lpstr>
      <vt:lpstr>Παράλληλο κείμενο: Σύγκριση με το απόσπασμα του Ντεκάρτ</vt:lpstr>
      <vt:lpstr>Αξιολόγηση:</vt:lpstr>
      <vt:lpstr>ΝΕΟΕΛΛΗΝΙΚΗ ΓΛΩΣΣΑ ΚΑΙ ΛΟΓΟΤΕΧΝΙΑ</vt:lpstr>
      <vt:lpstr>Νέο βιβλίο στη Νεοελληνική γλώσσα</vt:lpstr>
      <vt:lpstr>Θεματικοί Άξονες:</vt:lpstr>
      <vt:lpstr>Οργάνωση της ύλης:</vt:lpstr>
      <vt:lpstr>Ενδεικτικές ερωτήσεις αυτοαξιολόγησης</vt:lpstr>
      <vt:lpstr>Κριτικός γραμματισμός</vt:lpstr>
      <vt:lpstr>Στρατηγικές που προάγουν τον κριτικό γραμματισμό</vt:lpstr>
      <vt:lpstr>Κείμενα και κριτικός γραμματισμός</vt:lpstr>
      <vt:lpstr>Νέο υλικό για τη Λογοτεχνία:</vt:lpstr>
      <vt:lpstr>Κατά τη διδασκαλία:</vt:lpstr>
      <vt:lpstr>1η Ενότητα: Κείμενα για συνεξέταση:</vt:lpstr>
      <vt:lpstr>Mίροσλαβ Χόλουμπ</vt:lpstr>
      <vt:lpstr>1η Ενότητα: Πεζογραφία</vt:lpstr>
      <vt:lpstr>ΑΞΙΟΛΟΓΗΣΗ, ΘΕΜΑΤΑ:</vt:lpstr>
      <vt:lpstr>Κείμενο αναφοράς: </vt:lpstr>
      <vt:lpstr>2ο ΘΕΜΑ: 03 Ερωτήματα, διαφορετικά μεταξύ τους</vt:lpstr>
      <vt:lpstr>3ο ΘΕΜΑ: ερώτηση Λογοτεχνίας:</vt:lpstr>
      <vt:lpstr>4Ο ΘΕΜΑ: γραπτή παραγωγή κριτικού λόγου</vt:lpstr>
      <vt:lpstr>Αξιολόγηση:</vt:lpstr>
      <vt:lpstr>ΙΣΤΟΡΙΑ</vt:lpstr>
      <vt:lpstr>Οδηγίες για τη διδασκαλία της Ιστορίας:  144089/Δ2/17-09-2019</vt:lpstr>
      <vt:lpstr>Παράδειγμα</vt:lpstr>
      <vt:lpstr>Απαρχαιωμένες παραγωγικές δομές:</vt:lpstr>
      <vt:lpstr>Αύξηση πληθυσμού</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ΠΑΝΕΛΛΑΔΙΚΕΣ 2020</dc:title>
  <dc:creator>dionisia</dc:creator>
  <cp:lastModifiedBy>dionisia</cp:lastModifiedBy>
  <cp:revision>97</cp:revision>
  <dcterms:created xsi:type="dcterms:W3CDTF">2019-07-31T07:09:41Z</dcterms:created>
  <dcterms:modified xsi:type="dcterms:W3CDTF">2019-09-19T07:42:56Z</dcterms:modified>
</cp:coreProperties>
</file>