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60" r:id="rId5"/>
  </p:sldIdLst>
  <p:sldSz cx="7559675" cy="10691813"/>
  <p:notesSz cx="6858000" cy="9144000"/>
  <p:embeddedFontLst>
    <p:embeddedFont>
      <p:font typeface="EB Garamond" charset="0"/>
      <p:regular r:id="rId7"/>
      <p:bold r:id="rId8"/>
      <p:italic r:id="rId9"/>
      <p:boldItalic r:id="rId10"/>
    </p:embeddedFont>
    <p:embeddedFont>
      <p:font typeface="Garamond" pitchFamily="18" charset="0"/>
      <p:regular r:id="rId11"/>
      <p:bold r:id="rId12"/>
      <p:italic r:id="rId13"/>
    </p:embeddedFont>
    <p:embeddedFont>
      <p:font typeface="EB Garamond Medium" charset="0"/>
      <p:regular r:id="rId14"/>
      <p:bold r:id="rId15"/>
      <p:italic r:id="rId16"/>
      <p:boldItalic r:id="rId17"/>
    </p:embeddedFont>
    <p:embeddedFont>
      <p:font typeface="EB Garamond SemiBold" charset="0"/>
      <p:regular r:id="rId18"/>
      <p:bold r:id="rId19"/>
      <p:italic r:id="rId20"/>
      <p:boldItalic r:id="rId21"/>
    </p:embeddedFont>
    <p:embeddedFont>
      <p:font typeface="Ubuntu" charset="0"/>
      <p:regular r:id="rId22"/>
      <p:bold r:id="rId23"/>
      <p:italic r:id="rId24"/>
      <p:boldItalic r:id="rId25"/>
    </p:embeddedFont>
    <p:embeddedFont>
      <p:font typeface="Ubuntu Light" charset="0"/>
      <p:regular r:id="rId26"/>
      <p:bold r:id="rId27"/>
      <p:italic r:id="rId28"/>
      <p:boldItalic r:id="rId29"/>
    </p:embeddedFont>
    <p:embeddedFont>
      <p:font typeface="Cambria"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368">
          <p15:clr>
            <a:srgbClr val="A4A3A4"/>
          </p15:clr>
        </p15:guide>
        <p15:guide id="2" pos="499">
          <p15:clr>
            <a:srgbClr val="9AA0A6"/>
          </p15:clr>
        </p15:guide>
        <p15:guide id="3" pos="4274">
          <p15:clr>
            <a:srgbClr val="9AA0A6"/>
          </p15:clr>
        </p15:guide>
        <p15:guide id="4" pos="4123">
          <p15:clr>
            <a:srgbClr val="9AA0A6"/>
          </p15:clr>
        </p15:guide>
        <p15:guide id="5" pos="641">
          <p15:clr>
            <a:srgbClr val="9AA0A6"/>
          </p15:clr>
        </p15:guide>
        <p15:guide id="6" orient="horz" pos="311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040" y="802"/>
      </p:cViewPr>
      <p:guideLst>
        <p:guide orient="horz" pos="3368"/>
        <p:guide orient="horz" pos="3118"/>
        <p:guide pos="499"/>
        <p:guide pos="4274"/>
        <p:guide pos="4123"/>
        <p:guide pos="641"/>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15.fntdata"/><Relationship Id="rId34"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33" Type="http://schemas.openxmlformats.org/officeDocument/2006/relationships/font" Target="fonts/font27.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32" Type="http://schemas.openxmlformats.org/officeDocument/2006/relationships/font" Target="fonts/font2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font" Target="fonts/font22.fntdata"/><Relationship Id="rId36"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31"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font" Target="fonts/font21.fntdata"/><Relationship Id="rId30" Type="http://schemas.openxmlformats.org/officeDocument/2006/relationships/font" Target="fonts/font2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7071840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15fa117522_0_1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15fa1175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5fa117522_0_2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5fa11752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5fa117522_0_17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5fa117522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8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0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lifetwo.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825050" y="6405520"/>
            <a:ext cx="2209200" cy="1022100"/>
          </a:xfrm>
          <a:prstGeom prst="rect">
            <a:avLst/>
          </a:prstGeom>
        </p:spPr>
        <p:txBody>
          <a:bodyPr spcFirstLastPara="1" wrap="square" lIns="91425" tIns="91425" rIns="91425" bIns="91425" anchor="b" anchorCtr="0">
            <a:noAutofit/>
          </a:bodyPr>
          <a:lstStyle/>
          <a:p>
            <a:pPr marL="0" lvl="0" indent="0" algn="l" rtl="0">
              <a:lnSpc>
                <a:spcPct val="80000"/>
              </a:lnSpc>
              <a:spcBef>
                <a:spcPts val="0"/>
              </a:spcBef>
              <a:spcAft>
                <a:spcPts val="0"/>
              </a:spcAft>
              <a:buNone/>
            </a:pPr>
            <a:r>
              <a:rPr lang="el-GR" sz="2400" dirty="0" smtClean="0">
                <a:solidFill>
                  <a:srgbClr val="247475"/>
                </a:solidFill>
                <a:latin typeface="EB Garamond"/>
                <a:ea typeface="EB Garamond"/>
                <a:cs typeface="EB Garamond"/>
                <a:sym typeface="EB Garamond"/>
              </a:rPr>
              <a:t>Ενημερωτικό Δελτίο</a:t>
            </a:r>
            <a:br>
              <a:rPr lang="el-GR" sz="2400" dirty="0" smtClean="0">
                <a:solidFill>
                  <a:srgbClr val="247475"/>
                </a:solidFill>
                <a:latin typeface="EB Garamond"/>
                <a:ea typeface="EB Garamond"/>
                <a:cs typeface="EB Garamond"/>
                <a:sym typeface="EB Garamond"/>
              </a:rPr>
            </a:br>
            <a:endParaRPr sz="2400" dirty="0">
              <a:solidFill>
                <a:srgbClr val="247475"/>
              </a:solidFill>
              <a:latin typeface="EB Garamond"/>
              <a:ea typeface="EB Garamond"/>
              <a:cs typeface="EB Garamond"/>
              <a:sym typeface="EB Garamond"/>
            </a:endParaRPr>
          </a:p>
          <a:p>
            <a:pPr marL="0" lvl="0" indent="0" algn="l" rtl="0">
              <a:lnSpc>
                <a:spcPct val="80000"/>
              </a:lnSpc>
              <a:spcBef>
                <a:spcPts val="0"/>
              </a:spcBef>
              <a:spcAft>
                <a:spcPts val="0"/>
              </a:spcAft>
              <a:buNone/>
            </a:pPr>
            <a:r>
              <a:rPr lang="el-GR" sz="3600" dirty="0" smtClean="0">
                <a:solidFill>
                  <a:srgbClr val="247475"/>
                </a:solidFill>
                <a:latin typeface="EB Garamond"/>
                <a:ea typeface="EB Garamond"/>
                <a:cs typeface="EB Garamond"/>
                <a:sym typeface="EB Garamond"/>
              </a:rPr>
              <a:t>Τεύχος </a:t>
            </a:r>
            <a:br>
              <a:rPr lang="el-GR" sz="3600" dirty="0" smtClean="0">
                <a:solidFill>
                  <a:srgbClr val="247475"/>
                </a:solidFill>
                <a:latin typeface="EB Garamond"/>
                <a:ea typeface="EB Garamond"/>
                <a:cs typeface="EB Garamond"/>
                <a:sym typeface="EB Garamond"/>
              </a:rPr>
            </a:br>
            <a:endParaRPr sz="3600" dirty="0">
              <a:solidFill>
                <a:srgbClr val="247475"/>
              </a:solidFill>
              <a:latin typeface="EB Garamond"/>
              <a:ea typeface="EB Garamond"/>
              <a:cs typeface="EB Garamond"/>
              <a:sym typeface="EB Garamond"/>
            </a:endParaRPr>
          </a:p>
        </p:txBody>
      </p:sp>
      <p:sp>
        <p:nvSpPr>
          <p:cNvPr id="55" name="Google Shape;55;p13"/>
          <p:cNvSpPr txBox="1">
            <a:spLocks noGrp="1"/>
          </p:cNvSpPr>
          <p:nvPr>
            <p:ph type="subTitle" idx="1"/>
          </p:nvPr>
        </p:nvSpPr>
        <p:spPr>
          <a:xfrm>
            <a:off x="773975" y="7779660"/>
            <a:ext cx="6785700" cy="1574700"/>
          </a:xfrm>
          <a:prstGeom prst="rect">
            <a:avLst/>
          </a:prstGeom>
          <a:solidFill>
            <a:srgbClr val="45818E"/>
          </a:solidFill>
        </p:spPr>
        <p:txBody>
          <a:bodyPr spcFirstLastPara="1" wrap="square" lIns="91425" tIns="234000" rIns="91425" bIns="91425" anchor="t" anchorCtr="0">
            <a:noAutofit/>
          </a:bodyPr>
          <a:lstStyle/>
          <a:p>
            <a:pPr marL="0" marR="684000" lvl="0" indent="0" algn="r">
              <a:lnSpc>
                <a:spcPct val="80000"/>
              </a:lnSpc>
              <a:spcBef>
                <a:spcPts val="900"/>
              </a:spcBef>
            </a:pPr>
            <a:r>
              <a:rPr lang="el-GR" sz="3200" dirty="0" smtClean="0">
                <a:solidFill>
                  <a:srgbClr val="FFFFFF"/>
                </a:solidFill>
                <a:latin typeface="Garamond" panose="02020404030301010803" pitchFamily="18" charset="0"/>
                <a:ea typeface="EB Garamond Medium"/>
                <a:cs typeface="EB Garamond Medium"/>
                <a:sym typeface="EB Garamond Medium"/>
              </a:rPr>
              <a:t>Πακέτο εργασίας 1: Ανάλυση του </a:t>
            </a:r>
            <a:r>
              <a:rPr lang="el-GR" sz="3200" dirty="0" err="1" smtClean="0">
                <a:solidFill>
                  <a:srgbClr val="FFFFFF"/>
                </a:solidFill>
                <a:latin typeface="Garamond" panose="02020404030301010803" pitchFamily="18" charset="0"/>
                <a:ea typeface="EB Garamond Medium"/>
                <a:cs typeface="EB Garamond Medium"/>
                <a:sym typeface="EB Garamond Medium"/>
              </a:rPr>
              <a:t>status</a:t>
            </a:r>
            <a:r>
              <a:rPr lang="el-GR" sz="3200" dirty="0" smtClean="0">
                <a:solidFill>
                  <a:srgbClr val="FFFFFF"/>
                </a:solidFill>
                <a:latin typeface="Garamond" panose="02020404030301010803" pitchFamily="18" charset="0"/>
                <a:ea typeface="EB Garamond Medium"/>
                <a:cs typeface="EB Garamond Medium"/>
                <a:sym typeface="EB Garamond Medium"/>
              </a:rPr>
              <a:t> </a:t>
            </a:r>
            <a:r>
              <a:rPr lang="el-GR" sz="3200" dirty="0" err="1" smtClean="0">
                <a:solidFill>
                  <a:srgbClr val="FFFFFF"/>
                </a:solidFill>
                <a:latin typeface="Garamond" panose="02020404030301010803" pitchFamily="18" charset="0"/>
                <a:ea typeface="EB Garamond Medium"/>
                <a:cs typeface="EB Garamond Medium"/>
                <a:sym typeface="EB Garamond Medium"/>
              </a:rPr>
              <a:t>quo</a:t>
            </a:r>
            <a:r>
              <a:rPr lang="el-GR" sz="3200" dirty="0" smtClean="0">
                <a:solidFill>
                  <a:srgbClr val="FFFFFF"/>
                </a:solidFill>
                <a:latin typeface="Garamond" panose="02020404030301010803" pitchFamily="18" charset="0"/>
                <a:ea typeface="EB Garamond Medium"/>
                <a:cs typeface="EB Garamond Medium"/>
                <a:sym typeface="EB Garamond Medium"/>
              </a:rPr>
              <a:t>/ παρούσας κατάστασης</a:t>
            </a:r>
            <a:endParaRPr lang="en-US" sz="3200" dirty="0">
              <a:solidFill>
                <a:schemeClr val="bg1"/>
              </a:solidFill>
              <a:latin typeface="Garamond" panose="02020404030301010803" pitchFamily="18" charset="0"/>
              <a:ea typeface="EB Garamond Medium"/>
              <a:cs typeface="EB Garamond Medium"/>
              <a:sym typeface="EB Garamond Medium"/>
            </a:endParaRPr>
          </a:p>
        </p:txBody>
      </p:sp>
      <p:pic>
        <p:nvPicPr>
          <p:cNvPr id="56" name="Google Shape;56;p13"/>
          <p:cNvPicPr preferRelativeResize="0"/>
          <p:nvPr/>
        </p:nvPicPr>
        <p:blipFill>
          <a:blip r:embed="rId3">
            <a:alphaModFix/>
          </a:blip>
          <a:stretch>
            <a:fillRect/>
          </a:stretch>
        </p:blipFill>
        <p:spPr>
          <a:xfrm>
            <a:off x="1016975" y="392375"/>
            <a:ext cx="5768750" cy="2083744"/>
          </a:xfrm>
          <a:prstGeom prst="rect">
            <a:avLst/>
          </a:prstGeom>
          <a:noFill/>
          <a:ln>
            <a:noFill/>
          </a:ln>
        </p:spPr>
      </p:pic>
      <p:sp>
        <p:nvSpPr>
          <p:cNvPr id="57" name="Google Shape;57;p13"/>
          <p:cNvSpPr txBox="1">
            <a:spLocks noGrp="1"/>
          </p:cNvSpPr>
          <p:nvPr>
            <p:ph type="ctrTitle"/>
          </p:nvPr>
        </p:nvSpPr>
        <p:spPr>
          <a:xfrm>
            <a:off x="2983325" y="5963709"/>
            <a:ext cx="983100" cy="1574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bg" sz="12000" dirty="0">
                <a:solidFill>
                  <a:srgbClr val="247475"/>
                </a:solidFill>
                <a:latin typeface="EB Garamond SemiBold"/>
                <a:ea typeface="EB Garamond SemiBold"/>
                <a:cs typeface="EB Garamond SemiBold"/>
                <a:sym typeface="EB Garamond SemiBold"/>
              </a:rPr>
              <a:t>3</a:t>
            </a:r>
            <a:endParaRPr sz="12000" dirty="0">
              <a:solidFill>
                <a:srgbClr val="247475"/>
              </a:solidFill>
              <a:latin typeface="EB Garamond SemiBold"/>
              <a:ea typeface="EB Garamond SemiBold"/>
              <a:cs typeface="EB Garamond SemiBold"/>
              <a:sym typeface="EB Garamond SemiBold"/>
            </a:endParaRPr>
          </a:p>
        </p:txBody>
      </p:sp>
      <p:sp>
        <p:nvSpPr>
          <p:cNvPr id="58" name="Google Shape;58;p13"/>
          <p:cNvSpPr txBox="1">
            <a:spLocks noGrp="1"/>
          </p:cNvSpPr>
          <p:nvPr>
            <p:ph type="ctrTitle"/>
          </p:nvPr>
        </p:nvSpPr>
        <p:spPr>
          <a:xfrm>
            <a:off x="4042625" y="5868500"/>
            <a:ext cx="2743200" cy="13887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800"/>
              </a:spcAft>
              <a:buNone/>
            </a:pPr>
            <a:r>
              <a:rPr lang="el-GR" sz="2600" dirty="0" smtClean="0">
                <a:solidFill>
                  <a:srgbClr val="247475"/>
                </a:solidFill>
                <a:latin typeface="EB Garamond"/>
                <a:ea typeface="EB Garamond"/>
                <a:cs typeface="EB Garamond"/>
                <a:sym typeface="EB Garamond"/>
              </a:rPr>
              <a:t>Ιανουάριος</a:t>
            </a:r>
            <a:r>
              <a:rPr lang="en-US" sz="2600" dirty="0" smtClean="0">
                <a:solidFill>
                  <a:srgbClr val="247475"/>
                </a:solidFill>
                <a:latin typeface="EB Garamond"/>
                <a:ea typeface="EB Garamond"/>
                <a:cs typeface="EB Garamond"/>
                <a:sym typeface="EB Garamond"/>
              </a:rPr>
              <a:t> </a:t>
            </a:r>
            <a:r>
              <a:rPr lang="en-US" sz="2600" dirty="0" smtClean="0">
                <a:solidFill>
                  <a:srgbClr val="247475"/>
                </a:solidFill>
                <a:latin typeface="EB Garamond"/>
                <a:ea typeface="EB Garamond"/>
                <a:cs typeface="EB Garamond"/>
                <a:sym typeface="EB Garamond"/>
              </a:rPr>
              <a:t>2022</a:t>
            </a:r>
            <a:br>
              <a:rPr lang="en-US" sz="2600" dirty="0" smtClean="0">
                <a:solidFill>
                  <a:srgbClr val="247475"/>
                </a:solidFill>
                <a:latin typeface="EB Garamond"/>
                <a:ea typeface="EB Garamond"/>
                <a:cs typeface="EB Garamond"/>
                <a:sym typeface="EB Garamond"/>
              </a:rPr>
            </a:br>
            <a:r>
              <a:rPr lang="en-US" sz="2600" dirty="0" smtClean="0">
                <a:solidFill>
                  <a:srgbClr val="247475"/>
                </a:solidFill>
                <a:latin typeface="EB Garamond"/>
                <a:ea typeface="EB Garamond"/>
                <a:cs typeface="EB Garamond"/>
                <a:sym typeface="EB Garamond"/>
              </a:rPr>
              <a:t> </a:t>
            </a:r>
            <a:r>
              <a:rPr lang="el-GR" sz="2600" dirty="0" smtClean="0">
                <a:solidFill>
                  <a:srgbClr val="247475"/>
                </a:solidFill>
                <a:latin typeface="EB Garamond"/>
                <a:ea typeface="EB Garamond"/>
                <a:cs typeface="EB Garamond"/>
                <a:sym typeface="EB Garamond"/>
              </a:rPr>
              <a:t>Ιούνιος </a:t>
            </a:r>
            <a:r>
              <a:rPr lang="en-US" sz="2600" dirty="0" smtClean="0">
                <a:solidFill>
                  <a:srgbClr val="247475"/>
                </a:solidFill>
                <a:latin typeface="EB Garamond"/>
                <a:ea typeface="EB Garamond"/>
                <a:cs typeface="EB Garamond"/>
                <a:sym typeface="EB Garamond"/>
              </a:rPr>
              <a:t>2022</a:t>
            </a:r>
            <a:endParaRPr lang="en-US" sz="2600" dirty="0">
              <a:solidFill>
                <a:srgbClr val="247475"/>
              </a:solidFill>
              <a:latin typeface="EB Garamond"/>
              <a:ea typeface="EB Garamond"/>
              <a:cs typeface="EB Garamond"/>
              <a:sym typeface="EB Garamond"/>
            </a:endParaRPr>
          </a:p>
        </p:txBody>
      </p:sp>
      <p:sp>
        <p:nvSpPr>
          <p:cNvPr id="59" name="Google Shape;59;p13"/>
          <p:cNvSpPr txBox="1"/>
          <p:nvPr/>
        </p:nvSpPr>
        <p:spPr>
          <a:xfrm rot="-5400000">
            <a:off x="5848163" y="3910198"/>
            <a:ext cx="2390100" cy="50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bg" sz="1500">
                <a:solidFill>
                  <a:schemeClr val="hlink"/>
                </a:solidFill>
                <a:uFill>
                  <a:noFill/>
                </a:uFill>
                <a:latin typeface="Ubuntu"/>
                <a:ea typeface="Ubuntu"/>
                <a:cs typeface="Ubuntu"/>
                <a:sym typeface="Ubuntu"/>
                <a:hlinkClick r:id="rId4"/>
              </a:rPr>
              <a:t>www.react-project.eu</a:t>
            </a:r>
            <a:endParaRPr sz="1500">
              <a:latin typeface="Ubuntu"/>
              <a:ea typeface="Ubuntu"/>
              <a:cs typeface="Ubuntu"/>
              <a:sym typeface="Ubuntu"/>
            </a:endParaRPr>
          </a:p>
          <a:p>
            <a:pPr marL="0" lvl="0" indent="0" algn="ctr" rtl="0">
              <a:spcBef>
                <a:spcPts val="0"/>
              </a:spcBef>
              <a:spcAft>
                <a:spcPts val="0"/>
              </a:spcAft>
              <a:buNone/>
            </a:pPr>
            <a:endParaRPr sz="1500">
              <a:latin typeface="Ubuntu"/>
              <a:ea typeface="Ubuntu"/>
              <a:cs typeface="Ubuntu"/>
              <a:sym typeface="Ubuntu"/>
            </a:endParaRPr>
          </a:p>
        </p:txBody>
      </p:sp>
      <p:pic>
        <p:nvPicPr>
          <p:cNvPr id="60" name="Google Shape;60;p13"/>
          <p:cNvPicPr preferRelativeResize="0"/>
          <p:nvPr/>
        </p:nvPicPr>
        <p:blipFill>
          <a:blip r:embed="rId5">
            <a:alphaModFix/>
          </a:blip>
          <a:stretch>
            <a:fillRect/>
          </a:stretch>
        </p:blipFill>
        <p:spPr>
          <a:xfrm>
            <a:off x="5082450" y="10036961"/>
            <a:ext cx="1752600" cy="381000"/>
          </a:xfrm>
          <a:prstGeom prst="rect">
            <a:avLst/>
          </a:prstGeom>
          <a:noFill/>
          <a:ln>
            <a:noFill/>
          </a:ln>
        </p:spPr>
      </p:pic>
      <p:pic>
        <p:nvPicPr>
          <p:cNvPr id="61" name="Google Shape;61;p13"/>
          <p:cNvPicPr preferRelativeResize="0"/>
          <p:nvPr/>
        </p:nvPicPr>
        <p:blipFill rotWithShape="1">
          <a:blip r:embed="rId6">
            <a:alphaModFix/>
          </a:blip>
          <a:srcRect b="32858"/>
          <a:stretch/>
        </p:blipFill>
        <p:spPr>
          <a:xfrm>
            <a:off x="0" y="2955975"/>
            <a:ext cx="6785724" cy="2390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3">
            <a:alphaModFix/>
          </a:blip>
          <a:srcRect t="34107" r="21048" b="3776"/>
          <a:stretch/>
        </p:blipFill>
        <p:spPr>
          <a:xfrm>
            <a:off x="0" y="0"/>
            <a:ext cx="7560000" cy="6091752"/>
          </a:xfrm>
          <a:prstGeom prst="rect">
            <a:avLst/>
          </a:prstGeom>
          <a:noFill/>
          <a:ln>
            <a:noFill/>
          </a:ln>
        </p:spPr>
      </p:pic>
      <p:sp>
        <p:nvSpPr>
          <p:cNvPr id="67" name="Google Shape;67;p14"/>
          <p:cNvSpPr txBox="1">
            <a:spLocks noGrp="1"/>
          </p:cNvSpPr>
          <p:nvPr>
            <p:ph type="subTitle" idx="4294967295"/>
          </p:nvPr>
        </p:nvSpPr>
        <p:spPr>
          <a:xfrm>
            <a:off x="385725" y="359396"/>
            <a:ext cx="2967075" cy="5409000"/>
          </a:xfrm>
          <a:prstGeom prst="rect">
            <a:avLst/>
          </a:prstGeom>
          <a:solidFill>
            <a:srgbClr val="45818E"/>
          </a:solidFill>
        </p:spPr>
        <p:txBody>
          <a:bodyPr spcFirstLastPara="1" wrap="square" lIns="91425" tIns="162000" rIns="91425" bIns="91425" anchor="t" anchorCtr="0">
            <a:noAutofit/>
          </a:bodyPr>
          <a:lstStyle/>
          <a:p>
            <a:pPr marL="114300" lvl="0" indent="0">
              <a:lnSpc>
                <a:spcPct val="125000"/>
              </a:lnSpc>
              <a:spcBef>
                <a:spcPts val="1200"/>
              </a:spcBef>
              <a:spcAft>
                <a:spcPts val="800"/>
              </a:spcAft>
              <a:buNone/>
            </a:pPr>
            <a:r>
              <a:rPr lang="el-GR" sz="1600" dirty="0" smtClean="0">
                <a:solidFill>
                  <a:schemeClr val="lt1"/>
                </a:solidFill>
                <a:latin typeface="Ubuntu Light"/>
                <a:ea typeface="Ubuntu Light"/>
                <a:cs typeface="Ubuntu Light"/>
                <a:sym typeface="Ubuntu Light"/>
              </a:rPr>
              <a:t>Ο κύριος στόχος ήταν η σύνοψη, η συμπύκνωση και η σύγκριση των τάσεων και των εξελίξεων σχετικά με την εφαρμογή της Αμοιβαίας </a:t>
            </a:r>
            <a:r>
              <a:rPr lang="el-GR" sz="1600" dirty="0" err="1" smtClean="0">
                <a:solidFill>
                  <a:schemeClr val="lt1"/>
                </a:solidFill>
                <a:latin typeface="Ubuntu Light"/>
                <a:ea typeface="Ubuntu Light"/>
                <a:cs typeface="Ubuntu Light"/>
                <a:sym typeface="Ubuntu Light"/>
              </a:rPr>
              <a:t>Μαϊευτικής</a:t>
            </a:r>
            <a:r>
              <a:rPr lang="el-GR" sz="1600" dirty="0" smtClean="0">
                <a:solidFill>
                  <a:schemeClr val="lt1"/>
                </a:solidFill>
                <a:latin typeface="Ubuntu Light"/>
                <a:ea typeface="Ubuntu Light"/>
                <a:cs typeface="Ubuntu Light"/>
                <a:sym typeface="Ubuntu Light"/>
              </a:rPr>
              <a:t> Προσέγγισης, εμπλουτισμένης με τις ιδέες της μεθόδου της </a:t>
            </a:r>
            <a:r>
              <a:rPr lang="el-GR" sz="1600" dirty="0" err="1" smtClean="0">
                <a:solidFill>
                  <a:schemeClr val="lt1"/>
                </a:solidFill>
                <a:latin typeface="Ubuntu Light"/>
                <a:ea typeface="Ubuntu Light"/>
                <a:cs typeface="Ubuntu Light"/>
                <a:sym typeface="Ubuntu Light"/>
              </a:rPr>
              <a:t>Maria</a:t>
            </a:r>
            <a:r>
              <a:rPr lang="el-GR" sz="1600" dirty="0" smtClean="0">
                <a:solidFill>
                  <a:schemeClr val="lt1"/>
                </a:solidFill>
                <a:latin typeface="Ubuntu Light"/>
                <a:ea typeface="Ubuntu Light"/>
                <a:cs typeface="Ubuntu Light"/>
                <a:sym typeface="Ubuntu Light"/>
              </a:rPr>
              <a:t> </a:t>
            </a:r>
            <a:r>
              <a:rPr lang="el-GR" sz="1600" dirty="0" err="1" smtClean="0">
                <a:solidFill>
                  <a:schemeClr val="lt1"/>
                </a:solidFill>
                <a:latin typeface="Ubuntu Light"/>
                <a:ea typeface="Ubuntu Light"/>
                <a:cs typeface="Ubuntu Light"/>
                <a:sym typeface="Ubuntu Light"/>
              </a:rPr>
              <a:t>Montessori</a:t>
            </a:r>
            <a:r>
              <a:rPr lang="el-GR" sz="1600" dirty="0" smtClean="0">
                <a:solidFill>
                  <a:schemeClr val="lt1"/>
                </a:solidFill>
                <a:latin typeface="Ubuntu Light"/>
                <a:ea typeface="Ubuntu Light"/>
                <a:cs typeface="Ubuntu Light"/>
                <a:sym typeface="Ubuntu Light"/>
              </a:rPr>
              <a:t> στο σχολικό πλαίσιο, με στόχο την παροχή λεπτομερειών και γνώσεων για την καλύτερη κατανόηση του τις προκλήσεις και τις ευκαιρίες.</a:t>
            </a:r>
            <a:endParaRPr sz="1600" dirty="0">
              <a:solidFill>
                <a:schemeClr val="lt1"/>
              </a:solidFill>
              <a:latin typeface="Ubuntu Light"/>
              <a:ea typeface="Ubuntu Light"/>
              <a:cs typeface="Ubuntu Light"/>
              <a:sym typeface="Ubuntu Light"/>
            </a:endParaRPr>
          </a:p>
        </p:txBody>
      </p:sp>
      <p:sp>
        <p:nvSpPr>
          <p:cNvPr id="68" name="Google Shape;68;p14"/>
          <p:cNvSpPr txBox="1">
            <a:spLocks noGrp="1"/>
          </p:cNvSpPr>
          <p:nvPr>
            <p:ph type="ctrTitle" idx="4294967295"/>
          </p:nvPr>
        </p:nvSpPr>
        <p:spPr>
          <a:xfrm>
            <a:off x="385726" y="6633325"/>
            <a:ext cx="6418924" cy="3920375"/>
          </a:xfrm>
          <a:prstGeom prst="rect">
            <a:avLst/>
          </a:prstGeom>
          <a:ln w="19050" cap="flat" cmpd="sng">
            <a:solidFill>
              <a:srgbClr val="247475"/>
            </a:solidFill>
            <a:prstDash val="solid"/>
            <a:round/>
            <a:headEnd type="none" w="sm" len="sm"/>
            <a:tailEnd type="none" w="sm" len="sm"/>
          </a:ln>
        </p:spPr>
        <p:txBody>
          <a:bodyPr spcFirstLastPara="1" wrap="square" lIns="234000" tIns="306000" rIns="234000" bIns="234000" anchor="t" anchorCtr="0">
            <a:noAutofit/>
          </a:bodyPr>
          <a:lstStyle/>
          <a:p>
            <a:pPr lvl="0" algn="just">
              <a:lnSpc>
                <a:spcPct val="108000"/>
              </a:lnSpc>
              <a:spcBef>
                <a:spcPts val="1200"/>
              </a:spcBef>
              <a:spcAft>
                <a:spcPts val="800"/>
              </a:spcAft>
            </a:pPr>
            <a:r>
              <a:rPr lang="el-GR" sz="1400" dirty="0" smtClean="0">
                <a:solidFill>
                  <a:srgbClr val="247475"/>
                </a:solidFill>
                <a:latin typeface="Ubuntu"/>
                <a:ea typeface="Ubuntu"/>
                <a:cs typeface="Ubuntu"/>
                <a:sym typeface="Ubuntu"/>
              </a:rPr>
              <a:t>Η έρευνα ασχολήθηκε με την </a:t>
            </a:r>
            <a:r>
              <a:rPr lang="el-GR" sz="1400" dirty="0" smtClean="0">
                <a:solidFill>
                  <a:srgbClr val="247475"/>
                </a:solidFill>
                <a:latin typeface="Ubuntu"/>
                <a:ea typeface="Ubuntu"/>
                <a:cs typeface="Ubuntu"/>
                <a:sym typeface="Ubuntu"/>
              </a:rPr>
              <a:t>αξία </a:t>
            </a:r>
            <a:r>
              <a:rPr lang="el-GR" sz="1400" dirty="0" smtClean="0">
                <a:solidFill>
                  <a:srgbClr val="247475"/>
                </a:solidFill>
                <a:latin typeface="Ubuntu"/>
                <a:ea typeface="Ubuntu"/>
                <a:cs typeface="Ubuntu"/>
                <a:sym typeface="Ubuntu"/>
              </a:rPr>
              <a:t>της ανάπτυξης και του εντοπισμού παρεμβάσεων που ενισχύουν την απόκτηση δεξιοτήτων κριτικής σκέψης των μαθητών. Αυτή η έρευνα μπορεί να </a:t>
            </a:r>
            <a:r>
              <a:rPr lang="el-GR" sz="1400" dirty="0" smtClean="0">
                <a:solidFill>
                  <a:srgbClr val="247475"/>
                </a:solidFill>
                <a:latin typeface="Ubuntu"/>
                <a:ea typeface="Ubuntu"/>
                <a:cs typeface="Ubuntu"/>
                <a:sym typeface="Ubuntu"/>
              </a:rPr>
              <a:t>αναδείξει τις πραγματικές </a:t>
            </a:r>
            <a:r>
              <a:rPr lang="el-GR" sz="1400" dirty="0" smtClean="0">
                <a:solidFill>
                  <a:srgbClr val="247475"/>
                </a:solidFill>
                <a:latin typeface="Ubuntu"/>
                <a:ea typeface="Ubuntu"/>
                <a:cs typeface="Ubuntu"/>
                <a:sym typeface="Ubuntu"/>
              </a:rPr>
              <a:t>συνέπειες </a:t>
            </a:r>
            <a:r>
              <a:rPr lang="el-GR" sz="1400" dirty="0" smtClean="0">
                <a:solidFill>
                  <a:srgbClr val="247475"/>
                </a:solidFill>
                <a:latin typeface="Ubuntu"/>
                <a:ea typeface="Ubuntu"/>
                <a:cs typeface="Ubuntu"/>
                <a:sym typeface="Ubuntu"/>
              </a:rPr>
              <a:t>των </a:t>
            </a:r>
            <a:r>
              <a:rPr lang="el-GR" sz="1400" dirty="0" err="1" smtClean="0">
                <a:solidFill>
                  <a:srgbClr val="247475"/>
                </a:solidFill>
                <a:latin typeface="Ubuntu"/>
                <a:ea typeface="Ubuntu"/>
                <a:cs typeface="Ubuntu"/>
                <a:sym typeface="Ubuntu"/>
              </a:rPr>
              <a:t>διομαδικών</a:t>
            </a:r>
            <a:r>
              <a:rPr lang="el-GR" sz="1400" dirty="0" smtClean="0">
                <a:solidFill>
                  <a:srgbClr val="247475"/>
                </a:solidFill>
                <a:latin typeface="Ubuntu"/>
                <a:ea typeface="Ubuntu"/>
                <a:cs typeface="Ubuntu"/>
                <a:sym typeface="Ubuntu"/>
              </a:rPr>
              <a:t> σχέσεων στις πολυπολιτισμικές </a:t>
            </a:r>
            <a:r>
              <a:rPr lang="el-GR" sz="1400" dirty="0" smtClean="0">
                <a:solidFill>
                  <a:srgbClr val="247475"/>
                </a:solidFill>
                <a:latin typeface="Ubuntu"/>
                <a:ea typeface="Ubuntu"/>
                <a:cs typeface="Ubuntu"/>
                <a:sym typeface="Ubuntu"/>
              </a:rPr>
              <a:t>κοινωνίες </a:t>
            </a:r>
            <a:r>
              <a:rPr lang="el-GR" sz="1400" dirty="0" smtClean="0">
                <a:solidFill>
                  <a:srgbClr val="247475"/>
                </a:solidFill>
                <a:latin typeface="Ubuntu"/>
                <a:ea typeface="Ubuntu"/>
                <a:cs typeface="Ubuntu"/>
                <a:sym typeface="Ubuntu"/>
              </a:rPr>
              <a:t>που παραμένει </a:t>
            </a:r>
            <a:r>
              <a:rPr lang="el-GR" sz="1400" dirty="0" smtClean="0">
                <a:solidFill>
                  <a:srgbClr val="247475"/>
                </a:solidFill>
                <a:latin typeface="Ubuntu"/>
                <a:ea typeface="Ubuntu"/>
                <a:cs typeface="Ubuntu"/>
                <a:sym typeface="Ubuntu"/>
              </a:rPr>
              <a:t>σε μεγάλο βαθμό αχαρτογράφητη περιοχή. </a:t>
            </a:r>
            <a:r>
              <a:rPr lang="el-GR" sz="1400" dirty="0" smtClean="0">
                <a:solidFill>
                  <a:srgbClr val="247475"/>
                </a:solidFill>
                <a:latin typeface="Ubuntu"/>
                <a:ea typeface="Ubuntu"/>
                <a:cs typeface="Ubuntu"/>
                <a:sym typeface="Ubuntu"/>
              </a:rPr>
              <a:t/>
            </a:r>
            <a:br>
              <a:rPr lang="el-GR" sz="1400" dirty="0" smtClean="0">
                <a:solidFill>
                  <a:srgbClr val="247475"/>
                </a:solidFill>
                <a:latin typeface="Ubuntu"/>
                <a:ea typeface="Ubuntu"/>
                <a:cs typeface="Ubuntu"/>
                <a:sym typeface="Ubuntu"/>
              </a:rPr>
            </a:br>
            <a:r>
              <a:rPr lang="el-GR" sz="1400" dirty="0" smtClean="0">
                <a:solidFill>
                  <a:srgbClr val="247475"/>
                </a:solidFill>
                <a:latin typeface="Ubuntu"/>
                <a:ea typeface="Ubuntu"/>
                <a:cs typeface="Ubuntu"/>
                <a:sym typeface="Ubuntu"/>
              </a:rPr>
              <a:t>Για </a:t>
            </a:r>
            <a:r>
              <a:rPr lang="el-GR" sz="1400" dirty="0" smtClean="0">
                <a:solidFill>
                  <a:srgbClr val="247475"/>
                </a:solidFill>
                <a:latin typeface="Ubuntu"/>
                <a:ea typeface="Ubuntu"/>
                <a:cs typeface="Ubuntu"/>
                <a:sym typeface="Ubuntu"/>
              </a:rPr>
              <a:t>τη διεξαγωγή της επιτραπέζιας έρευνας, οι εταίροι </a:t>
            </a:r>
            <a:r>
              <a:rPr lang="el-GR" sz="1400" dirty="0" smtClean="0">
                <a:solidFill>
                  <a:srgbClr val="247475"/>
                </a:solidFill>
                <a:latin typeface="Ubuntu"/>
                <a:ea typeface="Ubuntu"/>
                <a:cs typeface="Ubuntu"/>
                <a:sym typeface="Ubuntu"/>
              </a:rPr>
              <a:t> κάθε χώρας έχουν εμπλέξει τους/τις εκπαιδευτικούς </a:t>
            </a:r>
            <a:r>
              <a:rPr lang="el-GR" sz="1400" dirty="0" smtClean="0">
                <a:solidFill>
                  <a:srgbClr val="247475"/>
                </a:solidFill>
                <a:latin typeface="Ubuntu"/>
                <a:ea typeface="Ubuntu"/>
                <a:cs typeface="Ubuntu"/>
                <a:sym typeface="Ubuntu"/>
              </a:rPr>
              <a:t>και/ή εμπειρογνώμονες (εκπαιδευτικούς, υπεύθυνους χάραξης </a:t>
            </a:r>
            <a:r>
              <a:rPr lang="el-GR" sz="1400" dirty="0" smtClean="0">
                <a:solidFill>
                  <a:srgbClr val="247475"/>
                </a:solidFill>
                <a:latin typeface="Ubuntu"/>
                <a:ea typeface="Ubuntu"/>
                <a:cs typeface="Ubuntu"/>
                <a:sym typeface="Ubuntu"/>
              </a:rPr>
              <a:t>εκπαιδευτικής πολιτικής</a:t>
            </a:r>
            <a:r>
              <a:rPr lang="el-GR" sz="1400" dirty="0" smtClean="0">
                <a:solidFill>
                  <a:srgbClr val="247475"/>
                </a:solidFill>
                <a:latin typeface="Ubuntu"/>
                <a:ea typeface="Ubuntu"/>
                <a:cs typeface="Ubuntu"/>
                <a:sym typeface="Ubuntu"/>
              </a:rPr>
              <a:t>, εκπαιδευτές, εργαζόμενους σε νέους, παιδαγωγούς, καθηγητές πανεπιστημίου που έχουν εμπειρία στην επίσημη και μη τυπική εκπαίδευση) </a:t>
            </a:r>
            <a:r>
              <a:rPr lang="el-GR" sz="1400" dirty="0" smtClean="0">
                <a:solidFill>
                  <a:srgbClr val="247475"/>
                </a:solidFill>
                <a:latin typeface="Ubuntu"/>
                <a:ea typeface="Ubuntu"/>
                <a:cs typeface="Ubuntu"/>
                <a:sym typeface="Ubuntu"/>
              </a:rPr>
              <a:t>στη συμπλήρωση ερωτηματολογίων </a:t>
            </a:r>
            <a:r>
              <a:rPr lang="el-GR" sz="1400" dirty="0" smtClean="0">
                <a:solidFill>
                  <a:srgbClr val="247475"/>
                </a:solidFill>
                <a:latin typeface="Ubuntu"/>
                <a:ea typeface="Ubuntu"/>
                <a:cs typeface="Ubuntu"/>
                <a:sym typeface="Ubuntu"/>
              </a:rPr>
              <a:t>και </a:t>
            </a:r>
            <a:r>
              <a:rPr lang="el-GR" sz="1400" dirty="0" smtClean="0">
                <a:solidFill>
                  <a:srgbClr val="247475"/>
                </a:solidFill>
                <a:latin typeface="Ubuntu"/>
                <a:ea typeface="Ubuntu"/>
                <a:cs typeface="Ubuntu"/>
                <a:sym typeface="Ubuntu"/>
              </a:rPr>
              <a:t>προτύπων </a:t>
            </a:r>
            <a:r>
              <a:rPr lang="el-GR" sz="1400" dirty="0" smtClean="0">
                <a:solidFill>
                  <a:srgbClr val="247475"/>
                </a:solidFill>
                <a:latin typeface="Ubuntu"/>
                <a:ea typeface="Ubuntu"/>
                <a:cs typeface="Ubuntu"/>
                <a:sym typeface="Ubuntu"/>
              </a:rPr>
              <a:t>. </a:t>
            </a:r>
            <a:r>
              <a:rPr lang="el-GR" sz="1400" dirty="0" smtClean="0">
                <a:solidFill>
                  <a:srgbClr val="247475"/>
                </a:solidFill>
                <a:latin typeface="Ubuntu"/>
                <a:ea typeface="Ubuntu"/>
                <a:cs typeface="Ubuntu"/>
                <a:sym typeface="Ubuntu"/>
              </a:rPr>
              <a:t/>
            </a:r>
            <a:br>
              <a:rPr lang="el-GR" sz="1400" dirty="0" smtClean="0">
                <a:solidFill>
                  <a:srgbClr val="247475"/>
                </a:solidFill>
                <a:latin typeface="Ubuntu"/>
                <a:ea typeface="Ubuntu"/>
                <a:cs typeface="Ubuntu"/>
                <a:sym typeface="Ubuntu"/>
              </a:rPr>
            </a:br>
            <a:r>
              <a:rPr lang="el-GR" sz="1400" dirty="0" smtClean="0">
                <a:solidFill>
                  <a:srgbClr val="247475"/>
                </a:solidFill>
                <a:latin typeface="Ubuntu"/>
                <a:ea typeface="Ubuntu"/>
                <a:cs typeface="Ubuntu"/>
                <a:sym typeface="Ubuntu"/>
              </a:rPr>
              <a:t>Παράλληλα</a:t>
            </a:r>
            <a:r>
              <a:rPr lang="el-GR" sz="1400" dirty="0" smtClean="0">
                <a:solidFill>
                  <a:srgbClr val="247475"/>
                </a:solidFill>
                <a:latin typeface="Ubuntu"/>
                <a:ea typeface="Ubuntu"/>
                <a:cs typeface="Ubuntu"/>
                <a:sym typeface="Ubuntu"/>
              </a:rPr>
              <a:t>, τα σχολεία συμμετείχαν με τη συμμετοχή μαθητών, </a:t>
            </a:r>
            <a:r>
              <a:rPr lang="el-GR" sz="1400" dirty="0" smtClean="0">
                <a:solidFill>
                  <a:srgbClr val="247475"/>
                </a:solidFill>
                <a:latin typeface="Ubuntu"/>
                <a:ea typeface="Ubuntu"/>
                <a:cs typeface="Ubuntu"/>
                <a:sym typeface="Ubuntu"/>
              </a:rPr>
              <a:t>εκπαιδευτικών </a:t>
            </a:r>
            <a:r>
              <a:rPr lang="el-GR" sz="1400" dirty="0" smtClean="0">
                <a:solidFill>
                  <a:srgbClr val="247475"/>
                </a:solidFill>
                <a:latin typeface="Ubuntu"/>
                <a:ea typeface="Ubuntu"/>
                <a:cs typeface="Ubuntu"/>
                <a:sym typeface="Ubuntu"/>
              </a:rPr>
              <a:t>και γονέων στη συμπλήρωση βιογραφικού ερωτηματολογίου </a:t>
            </a:r>
            <a:r>
              <a:rPr lang="el-GR" sz="1400" dirty="0" smtClean="0">
                <a:solidFill>
                  <a:srgbClr val="247475"/>
                </a:solidFill>
                <a:latin typeface="Ubuntu"/>
                <a:ea typeface="Ubuntu"/>
                <a:cs typeface="Ubuntu"/>
                <a:sym typeface="Ubuntu"/>
              </a:rPr>
              <a:t>στη </a:t>
            </a:r>
            <a:r>
              <a:rPr lang="el-GR" sz="1400" dirty="0" smtClean="0">
                <a:solidFill>
                  <a:srgbClr val="247475"/>
                </a:solidFill>
                <a:latin typeface="Ubuntu"/>
                <a:ea typeface="Ubuntu"/>
                <a:cs typeface="Ubuntu"/>
                <a:sym typeface="Ubuntu"/>
              </a:rPr>
              <a:t>φάση </a:t>
            </a:r>
            <a:r>
              <a:rPr lang="el-GR" sz="1400" dirty="0" smtClean="0">
                <a:solidFill>
                  <a:srgbClr val="247475"/>
                </a:solidFill>
                <a:latin typeface="Ubuntu"/>
                <a:ea typeface="Ubuntu"/>
                <a:cs typeface="Ubuntu"/>
                <a:sym typeface="Ubuntu"/>
              </a:rPr>
              <a:t>προελέγχου </a:t>
            </a:r>
            <a:r>
              <a:rPr lang="el-GR" sz="1400" dirty="0" smtClean="0">
                <a:solidFill>
                  <a:srgbClr val="247475"/>
                </a:solidFill>
                <a:latin typeface="Ubuntu"/>
                <a:ea typeface="Ubuntu"/>
                <a:cs typeface="Ubuntu"/>
                <a:sym typeface="Ubuntu"/>
              </a:rPr>
              <a:t>και </a:t>
            </a:r>
            <a:r>
              <a:rPr lang="el-GR" sz="1400" dirty="0" smtClean="0">
                <a:solidFill>
                  <a:srgbClr val="247475"/>
                </a:solidFill>
                <a:latin typeface="Ubuntu"/>
                <a:ea typeface="Ubuntu"/>
                <a:cs typeface="Ubuntu"/>
                <a:sym typeface="Ubuntu"/>
              </a:rPr>
              <a:t>στη </a:t>
            </a:r>
            <a:r>
              <a:rPr lang="el-GR" sz="1400" dirty="0" smtClean="0">
                <a:solidFill>
                  <a:srgbClr val="247475"/>
                </a:solidFill>
                <a:latin typeface="Ubuntu"/>
                <a:ea typeface="Ubuntu"/>
                <a:cs typeface="Ubuntu"/>
                <a:sym typeface="Ubuntu"/>
              </a:rPr>
              <a:t>δοκιμαστική φάση.</a:t>
            </a:r>
            <a:endParaRPr sz="1400" dirty="0">
              <a:solidFill>
                <a:srgbClr val="247475"/>
              </a:solidFill>
              <a:latin typeface="Ubuntu"/>
              <a:ea typeface="Ubuntu"/>
              <a:cs typeface="Ubuntu"/>
              <a:sym typeface="Ubuntu"/>
            </a:endParaRPr>
          </a:p>
        </p:txBody>
      </p:sp>
      <p:sp>
        <p:nvSpPr>
          <p:cNvPr id="69" name="Google Shape;69;p14"/>
          <p:cNvSpPr txBox="1">
            <a:spLocks noGrp="1"/>
          </p:cNvSpPr>
          <p:nvPr>
            <p:ph type="ctrTitle" idx="4294967295"/>
          </p:nvPr>
        </p:nvSpPr>
        <p:spPr>
          <a:xfrm>
            <a:off x="1758075" y="6424975"/>
            <a:ext cx="3796200" cy="417900"/>
          </a:xfrm>
          <a:prstGeom prst="rect">
            <a:avLst/>
          </a:prstGeom>
          <a:solidFill>
            <a:schemeClr val="lt1"/>
          </a:solidFill>
          <a:ln>
            <a:noFill/>
          </a:ln>
        </p:spPr>
        <p:txBody>
          <a:bodyPr spcFirstLastPara="1" wrap="square" lIns="0" tIns="0" rIns="0" bIns="0" anchor="t" anchorCtr="0">
            <a:noAutofit/>
          </a:bodyPr>
          <a:lstStyle/>
          <a:p>
            <a:pPr marL="0" lvl="0" indent="0" algn="ctr" rtl="0">
              <a:lnSpc>
                <a:spcPct val="100000"/>
              </a:lnSpc>
              <a:spcBef>
                <a:spcPts val="0"/>
              </a:spcBef>
              <a:spcAft>
                <a:spcPts val="800"/>
              </a:spcAft>
              <a:buNone/>
            </a:pPr>
            <a:r>
              <a:rPr lang="el-GR" sz="2400" dirty="0" smtClean="0">
                <a:solidFill>
                  <a:srgbClr val="247475"/>
                </a:solidFill>
                <a:latin typeface="EB Garamond Medium"/>
                <a:ea typeface="EB Garamond Medium"/>
                <a:cs typeface="EB Garamond Medium"/>
                <a:sym typeface="EB Garamond Medium"/>
              </a:rPr>
              <a:t>Η έρευνα</a:t>
            </a:r>
            <a:endParaRPr sz="2400" dirty="0">
              <a:solidFill>
                <a:srgbClr val="247475"/>
              </a:solidFill>
              <a:latin typeface="EB Garamond Medium"/>
              <a:ea typeface="EB Garamond Medium"/>
              <a:cs typeface="EB Garamond Medium"/>
              <a:sym typeface="EB Garamond Medium"/>
            </a:endParaRPr>
          </a:p>
        </p:txBody>
      </p:sp>
      <p:sp>
        <p:nvSpPr>
          <p:cNvPr id="70" name="Google Shape;70;p14"/>
          <p:cNvSpPr txBox="1"/>
          <p:nvPr/>
        </p:nvSpPr>
        <p:spPr>
          <a:xfrm rot="-5400000">
            <a:off x="5999600" y="3862110"/>
            <a:ext cx="1979400" cy="640530"/>
          </a:xfrm>
          <a:prstGeom prst="rect">
            <a:avLst/>
          </a:prstGeom>
          <a:noFill/>
          <a:ln>
            <a:noFill/>
          </a:ln>
          <a:effectLst>
            <a:outerShdw blurRad="14288" dist="28575" dir="18060000" algn="bl" rotWithShape="0">
              <a:srgbClr val="000000">
                <a:alpha val="86000"/>
              </a:srgbClr>
            </a:outerShdw>
          </a:effectLst>
        </p:spPr>
        <p:txBody>
          <a:bodyPr spcFirstLastPara="1" wrap="square" lIns="91425" tIns="91425" rIns="91425" bIns="91425" anchor="t" anchorCtr="0">
            <a:spAutoFit/>
          </a:bodyPr>
          <a:lstStyle/>
          <a:p>
            <a:pPr marL="0" lvl="0" indent="0" algn="ctr" rtl="0">
              <a:lnSpc>
                <a:spcPct val="108000"/>
              </a:lnSpc>
              <a:spcBef>
                <a:spcPts val="1200"/>
              </a:spcBef>
              <a:spcAft>
                <a:spcPts val="800"/>
              </a:spcAft>
              <a:buClr>
                <a:schemeClr val="dk1"/>
              </a:buClr>
              <a:buSzPts val="1100"/>
              <a:buFont typeface="Arial"/>
              <a:buNone/>
            </a:pPr>
            <a:r>
              <a:rPr lang="bg" sz="1200" dirty="0">
                <a:solidFill>
                  <a:srgbClr val="FFFFFF"/>
                </a:solidFill>
                <a:latin typeface="Cambria"/>
                <a:ea typeface="Cambria"/>
                <a:cs typeface="Cambria"/>
                <a:sym typeface="Cambria"/>
              </a:rPr>
              <a:t>NEWSLETTER </a:t>
            </a:r>
            <a:r>
              <a:rPr lang="bg" sz="1200" dirty="0" smtClean="0">
                <a:solidFill>
                  <a:srgbClr val="FFFFFF"/>
                </a:solidFill>
                <a:latin typeface="Cambria"/>
                <a:ea typeface="Cambria"/>
                <a:cs typeface="Cambria"/>
                <a:sym typeface="Cambria"/>
              </a:rPr>
              <a:t>no</a:t>
            </a:r>
            <a:r>
              <a:rPr lang="it-IT" sz="1200" dirty="0" smtClean="0">
                <a:solidFill>
                  <a:srgbClr val="FFFFFF"/>
                </a:solidFill>
                <a:latin typeface="Cambria"/>
                <a:ea typeface="Cambria"/>
                <a:cs typeface="Cambria"/>
                <a:sym typeface="Cambria"/>
              </a:rPr>
              <a:t>.3</a:t>
            </a:r>
            <a:endParaRPr sz="1200" dirty="0">
              <a:solidFill>
                <a:srgbClr val="FFFFFF"/>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mt="39000"/>
          </a:blip>
          <a:stretch>
            <a:fillRect/>
          </a:stretch>
        </p:blipFill>
        <p:spPr>
          <a:xfrm>
            <a:off x="3111964" y="0"/>
            <a:ext cx="4448036" cy="10691999"/>
          </a:xfrm>
          <a:prstGeom prst="rect">
            <a:avLst/>
          </a:prstGeom>
          <a:noFill/>
          <a:ln>
            <a:noFill/>
          </a:ln>
        </p:spPr>
      </p:pic>
      <p:sp>
        <p:nvSpPr>
          <p:cNvPr id="76" name="Google Shape;76;p15"/>
          <p:cNvSpPr txBox="1">
            <a:spLocks noGrp="1"/>
          </p:cNvSpPr>
          <p:nvPr>
            <p:ph type="subTitle" idx="4294967295"/>
          </p:nvPr>
        </p:nvSpPr>
        <p:spPr>
          <a:xfrm>
            <a:off x="388300" y="529683"/>
            <a:ext cx="6546000" cy="880017"/>
          </a:xfrm>
          <a:prstGeom prst="rect">
            <a:avLst/>
          </a:prstGeom>
          <a:solidFill>
            <a:srgbClr val="45818E"/>
          </a:solidFill>
        </p:spPr>
        <p:txBody>
          <a:bodyPr spcFirstLastPara="1" wrap="square" lIns="91425" tIns="126000" rIns="91425" bIns="91425" anchor="t" anchorCtr="0">
            <a:noAutofit/>
          </a:bodyPr>
          <a:lstStyle/>
          <a:p>
            <a:pPr marL="936000" marR="0" lvl="0" indent="0" algn="l" rtl="0">
              <a:lnSpc>
                <a:spcPct val="100000"/>
              </a:lnSpc>
              <a:spcBef>
                <a:spcPts val="1200"/>
              </a:spcBef>
              <a:spcAft>
                <a:spcPts val="0"/>
              </a:spcAft>
              <a:buNone/>
            </a:pPr>
            <a:r>
              <a:rPr lang="el-GR" sz="2800" dirty="0" smtClean="0">
                <a:solidFill>
                  <a:srgbClr val="FFFFFF"/>
                </a:solidFill>
                <a:latin typeface="EB Garamond"/>
                <a:ea typeface="EB Garamond"/>
                <a:cs typeface="EB Garamond"/>
                <a:sym typeface="EB Garamond"/>
              </a:rPr>
              <a:t> Διαδικασία διεξαγωγής της έρευνας</a:t>
            </a:r>
            <a:endParaRPr sz="3000" dirty="0">
              <a:solidFill>
                <a:srgbClr val="FFFFFF"/>
              </a:solidFill>
              <a:latin typeface="Cambria"/>
              <a:ea typeface="Cambria"/>
              <a:cs typeface="Cambria"/>
              <a:sym typeface="Cambria"/>
            </a:endParaRPr>
          </a:p>
        </p:txBody>
      </p:sp>
      <p:sp>
        <p:nvSpPr>
          <p:cNvPr id="77" name="Google Shape;77;p15"/>
          <p:cNvSpPr txBox="1">
            <a:spLocks noGrp="1"/>
          </p:cNvSpPr>
          <p:nvPr>
            <p:ph type="ctrTitle" idx="4294967295"/>
          </p:nvPr>
        </p:nvSpPr>
        <p:spPr>
          <a:xfrm>
            <a:off x="388300" y="1785067"/>
            <a:ext cx="6546000" cy="6812833"/>
          </a:xfrm>
          <a:prstGeom prst="rect">
            <a:avLst/>
          </a:prstGeom>
          <a:ln w="19050" cap="flat" cmpd="sng">
            <a:solidFill>
              <a:srgbClr val="247475"/>
            </a:solidFill>
            <a:prstDash val="solid"/>
            <a:round/>
            <a:headEnd type="none" w="sm" len="sm"/>
            <a:tailEnd type="none" w="sm" len="sm"/>
          </a:ln>
        </p:spPr>
        <p:txBody>
          <a:bodyPr spcFirstLastPara="1" wrap="square" lIns="234000" tIns="666000" rIns="234000" bIns="234000" anchor="t" anchorCtr="0">
            <a:noAutofit/>
          </a:bodyPr>
          <a:lstStyle/>
          <a:p>
            <a:pPr lvl="0">
              <a:lnSpc>
                <a:spcPct val="108000"/>
              </a:lnSpc>
              <a:spcBef>
                <a:spcPts val="1200"/>
              </a:spcBef>
            </a:pPr>
            <a:r>
              <a:rPr lang="el-GR" sz="1400" dirty="0" smtClean="0">
                <a:solidFill>
                  <a:srgbClr val="0070C0"/>
                </a:solidFill>
                <a:latin typeface="Ubuntu"/>
                <a:ea typeface="Ubuntu"/>
                <a:cs typeface="Ubuntu"/>
                <a:sym typeface="Ubuntu"/>
              </a:rPr>
              <a:t>Ο κύριος στόχος </a:t>
            </a:r>
            <a:r>
              <a:rPr lang="el-GR" sz="1400" dirty="0" smtClean="0">
                <a:solidFill>
                  <a:srgbClr val="0070C0"/>
                </a:solidFill>
                <a:latin typeface="Ubuntu"/>
                <a:ea typeface="Ubuntu"/>
                <a:cs typeface="Ubuntu"/>
                <a:sym typeface="Ubuntu"/>
              </a:rPr>
              <a:t>της έρευνας ήταν </a:t>
            </a:r>
            <a:r>
              <a:rPr lang="el-GR" sz="1400" dirty="0" smtClean="0">
                <a:solidFill>
                  <a:srgbClr val="0070C0"/>
                </a:solidFill>
                <a:latin typeface="Ubuntu"/>
                <a:ea typeface="Ubuntu"/>
                <a:cs typeface="Ubuntu"/>
                <a:sym typeface="Ubuntu"/>
              </a:rPr>
              <a:t>να διερευνηθεί πώς η πολιτισμική ποικιλομορφία επηρεάζει την εκπαιδευτική κοινότητα και τη σχολική ζωή. </a:t>
            </a:r>
            <a:r>
              <a:rPr lang="el-GR" sz="1400" dirty="0" smtClean="0">
                <a:solidFill>
                  <a:srgbClr val="0070C0"/>
                </a:solidFill>
                <a:latin typeface="Ubuntu"/>
                <a:ea typeface="Ubuntu"/>
                <a:cs typeface="Ubuntu"/>
                <a:sym typeface="Ubuntu"/>
              </a:rPr>
              <a:t/>
            </a:r>
            <a:br>
              <a:rPr lang="el-GR" sz="1400" dirty="0" smtClean="0">
                <a:solidFill>
                  <a:srgbClr val="0070C0"/>
                </a:solidFill>
                <a:latin typeface="Ubuntu"/>
                <a:ea typeface="Ubuntu"/>
                <a:cs typeface="Ubuntu"/>
                <a:sym typeface="Ubuntu"/>
              </a:rPr>
            </a:br>
            <a:r>
              <a:rPr lang="el-GR" sz="1400" dirty="0" smtClean="0">
                <a:solidFill>
                  <a:srgbClr val="0070C0"/>
                </a:solidFill>
                <a:latin typeface="Ubuntu"/>
                <a:ea typeface="Ubuntu"/>
                <a:cs typeface="Ubuntu"/>
                <a:sym typeface="Ubuntu"/>
              </a:rPr>
              <a:t>Η </a:t>
            </a:r>
            <a:r>
              <a:rPr lang="el-GR" sz="1400" dirty="0" smtClean="0">
                <a:solidFill>
                  <a:srgbClr val="0070C0"/>
                </a:solidFill>
                <a:latin typeface="Ubuntu"/>
                <a:ea typeface="Ubuntu"/>
                <a:cs typeface="Ubuntu"/>
                <a:sym typeface="Ubuntu"/>
              </a:rPr>
              <a:t>έρευνα που πραγματοποιούσαμε στοχεύει να διερευνήσει πώς η πολιτισμική ποικιλομορφία επηρεάζει τη ζωή των νέων και των ενηλίκων, τόσο στο σχολείο όσο και γενικότερα</a:t>
            </a:r>
            <a:r>
              <a:rPr lang="el-GR" sz="1400" dirty="0" smtClean="0">
                <a:solidFill>
                  <a:srgbClr val="0070C0"/>
                </a:solidFill>
                <a:latin typeface="Ubuntu"/>
                <a:ea typeface="Ubuntu"/>
                <a:cs typeface="Ubuntu"/>
                <a:sym typeface="Ubuntu"/>
              </a:rPr>
              <a:t>.</a:t>
            </a:r>
            <a:br>
              <a:rPr lang="el-GR" sz="1400" dirty="0" smtClean="0">
                <a:solidFill>
                  <a:srgbClr val="0070C0"/>
                </a:solidFill>
                <a:latin typeface="Ubuntu"/>
                <a:ea typeface="Ubuntu"/>
                <a:cs typeface="Ubuntu"/>
                <a:sym typeface="Ubuntu"/>
              </a:rPr>
            </a:br>
            <a:r>
              <a:rPr lang="el-GR" sz="1400" dirty="0" smtClean="0">
                <a:solidFill>
                  <a:srgbClr val="0070C0"/>
                </a:solidFill>
                <a:latin typeface="Ubuntu"/>
                <a:ea typeface="Ubuntu"/>
                <a:cs typeface="Ubuntu"/>
                <a:sym typeface="Ubuntu"/>
              </a:rPr>
              <a:t> </a:t>
            </a:r>
            <a:r>
              <a:rPr lang="el-GR" sz="1400" dirty="0" smtClean="0">
                <a:solidFill>
                  <a:srgbClr val="0070C0"/>
                </a:solidFill>
                <a:latin typeface="Ubuntu"/>
                <a:ea typeface="Ubuntu"/>
                <a:cs typeface="Ubuntu"/>
                <a:sym typeface="Ubuntu"/>
              </a:rPr>
              <a:t>Επιπλέον, οι εταίροι μέσω της χορήγησης ερωτηματολογίων σε εμπειρογνώμονες της εκπαίδευσης έχουν αποκτήσει πληροφορίες σχετικά με καινοτόμες εκπαιδευτικές εμπειρίες που προωθούνται σε εθνικό επίπεδο σχετικά με σημαντικούς μελετητές και εκπαιδευτικούς που εργάζονται ή έχουν εργαστεί στη χώρα τους. </a:t>
            </a:r>
            <a:r>
              <a:rPr lang="el-GR" sz="1400" dirty="0" smtClean="0">
                <a:solidFill>
                  <a:srgbClr val="0070C0"/>
                </a:solidFill>
                <a:latin typeface="Ubuntu"/>
                <a:ea typeface="Ubuntu"/>
                <a:cs typeface="Ubuntu"/>
                <a:sym typeface="Ubuntu"/>
              </a:rPr>
              <a:t/>
            </a:r>
            <a:br>
              <a:rPr lang="el-GR" sz="1400" dirty="0" smtClean="0">
                <a:solidFill>
                  <a:srgbClr val="0070C0"/>
                </a:solidFill>
                <a:latin typeface="Ubuntu"/>
                <a:ea typeface="Ubuntu"/>
                <a:cs typeface="Ubuntu"/>
                <a:sym typeface="Ubuntu"/>
              </a:rPr>
            </a:br>
            <a:r>
              <a:rPr lang="el-GR" sz="1400" dirty="0" smtClean="0">
                <a:solidFill>
                  <a:srgbClr val="0070C0"/>
                </a:solidFill>
                <a:latin typeface="Ubuntu"/>
                <a:ea typeface="Ubuntu"/>
                <a:cs typeface="Ubuntu"/>
                <a:sym typeface="Ubuntu"/>
              </a:rPr>
              <a:t>Μέσω </a:t>
            </a:r>
            <a:r>
              <a:rPr lang="el-GR" sz="1400" dirty="0" smtClean="0">
                <a:solidFill>
                  <a:srgbClr val="0070C0"/>
                </a:solidFill>
                <a:latin typeface="Ubuntu"/>
                <a:ea typeface="Ubuntu"/>
                <a:cs typeface="Ubuntu"/>
                <a:sym typeface="Ubuntu"/>
              </a:rPr>
              <a:t>των ανατροφοδοτήσεων που συγκέντρωσε κατέστη δυνατό να συνοψιστούν οι διαφορετικές προοπτικές που προσδιορίστηκαν για τρία κύρια θέματα</a:t>
            </a:r>
            <a:r>
              <a:rPr lang="el-GR" sz="1400" dirty="0" smtClean="0">
                <a:solidFill>
                  <a:srgbClr val="0070C0"/>
                </a:solidFill>
                <a:latin typeface="Ubuntu"/>
                <a:ea typeface="Ubuntu"/>
                <a:cs typeface="Ubuntu"/>
                <a:sym typeface="Ubuntu"/>
              </a:rPr>
              <a:t>:</a:t>
            </a:r>
            <a:br>
              <a:rPr lang="el-GR" sz="1400" dirty="0" smtClean="0">
                <a:solidFill>
                  <a:srgbClr val="0070C0"/>
                </a:solidFill>
                <a:latin typeface="Ubuntu"/>
                <a:ea typeface="Ubuntu"/>
                <a:cs typeface="Ubuntu"/>
                <a:sym typeface="Ubuntu"/>
              </a:rPr>
            </a:br>
            <a:r>
              <a:rPr lang="el-GR" sz="1400" dirty="0" smtClean="0">
                <a:solidFill>
                  <a:srgbClr val="0070C0"/>
                </a:solidFill>
                <a:latin typeface="Ubuntu"/>
                <a:ea typeface="Ubuntu"/>
                <a:cs typeface="Ubuntu"/>
                <a:sym typeface="Ubuntu"/>
              </a:rPr>
              <a:t>1- </a:t>
            </a:r>
            <a:r>
              <a:rPr lang="el-GR" sz="1400" dirty="0" smtClean="0">
                <a:solidFill>
                  <a:srgbClr val="0070C0"/>
                </a:solidFill>
                <a:latin typeface="Ubuntu"/>
                <a:ea typeface="Ubuntu"/>
                <a:cs typeface="Ubuntu"/>
                <a:sym typeface="Ubuntu"/>
              </a:rPr>
              <a:t>Μαθησιακό περιβάλλον και χώροι </a:t>
            </a:r>
            <a:r>
              <a:rPr lang="el-GR" sz="1400" dirty="0" smtClean="0">
                <a:solidFill>
                  <a:srgbClr val="0070C0"/>
                </a:solidFill>
                <a:latin typeface="Ubuntu"/>
                <a:ea typeface="Ubuntu"/>
                <a:cs typeface="Ubuntu"/>
                <a:sym typeface="Ubuntu"/>
              </a:rPr>
              <a:t>μάθησης</a:t>
            </a:r>
            <a:br>
              <a:rPr lang="el-GR" sz="1400" dirty="0" smtClean="0">
                <a:solidFill>
                  <a:srgbClr val="0070C0"/>
                </a:solidFill>
                <a:latin typeface="Ubuntu"/>
                <a:ea typeface="Ubuntu"/>
                <a:cs typeface="Ubuntu"/>
                <a:sym typeface="Ubuntu"/>
              </a:rPr>
            </a:br>
            <a:r>
              <a:rPr lang="el-GR" sz="1400" dirty="0" smtClean="0">
                <a:solidFill>
                  <a:srgbClr val="0070C0"/>
                </a:solidFill>
                <a:latin typeface="Ubuntu"/>
                <a:ea typeface="Ubuntu"/>
                <a:cs typeface="Ubuntu"/>
                <a:sym typeface="Ubuntu"/>
              </a:rPr>
              <a:t>2- </a:t>
            </a:r>
            <a:r>
              <a:rPr lang="el-GR" sz="1400" dirty="0" smtClean="0">
                <a:solidFill>
                  <a:srgbClr val="0070C0"/>
                </a:solidFill>
                <a:latin typeface="Ubuntu"/>
                <a:ea typeface="Ubuntu"/>
                <a:cs typeface="Ubuntu"/>
                <a:sym typeface="Ubuntu"/>
              </a:rPr>
              <a:t>Συμβολή της εκπαίδευσης στην αλλαγή του κοινωνικού πλαισίου </a:t>
            </a:r>
            <a:r>
              <a:rPr lang="el-GR" sz="1400" dirty="0" smtClean="0">
                <a:solidFill>
                  <a:srgbClr val="0070C0"/>
                </a:solidFill>
                <a:latin typeface="Ubuntu"/>
                <a:ea typeface="Ubuntu"/>
                <a:cs typeface="Ubuntu"/>
                <a:sym typeface="Ubuntu"/>
              </a:rPr>
              <a:t/>
            </a:r>
            <a:br>
              <a:rPr lang="el-GR" sz="1400" dirty="0" smtClean="0">
                <a:solidFill>
                  <a:srgbClr val="0070C0"/>
                </a:solidFill>
                <a:latin typeface="Ubuntu"/>
                <a:ea typeface="Ubuntu"/>
                <a:cs typeface="Ubuntu"/>
                <a:sym typeface="Ubuntu"/>
              </a:rPr>
            </a:br>
            <a:r>
              <a:rPr lang="el-GR" sz="1400" dirty="0" smtClean="0">
                <a:solidFill>
                  <a:srgbClr val="0070C0"/>
                </a:solidFill>
                <a:latin typeface="Ubuntu"/>
                <a:ea typeface="Ubuntu"/>
                <a:cs typeface="Ubuntu"/>
                <a:sym typeface="Ubuntu"/>
              </a:rPr>
              <a:t>3- </a:t>
            </a:r>
            <a:r>
              <a:rPr lang="el-GR" sz="1400" dirty="0" smtClean="0">
                <a:solidFill>
                  <a:srgbClr val="0070C0"/>
                </a:solidFill>
                <a:latin typeface="Ubuntu"/>
                <a:ea typeface="Ubuntu"/>
                <a:cs typeface="Ubuntu"/>
                <a:sym typeface="Ubuntu"/>
              </a:rPr>
              <a:t>Εκπαίδευση και ο ρόλος της ανάπτυξης του </a:t>
            </a:r>
            <a:r>
              <a:rPr lang="el-GR" sz="1400" dirty="0" smtClean="0">
                <a:solidFill>
                  <a:srgbClr val="0070C0"/>
                </a:solidFill>
                <a:latin typeface="Ubuntu"/>
                <a:ea typeface="Ubuntu"/>
                <a:cs typeface="Ubuntu"/>
                <a:sym typeface="Ubuntu"/>
              </a:rPr>
              <a:t>κοινωνικών </a:t>
            </a:r>
            <a:r>
              <a:rPr lang="el-GR" sz="1400" dirty="0" smtClean="0">
                <a:solidFill>
                  <a:srgbClr val="0070C0"/>
                </a:solidFill>
                <a:latin typeface="Ubuntu"/>
                <a:ea typeface="Ubuntu"/>
                <a:cs typeface="Ubuntu"/>
                <a:sym typeface="Ubuntu"/>
              </a:rPr>
              <a:t>και </a:t>
            </a:r>
            <a:r>
              <a:rPr lang="el-GR" sz="1400" dirty="0" smtClean="0">
                <a:solidFill>
                  <a:srgbClr val="0070C0"/>
                </a:solidFill>
                <a:latin typeface="Ubuntu"/>
                <a:ea typeface="Ubuntu"/>
                <a:cs typeface="Ubuntu"/>
                <a:sym typeface="Ubuntu"/>
              </a:rPr>
              <a:t> ήπιων </a:t>
            </a:r>
            <a:r>
              <a:rPr lang="el-GR" sz="1400" dirty="0" err="1" smtClean="0">
                <a:solidFill>
                  <a:srgbClr val="0070C0"/>
                </a:solidFill>
                <a:latin typeface="Ubuntu"/>
                <a:ea typeface="Ubuntu"/>
                <a:cs typeface="Ubuntu"/>
                <a:sym typeface="Ubuntu"/>
              </a:rPr>
              <a:t>δεξιοτήτητων</a:t>
            </a:r>
            <a:r>
              <a:rPr lang="el-GR" sz="1400" dirty="0" smtClean="0">
                <a:solidFill>
                  <a:srgbClr val="0070C0"/>
                </a:solidFill>
                <a:latin typeface="Ubuntu"/>
                <a:ea typeface="Ubuntu"/>
                <a:cs typeface="Ubuntu"/>
                <a:sym typeface="Ubuntu"/>
              </a:rPr>
              <a:t> (</a:t>
            </a:r>
            <a:r>
              <a:rPr lang="el-GR" sz="1400" dirty="0" err="1" smtClean="0">
                <a:solidFill>
                  <a:srgbClr val="0070C0"/>
                </a:solidFill>
                <a:latin typeface="Ubuntu"/>
                <a:ea typeface="Ubuntu"/>
                <a:cs typeface="Ubuntu"/>
                <a:sym typeface="Ubuntu"/>
              </a:rPr>
              <a:t>soft</a:t>
            </a:r>
            <a:r>
              <a:rPr lang="el-GR" sz="1400" dirty="0" smtClean="0">
                <a:solidFill>
                  <a:srgbClr val="0070C0"/>
                </a:solidFill>
                <a:latin typeface="Ubuntu"/>
                <a:ea typeface="Ubuntu"/>
                <a:cs typeface="Ubuntu"/>
                <a:sym typeface="Ubuntu"/>
              </a:rPr>
              <a:t> </a:t>
            </a:r>
            <a:r>
              <a:rPr lang="el-GR" sz="1400" dirty="0" err="1" smtClean="0">
                <a:solidFill>
                  <a:srgbClr val="0070C0"/>
                </a:solidFill>
                <a:latin typeface="Ubuntu"/>
                <a:ea typeface="Ubuntu"/>
                <a:cs typeface="Ubuntu"/>
                <a:sym typeface="Ubuntu"/>
              </a:rPr>
              <a:t>skills</a:t>
            </a:r>
            <a:r>
              <a:rPr lang="el-GR" sz="1400" dirty="0" smtClean="0">
                <a:solidFill>
                  <a:srgbClr val="0070C0"/>
                </a:solidFill>
                <a:latin typeface="Ubuntu"/>
                <a:ea typeface="Ubuntu"/>
                <a:cs typeface="Ubuntu"/>
                <a:sym typeface="Ubuntu"/>
              </a:rPr>
              <a:t> ).</a:t>
            </a:r>
            <a:br>
              <a:rPr lang="el-GR" sz="1400" dirty="0" smtClean="0">
                <a:solidFill>
                  <a:srgbClr val="0070C0"/>
                </a:solidFill>
                <a:latin typeface="Ubuntu"/>
                <a:ea typeface="Ubuntu"/>
                <a:cs typeface="Ubuntu"/>
                <a:sym typeface="Ubuntu"/>
              </a:rPr>
            </a:br>
            <a:r>
              <a:rPr lang="el-GR" sz="1400" dirty="0" smtClean="0">
                <a:solidFill>
                  <a:srgbClr val="0070C0"/>
                </a:solidFill>
                <a:latin typeface="Ubuntu"/>
                <a:ea typeface="Ubuntu"/>
                <a:cs typeface="Ubuntu"/>
                <a:sym typeface="Ubuntu"/>
              </a:rPr>
              <a:t>Έχει </a:t>
            </a:r>
            <a:r>
              <a:rPr lang="el-GR" sz="1400" dirty="0" smtClean="0">
                <a:solidFill>
                  <a:srgbClr val="0070C0"/>
                </a:solidFill>
                <a:latin typeface="Ubuntu"/>
                <a:ea typeface="Ubuntu"/>
                <a:cs typeface="Ubuntu"/>
                <a:sym typeface="Ubuntu"/>
              </a:rPr>
              <a:t>δημιουργηθεί μια συλλογή σχετικών και καινοτόμων άρθρων και εργασιών για τα θέματα σε εθνικό επίπεδο και υφιστάμενων πρωτοβουλιών που στοχεύουν στην προώθηση της μετασχηματιστικής διαδικασίας του εκπαιδευτικού συστήματος επίσης όσον αφορά τους χώρους μάθησης, τις μεθόδους, τις κοινωνικές και ήπιες δεξιότητες.</a:t>
            </a:r>
            <a:endParaRPr sz="1400" dirty="0">
              <a:solidFill>
                <a:srgbClr val="0070C0"/>
              </a:solidFill>
              <a:latin typeface="Ubuntu"/>
              <a:ea typeface="Ubuntu"/>
              <a:cs typeface="Ubuntu"/>
              <a:sym typeface="Ubuntu"/>
            </a:endParaRPr>
          </a:p>
        </p:txBody>
      </p:sp>
      <p:sp>
        <p:nvSpPr>
          <p:cNvPr id="78" name="Google Shape;78;p15"/>
          <p:cNvSpPr txBox="1"/>
          <p:nvPr/>
        </p:nvSpPr>
        <p:spPr>
          <a:xfrm rot="-5400000">
            <a:off x="6561008" y="5042341"/>
            <a:ext cx="1353900" cy="607315"/>
          </a:xfrm>
          <a:prstGeom prst="rect">
            <a:avLst/>
          </a:prstGeom>
          <a:noFill/>
          <a:ln>
            <a:noFill/>
          </a:ln>
          <a:effectLst>
            <a:outerShdw blurRad="14288" dist="19050" dir="19620000" algn="bl" rotWithShape="0">
              <a:srgbClr val="000000">
                <a:alpha val="86000"/>
              </a:srgbClr>
            </a:outerShdw>
          </a:effectLst>
        </p:spPr>
        <p:txBody>
          <a:bodyPr spcFirstLastPara="1" wrap="square" lIns="91425" tIns="91425" rIns="91425" bIns="91425" anchor="t" anchorCtr="0">
            <a:spAutoFit/>
          </a:bodyPr>
          <a:lstStyle/>
          <a:p>
            <a:pPr marL="0" lvl="0" indent="0" algn="ctr" rtl="0">
              <a:lnSpc>
                <a:spcPct val="108000"/>
              </a:lnSpc>
              <a:spcBef>
                <a:spcPts val="1200"/>
              </a:spcBef>
              <a:spcAft>
                <a:spcPts val="800"/>
              </a:spcAft>
              <a:buNone/>
            </a:pPr>
            <a:r>
              <a:rPr lang="bg" sz="1000" dirty="0">
                <a:solidFill>
                  <a:srgbClr val="FFFFFF"/>
                </a:solidFill>
                <a:latin typeface="Cambria"/>
                <a:ea typeface="Cambria"/>
                <a:cs typeface="Cambria"/>
                <a:sym typeface="Cambria"/>
              </a:rPr>
              <a:t>NEWSLETTER </a:t>
            </a:r>
            <a:r>
              <a:rPr lang="bg" sz="1000" dirty="0" smtClean="0">
                <a:solidFill>
                  <a:srgbClr val="FFFFFF"/>
                </a:solidFill>
                <a:latin typeface="Cambria"/>
                <a:ea typeface="Cambria"/>
                <a:cs typeface="Cambria"/>
                <a:sym typeface="Cambria"/>
              </a:rPr>
              <a:t>no.</a:t>
            </a:r>
            <a:r>
              <a:rPr lang="it-IT" sz="1000" dirty="0" smtClean="0">
                <a:solidFill>
                  <a:srgbClr val="FFFFFF"/>
                </a:solidFill>
                <a:latin typeface="Cambria"/>
                <a:ea typeface="Cambria"/>
                <a:cs typeface="Cambria"/>
                <a:sym typeface="Cambria"/>
              </a:rPr>
              <a:t>3</a:t>
            </a:r>
            <a:endParaRPr sz="1000" dirty="0">
              <a:solidFill>
                <a:srgbClr val="FFFFFF"/>
              </a:solidFill>
              <a:latin typeface="Cambria"/>
              <a:ea typeface="Cambria"/>
              <a:cs typeface="Cambria"/>
              <a:sym typeface="Cambria"/>
            </a:endParaRPr>
          </a:p>
        </p:txBody>
      </p:sp>
      <p:pic>
        <p:nvPicPr>
          <p:cNvPr id="7" name="Immagine 6" descr="21 maggio: diversità e ricchezza"/>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22540" y="8737443"/>
            <a:ext cx="3716260" cy="17111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ctrTitle" idx="4294967295"/>
          </p:nvPr>
        </p:nvSpPr>
        <p:spPr>
          <a:xfrm>
            <a:off x="792575" y="1170598"/>
            <a:ext cx="5760000" cy="7401900"/>
          </a:xfrm>
          <a:prstGeom prst="rect">
            <a:avLst/>
          </a:prstGeom>
          <a:ln w="19050" cap="flat" cmpd="sng">
            <a:solidFill>
              <a:srgbClr val="247475"/>
            </a:solidFill>
            <a:prstDash val="solid"/>
            <a:round/>
            <a:headEnd type="none" w="sm" len="sm"/>
            <a:tailEnd type="none" w="sm" len="sm"/>
          </a:ln>
        </p:spPr>
        <p:txBody>
          <a:bodyPr spcFirstLastPara="1" wrap="square" lIns="234000" tIns="882000" rIns="234000" bIns="234000" anchor="t" anchorCtr="0">
            <a:noAutofit/>
          </a:bodyPr>
          <a:lstStyle/>
          <a:p>
            <a:pPr marL="0" lvl="0" indent="0" algn="ctr" rtl="0">
              <a:spcBef>
                <a:spcPts val="1200"/>
              </a:spcBef>
              <a:spcAft>
                <a:spcPts val="0"/>
              </a:spcAft>
              <a:buNone/>
            </a:pPr>
            <a:r>
              <a:rPr lang="el-GR" sz="2400" dirty="0" smtClean="0">
                <a:solidFill>
                  <a:srgbClr val="247475"/>
                </a:solidFill>
                <a:latin typeface="EB Garamond Medium"/>
                <a:ea typeface="EB Garamond Medium"/>
                <a:cs typeface="EB Garamond Medium"/>
                <a:sym typeface="EB Garamond Medium"/>
              </a:rPr>
              <a:t>Τέλος</a:t>
            </a:r>
            <a:r>
              <a:rPr lang="en-US" sz="2400" dirty="0" smtClean="0">
                <a:solidFill>
                  <a:srgbClr val="247475"/>
                </a:solidFill>
                <a:latin typeface="EB Garamond Medium"/>
                <a:ea typeface="EB Garamond Medium"/>
                <a:cs typeface="EB Garamond Medium"/>
                <a:sym typeface="EB Garamond Medium"/>
              </a:rPr>
              <a:t>…</a:t>
            </a:r>
            <a:endParaRPr sz="2400" dirty="0">
              <a:latin typeface="EB Garamond Medium"/>
              <a:ea typeface="EB Garamond Medium"/>
              <a:cs typeface="EB Garamond Medium"/>
              <a:sym typeface="EB Garamond Medium"/>
            </a:endParaRPr>
          </a:p>
        </p:txBody>
      </p:sp>
      <p:sp>
        <p:nvSpPr>
          <p:cNvPr id="96" name="Google Shape;96;p17"/>
          <p:cNvSpPr txBox="1"/>
          <p:nvPr/>
        </p:nvSpPr>
        <p:spPr>
          <a:xfrm rot="-5400000">
            <a:off x="6340550" y="6095655"/>
            <a:ext cx="1353900" cy="927403"/>
          </a:xfrm>
          <a:prstGeom prst="rect">
            <a:avLst/>
          </a:prstGeom>
          <a:noFill/>
          <a:ln>
            <a:noFill/>
          </a:ln>
        </p:spPr>
        <p:txBody>
          <a:bodyPr spcFirstLastPara="1" wrap="square" lIns="91425" tIns="91425" rIns="91425" bIns="91425" anchor="t" anchorCtr="0">
            <a:spAutoFit/>
          </a:bodyPr>
          <a:lstStyle/>
          <a:p>
            <a:pPr marL="0" lvl="0" indent="0" algn="ctr" rtl="0">
              <a:lnSpc>
                <a:spcPct val="108000"/>
              </a:lnSpc>
              <a:spcBef>
                <a:spcPts val="1200"/>
              </a:spcBef>
              <a:spcAft>
                <a:spcPts val="0"/>
              </a:spcAft>
              <a:buNone/>
            </a:pPr>
            <a:r>
              <a:rPr lang="bg" sz="1000" dirty="0">
                <a:solidFill>
                  <a:schemeClr val="dk1"/>
                </a:solidFill>
                <a:latin typeface="Cambria"/>
                <a:ea typeface="Cambria"/>
                <a:cs typeface="Cambria"/>
                <a:sym typeface="Cambria"/>
              </a:rPr>
              <a:t>NEWSLETTER </a:t>
            </a:r>
            <a:r>
              <a:rPr lang="bg" sz="1000" dirty="0" smtClean="0">
                <a:solidFill>
                  <a:schemeClr val="dk1"/>
                </a:solidFill>
                <a:latin typeface="Cambria"/>
                <a:ea typeface="Cambria"/>
                <a:cs typeface="Cambria"/>
                <a:sym typeface="Cambria"/>
              </a:rPr>
              <a:t>no.</a:t>
            </a:r>
            <a:r>
              <a:rPr lang="it-IT" sz="1000" dirty="0" smtClean="0">
                <a:solidFill>
                  <a:schemeClr val="dk1"/>
                </a:solidFill>
                <a:latin typeface="Cambria"/>
                <a:ea typeface="Cambria"/>
                <a:cs typeface="Cambria"/>
                <a:sym typeface="Cambria"/>
              </a:rPr>
              <a:t>3</a:t>
            </a:r>
            <a:endParaRPr sz="1000" dirty="0">
              <a:solidFill>
                <a:schemeClr val="dk1"/>
              </a:solidFill>
              <a:latin typeface="Cambria"/>
              <a:ea typeface="Cambria"/>
              <a:cs typeface="Cambria"/>
              <a:sym typeface="Cambria"/>
            </a:endParaRPr>
          </a:p>
          <a:p>
            <a:pPr marL="0" lvl="0" indent="0" algn="ctr" rtl="0">
              <a:lnSpc>
                <a:spcPct val="108000"/>
              </a:lnSpc>
              <a:spcBef>
                <a:spcPts val="1200"/>
              </a:spcBef>
              <a:spcAft>
                <a:spcPts val="800"/>
              </a:spcAft>
              <a:buNone/>
            </a:pPr>
            <a:endParaRPr sz="1000" dirty="0">
              <a:solidFill>
                <a:schemeClr val="dk1"/>
              </a:solidFill>
              <a:latin typeface="Cambria"/>
              <a:ea typeface="Cambria"/>
              <a:cs typeface="Cambria"/>
              <a:sym typeface="Cambria"/>
            </a:endParaRPr>
          </a:p>
        </p:txBody>
      </p:sp>
      <p:grpSp>
        <p:nvGrpSpPr>
          <p:cNvPr id="97" name="Google Shape;97;p17"/>
          <p:cNvGrpSpPr/>
          <p:nvPr/>
        </p:nvGrpSpPr>
        <p:grpSpPr>
          <a:xfrm>
            <a:off x="3008000" y="552450"/>
            <a:ext cx="1228800" cy="1228800"/>
            <a:chOff x="3236600" y="552450"/>
            <a:chExt cx="1228800" cy="1228800"/>
          </a:xfrm>
        </p:grpSpPr>
        <p:sp>
          <p:nvSpPr>
            <p:cNvPr id="98" name="Google Shape;98;p17"/>
            <p:cNvSpPr/>
            <p:nvPr/>
          </p:nvSpPr>
          <p:spPr>
            <a:xfrm>
              <a:off x="3236600" y="552450"/>
              <a:ext cx="1228800" cy="1228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7"/>
            <p:cNvPicPr preferRelativeResize="0"/>
            <p:nvPr/>
          </p:nvPicPr>
          <p:blipFill>
            <a:blip r:embed="rId3">
              <a:alphaModFix/>
            </a:blip>
            <a:stretch>
              <a:fillRect/>
            </a:stretch>
          </p:blipFill>
          <p:spPr>
            <a:xfrm>
              <a:off x="3338148" y="644400"/>
              <a:ext cx="1032176" cy="1041526"/>
            </a:xfrm>
            <a:prstGeom prst="rect">
              <a:avLst/>
            </a:prstGeom>
            <a:noFill/>
            <a:ln>
              <a:noFill/>
            </a:ln>
          </p:spPr>
        </p:pic>
      </p:grpSp>
      <p:sp>
        <p:nvSpPr>
          <p:cNvPr id="100" name="Google Shape;100;p17"/>
          <p:cNvSpPr txBox="1"/>
          <p:nvPr/>
        </p:nvSpPr>
        <p:spPr>
          <a:xfrm>
            <a:off x="1112675" y="2775375"/>
            <a:ext cx="5151000" cy="5490000"/>
          </a:xfrm>
          <a:prstGeom prst="rect">
            <a:avLst/>
          </a:prstGeom>
          <a:solidFill>
            <a:schemeClr val="lt1"/>
          </a:solidFill>
          <a:ln>
            <a:noFill/>
          </a:ln>
        </p:spPr>
        <p:txBody>
          <a:bodyPr spcFirstLastPara="1" wrap="square" lIns="18000" tIns="54000" rIns="18000" bIns="18000" anchor="t" anchorCtr="0">
            <a:noAutofit/>
          </a:bodyPr>
          <a:lstStyle/>
          <a:p>
            <a:pPr lvl="0" algn="just">
              <a:spcBef>
                <a:spcPts val="1200"/>
              </a:spcBef>
            </a:pPr>
            <a:r>
              <a:rPr lang="el-GR" dirty="0" smtClean="0">
                <a:solidFill>
                  <a:schemeClr val="tx1"/>
                </a:solidFill>
                <a:latin typeface="Ubuntu"/>
                <a:ea typeface="Ubuntu"/>
                <a:cs typeface="Ubuntu"/>
                <a:sym typeface="Ubuntu"/>
              </a:rPr>
              <a:t>Τέλος, </a:t>
            </a:r>
            <a:r>
              <a:rPr lang="el-GR" dirty="0" smtClean="0">
                <a:solidFill>
                  <a:schemeClr val="tx1"/>
                </a:solidFill>
                <a:latin typeface="Ubuntu"/>
                <a:ea typeface="Ubuntu"/>
                <a:cs typeface="Ubuntu"/>
                <a:sym typeface="Ubuntu"/>
              </a:rPr>
              <a:t>κλήθηκε να προβληματιστεί </a:t>
            </a:r>
            <a:r>
              <a:rPr lang="el-GR" dirty="0" smtClean="0">
                <a:solidFill>
                  <a:schemeClr val="tx1"/>
                </a:solidFill>
                <a:latin typeface="Ubuntu"/>
                <a:ea typeface="Ubuntu"/>
                <a:cs typeface="Ubuntu"/>
                <a:sym typeface="Ubuntu"/>
              </a:rPr>
              <a:t>για τις συνέπειες της πανδημίας στα </a:t>
            </a:r>
            <a:r>
              <a:rPr lang="el-GR" dirty="0" smtClean="0">
                <a:solidFill>
                  <a:schemeClr val="tx1"/>
                </a:solidFill>
                <a:latin typeface="Ubuntu"/>
                <a:ea typeface="Ubuntu"/>
                <a:cs typeface="Ubuntu"/>
                <a:sym typeface="Ubuntu"/>
              </a:rPr>
              <a:t>σχολεία, </a:t>
            </a:r>
            <a:r>
              <a:rPr lang="el-GR" dirty="0" smtClean="0">
                <a:solidFill>
                  <a:schemeClr val="tx1"/>
                </a:solidFill>
                <a:latin typeface="Ubuntu"/>
                <a:ea typeface="Ubuntu"/>
                <a:cs typeface="Ubuntu"/>
                <a:sym typeface="Ubuntu"/>
              </a:rPr>
              <a:t>αφού παρά τις δυσκολίες </a:t>
            </a:r>
            <a:r>
              <a:rPr lang="el-GR" dirty="0" smtClean="0">
                <a:solidFill>
                  <a:schemeClr val="tx1"/>
                </a:solidFill>
                <a:latin typeface="Ubuntu"/>
                <a:ea typeface="Ubuntu"/>
                <a:cs typeface="Ubuntu"/>
                <a:sym typeface="Ubuntu"/>
              </a:rPr>
              <a:t>αντιπροσωπεύει </a:t>
            </a:r>
            <a:r>
              <a:rPr lang="el-GR" dirty="0" smtClean="0">
                <a:solidFill>
                  <a:schemeClr val="tx1"/>
                </a:solidFill>
                <a:latin typeface="Ubuntu"/>
                <a:ea typeface="Ubuntu"/>
                <a:cs typeface="Ubuntu"/>
                <a:sym typeface="Ubuntu"/>
              </a:rPr>
              <a:t>μια ευκαιρία για μεταρρύθμιση του εκπαιδευτικού συστήματος και εφαρμογή νέων μεθόδων μάθησης, χώρων και </a:t>
            </a:r>
            <a:r>
              <a:rPr lang="el-GR" dirty="0" smtClean="0">
                <a:solidFill>
                  <a:schemeClr val="tx1"/>
                </a:solidFill>
                <a:latin typeface="Ubuntu"/>
                <a:ea typeface="Ubuntu"/>
                <a:cs typeface="Ubuntu"/>
                <a:sym typeface="Ubuntu"/>
              </a:rPr>
              <a:t>προσεγγίσεων </a:t>
            </a:r>
            <a:r>
              <a:rPr lang="el-GR" dirty="0" smtClean="0">
                <a:solidFill>
                  <a:schemeClr val="tx1"/>
                </a:solidFill>
                <a:latin typeface="Ubuntu"/>
                <a:ea typeface="Ubuntu"/>
                <a:cs typeface="Ubuntu"/>
                <a:sym typeface="Ubuntu"/>
              </a:rPr>
              <a:t>χρησιμοποιώντας αναλογικά και ψηφιακά </a:t>
            </a:r>
            <a:r>
              <a:rPr lang="el-GR" dirty="0" smtClean="0">
                <a:solidFill>
                  <a:schemeClr val="tx1"/>
                </a:solidFill>
                <a:latin typeface="Ubuntu"/>
                <a:ea typeface="Ubuntu"/>
                <a:cs typeface="Ubuntu"/>
                <a:sym typeface="Ubuntu"/>
              </a:rPr>
              <a:t>εργαλεία και μέσα, </a:t>
            </a:r>
            <a:r>
              <a:rPr lang="el-GR" dirty="0" smtClean="0">
                <a:solidFill>
                  <a:schemeClr val="tx1"/>
                </a:solidFill>
                <a:latin typeface="Ubuntu"/>
                <a:ea typeface="Ubuntu"/>
                <a:cs typeface="Ubuntu"/>
                <a:sym typeface="Ubuntu"/>
              </a:rPr>
              <a:t>ορίζοντας νέα μοντέλα διακυβέρνησης και τη σύναψη τοπικών εκπαιδευτικών συμφωνιών.</a:t>
            </a:r>
            <a:endParaRPr lang="en-US" b="1" dirty="0">
              <a:solidFill>
                <a:schemeClr val="tx1"/>
              </a:solidFill>
              <a:latin typeface="Ubuntu"/>
              <a:ea typeface="Ubuntu"/>
              <a:cs typeface="Ubuntu"/>
              <a:sym typeface="Ubuntu"/>
            </a:endParaRPr>
          </a:p>
        </p:txBody>
      </p:sp>
      <p:sp>
        <p:nvSpPr>
          <p:cNvPr id="101" name="Google Shape;101;p17"/>
          <p:cNvSpPr txBox="1"/>
          <p:nvPr/>
        </p:nvSpPr>
        <p:spPr>
          <a:xfrm>
            <a:off x="2621280" y="8778240"/>
            <a:ext cx="2423160" cy="595923"/>
          </a:xfrm>
          <a:prstGeom prst="rect">
            <a:avLst/>
          </a:prstGeom>
          <a:solidFill>
            <a:srgbClr val="247475"/>
          </a:solidFill>
          <a:ln>
            <a:noFill/>
          </a:ln>
        </p:spPr>
        <p:txBody>
          <a:bodyPr spcFirstLastPara="1" wrap="square" lIns="54000" tIns="18000" rIns="54000" bIns="54000" anchor="t" anchorCtr="0">
            <a:spAutoFit/>
          </a:bodyPr>
          <a:lstStyle/>
          <a:p>
            <a:pPr marL="0" lvl="0" indent="0" algn="ctr" rtl="0">
              <a:spcBef>
                <a:spcPts val="1200"/>
              </a:spcBef>
              <a:spcAft>
                <a:spcPts val="0"/>
              </a:spcAft>
              <a:buNone/>
            </a:pPr>
            <a:r>
              <a:rPr lang="el-GR" sz="2400" dirty="0" smtClean="0">
                <a:latin typeface="EB Garamond Medium"/>
                <a:ea typeface="EB Garamond Medium"/>
                <a:cs typeface="EB Garamond Medium"/>
                <a:sym typeface="EB Garamond Medium"/>
              </a:rPr>
              <a:t>Σας ευχαριστούμε!</a:t>
            </a:r>
            <a:endParaRPr sz="2400" dirty="0">
              <a:latin typeface="EB Garamond Medium"/>
              <a:ea typeface="EB Garamond Medium"/>
              <a:cs typeface="EB Garamond Medium"/>
              <a:sym typeface="EB Garamond Medium"/>
            </a:endParaRPr>
          </a:p>
        </p:txBody>
      </p:sp>
      <p:sp>
        <p:nvSpPr>
          <p:cNvPr id="102" name="Google Shape;102;p17"/>
          <p:cNvSpPr txBox="1"/>
          <p:nvPr/>
        </p:nvSpPr>
        <p:spPr>
          <a:xfrm>
            <a:off x="2960000" y="9980300"/>
            <a:ext cx="3728100" cy="540000"/>
          </a:xfrm>
          <a:prstGeom prst="rect">
            <a:avLst/>
          </a:prstGeom>
          <a:noFill/>
          <a:ln>
            <a:noFill/>
          </a:ln>
        </p:spPr>
        <p:txBody>
          <a:bodyPr spcFirstLastPara="1" wrap="square" lIns="91425" tIns="54000" rIns="91425" bIns="54000" anchor="t" anchorCtr="0">
            <a:spAutoFit/>
          </a:bodyPr>
          <a:lstStyle/>
          <a:p>
            <a:pPr marL="0" lvl="0" indent="0" algn="l" rtl="0">
              <a:spcBef>
                <a:spcPts val="1200"/>
              </a:spcBef>
              <a:spcAft>
                <a:spcPts val="800"/>
              </a:spcAft>
              <a:buNone/>
            </a:pPr>
            <a:r>
              <a:rPr lang="bg" sz="700">
                <a:solidFill>
                  <a:schemeClr val="dk1"/>
                </a:solidFill>
                <a:latin typeface="Ubuntu"/>
                <a:ea typeface="Ubuntu"/>
                <a:cs typeface="Ubuntu"/>
                <a:sym typeface="Ubuntu"/>
              </a:rPr>
              <a:t>The European Commission's support for the production of this publication does not</a:t>
            </a:r>
            <a:br>
              <a:rPr lang="bg" sz="700">
                <a:solidFill>
                  <a:schemeClr val="dk1"/>
                </a:solidFill>
                <a:latin typeface="Ubuntu"/>
                <a:ea typeface="Ubuntu"/>
                <a:cs typeface="Ubuntu"/>
                <a:sym typeface="Ubuntu"/>
              </a:rPr>
            </a:br>
            <a:r>
              <a:rPr lang="bg" sz="700">
                <a:solidFill>
                  <a:schemeClr val="dk1"/>
                </a:solidFill>
                <a:latin typeface="Ubuntu"/>
                <a:ea typeface="Ubuntu"/>
                <a:cs typeface="Ubuntu"/>
                <a:sym typeface="Ubuntu"/>
              </a:rPr>
              <a:t>constitute an endorsement of the contents, which reflect the views only of the authors,</a:t>
            </a:r>
            <a:br>
              <a:rPr lang="bg" sz="700">
                <a:solidFill>
                  <a:schemeClr val="dk1"/>
                </a:solidFill>
                <a:latin typeface="Ubuntu"/>
                <a:ea typeface="Ubuntu"/>
                <a:cs typeface="Ubuntu"/>
                <a:sym typeface="Ubuntu"/>
              </a:rPr>
            </a:br>
            <a:r>
              <a:rPr lang="bg" sz="700">
                <a:solidFill>
                  <a:schemeClr val="dk1"/>
                </a:solidFill>
                <a:latin typeface="Ubuntu"/>
                <a:ea typeface="Ubuntu"/>
                <a:cs typeface="Ubuntu"/>
                <a:sym typeface="Ubuntu"/>
              </a:rPr>
              <a:t>and the Commission cannot be held responsible for any use which may be made of the</a:t>
            </a:r>
            <a:br>
              <a:rPr lang="bg" sz="700">
                <a:solidFill>
                  <a:schemeClr val="dk1"/>
                </a:solidFill>
                <a:latin typeface="Ubuntu"/>
                <a:ea typeface="Ubuntu"/>
                <a:cs typeface="Ubuntu"/>
                <a:sym typeface="Ubuntu"/>
              </a:rPr>
            </a:br>
            <a:r>
              <a:rPr lang="bg" sz="700">
                <a:solidFill>
                  <a:schemeClr val="dk1"/>
                </a:solidFill>
                <a:latin typeface="Ubuntu"/>
                <a:ea typeface="Ubuntu"/>
                <a:cs typeface="Ubuntu"/>
                <a:sym typeface="Ubuntu"/>
              </a:rPr>
              <a:t>information contained therein.</a:t>
            </a:r>
            <a:endParaRPr sz="700">
              <a:latin typeface="Ubuntu"/>
              <a:ea typeface="Ubuntu"/>
              <a:cs typeface="Ubuntu"/>
              <a:sym typeface="Ubuntu"/>
            </a:endParaRPr>
          </a:p>
        </p:txBody>
      </p:sp>
      <p:pic>
        <p:nvPicPr>
          <p:cNvPr id="103" name="Google Shape;103;p17"/>
          <p:cNvPicPr preferRelativeResize="0"/>
          <p:nvPr/>
        </p:nvPicPr>
        <p:blipFill>
          <a:blip r:embed="rId4">
            <a:alphaModFix/>
          </a:blip>
          <a:stretch>
            <a:fillRect/>
          </a:stretch>
        </p:blipFill>
        <p:spPr>
          <a:xfrm>
            <a:off x="935450" y="9951311"/>
            <a:ext cx="2007774" cy="585239"/>
          </a:xfrm>
          <a:prstGeom prst="rect">
            <a:avLst/>
          </a:prstGeom>
          <a:noFill/>
          <a:ln>
            <a:noFill/>
          </a:ln>
        </p:spPr>
      </p:pic>
      <p:pic>
        <p:nvPicPr>
          <p:cNvPr id="11" name="Immagine 10"/>
          <p:cNvPicPr/>
          <p:nvPr/>
        </p:nvPicPr>
        <p:blipFill>
          <a:blip r:embed="rId5"/>
          <a:stretch>
            <a:fillRect/>
          </a:stretch>
        </p:blipFill>
        <p:spPr>
          <a:xfrm>
            <a:off x="1767228" y="4953000"/>
            <a:ext cx="4131263" cy="2977674"/>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226</Words>
  <Application>Microsoft Office PowerPoint</Application>
  <PresentationFormat>Προσαρμογή</PresentationFormat>
  <Paragraphs>18</Paragraphs>
  <Slides>4</Slides>
  <Notes>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vt:i4>
      </vt:variant>
    </vt:vector>
  </HeadingPairs>
  <TitlesOfParts>
    <vt:vector size="13" baseType="lpstr">
      <vt:lpstr>Arial</vt:lpstr>
      <vt:lpstr>EB Garamond</vt:lpstr>
      <vt:lpstr>Garamond</vt:lpstr>
      <vt:lpstr>EB Garamond Medium</vt:lpstr>
      <vt:lpstr>EB Garamond SemiBold</vt:lpstr>
      <vt:lpstr>Ubuntu</vt:lpstr>
      <vt:lpstr>Ubuntu Light</vt:lpstr>
      <vt:lpstr>Cambria</vt:lpstr>
      <vt:lpstr>Simple Light</vt:lpstr>
      <vt:lpstr>Ενημερωτικό Δελτίο  Τεύχος  </vt:lpstr>
      <vt:lpstr>Η έρευνα ασχολήθηκε με την αξία της ανάπτυξης και του εντοπισμού παρεμβάσεων που ενισχύουν την απόκτηση δεξιοτήτων κριτικής σκέψης των μαθητών. Αυτή η έρευνα μπορεί να αναδείξει τις πραγματικές συνέπειες των διομαδικών σχέσεων στις πολυπολιτισμικές κοινωνίες που παραμένει σε μεγάλο βαθμό αχαρτογράφητη περιοχή.  Για τη διεξαγωγή της επιτραπέζιας έρευνας, οι εταίροι  κάθε χώρας έχουν εμπλέξει τους/τις εκπαιδευτικούς και/ή εμπειρογνώμονες (εκπαιδευτικούς, υπεύθυνους χάραξης εκπαιδευτικής πολιτικής, εκπαιδευτές, εργαζόμενους σε νέους, παιδαγωγούς, καθηγητές πανεπιστημίου που έχουν εμπειρία στην επίσημη και μη τυπική εκπαίδευση) στη συμπλήρωση ερωτηματολογίων και προτύπων .  Παράλληλα, τα σχολεία συμμετείχαν με τη συμμετοχή μαθητών, εκπαιδευτικών και γονέων στη συμπλήρωση βιογραφικού ερωτηματολογίου στη φάση προελέγχου και στη δοκιμαστική φάση.</vt:lpstr>
      <vt:lpstr>Ο κύριος στόχος της έρευνας ήταν να διερευνηθεί πώς η πολιτισμική ποικιλομορφία επηρεάζει την εκπαιδευτική κοινότητα και τη σχολική ζωή.  Η έρευνα που πραγματοποιούσαμε στοχεύει να διερευνήσει πώς η πολιτισμική ποικιλομορφία επηρεάζει τη ζωή των νέων και των ενηλίκων, τόσο στο σχολείο όσο και γενικότερα.  Επιπλέον, οι εταίροι μέσω της χορήγησης ερωτηματολογίων σε εμπειρογνώμονες της εκπαίδευσης έχουν αποκτήσει πληροφορίες σχετικά με καινοτόμες εκπαιδευτικές εμπειρίες που προωθούνται σε εθνικό επίπεδο σχετικά με σημαντικούς μελετητές και εκπαιδευτικούς που εργάζονται ή έχουν εργαστεί στη χώρα τους.  Μέσω των ανατροφοδοτήσεων που συγκέντρωσε κατέστη δυνατό να συνοψιστούν οι διαφορετικές προοπτικές που προσδιορίστηκαν για τρία κύρια θέματα: 1- Μαθησιακό περιβάλλον και χώροι μάθησης 2- Συμβολή της εκπαίδευσης στην αλλαγή του κοινωνικού πλαισίου  3- Εκπαίδευση και ο ρόλος της ανάπτυξης του κοινωνικών και  ήπιων δεξιοτήτητων (soft skills ). Έχει δημιουργηθεί μια συλλογή σχετικών και καινοτόμων άρθρων και εργασιών για τα θέματα σε εθνικό επίπεδο και υφιστάμενων πρωτοβουλιών που στοχεύουν στην προώθηση της μετασχηματιστικής διαδικασίας του εκπαιδευτικού συστήματος επίσης όσον αφορά τους χώρους μάθησης, τις μεθόδους, τις κοινωνικές και ήπιες δεξιότητες.</vt:lpstr>
      <vt:lpstr>Τέλος…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issue no.</dc:title>
  <dc:creator>CEI</dc:creator>
  <cp:lastModifiedBy>ΕυσταθίαΠανταζή</cp:lastModifiedBy>
  <cp:revision>8</cp:revision>
  <dcterms:modified xsi:type="dcterms:W3CDTF">2022-07-05T10:02:02Z</dcterms:modified>
</cp:coreProperties>
</file>