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61" r:id="rId5"/>
    <p:sldId id="260" r:id="rId6"/>
  </p:sldIdLst>
  <p:sldSz cx="7559675" cy="10691813"/>
  <p:notesSz cx="6858000" cy="9144000"/>
  <p:embeddedFontLst>
    <p:embeddedFont>
      <p:font typeface="EB Garamond" charset="0"/>
      <p:regular r:id="rId8"/>
      <p:bold r:id="rId9"/>
      <p:italic r:id="rId10"/>
      <p:boldItalic r:id="rId11"/>
    </p:embeddedFont>
    <p:embeddedFont>
      <p:font typeface="EB Garamond Medium" charset="0"/>
      <p:regular r:id="rId12"/>
      <p:bold r:id="rId13"/>
      <p:italic r:id="rId14"/>
      <p:boldItalic r:id="rId15"/>
    </p:embeddedFont>
    <p:embeddedFont>
      <p:font typeface="EB Garamond SemiBold" charset="0"/>
      <p:regular r:id="rId16"/>
      <p:bold r:id="rId17"/>
      <p:italic r:id="rId18"/>
      <p:boldItalic r:id="rId19"/>
    </p:embeddedFont>
    <p:embeddedFont>
      <p:font typeface="Ubuntu" charset="0"/>
      <p:regular r:id="rId20"/>
      <p:bold r:id="rId21"/>
      <p:italic r:id="rId22"/>
      <p:boldItalic r:id="rId23"/>
    </p:embeddedFont>
    <p:embeddedFont>
      <p:font typeface="Ubuntu Light" charset="0"/>
      <p:regular r:id="rId24"/>
      <p:bold r:id="rId25"/>
      <p:italic r:id="rId26"/>
      <p:boldItalic r:id="rId27"/>
    </p:embeddedFont>
    <p:embeddedFont>
      <p:font typeface="Cambria" pitchFamily="18" charset="0"/>
      <p:regular r:id="rId28"/>
      <p:bold r:id="rId29"/>
      <p:italic r:id="rId30"/>
      <p:boldItalic r:id="rId31"/>
    </p:embeddedFont>
    <p:embeddedFont>
      <p:font typeface="Calibri"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368">
          <p15:clr>
            <a:srgbClr val="A4A3A4"/>
          </p15:clr>
        </p15:guide>
        <p15:guide id="2" pos="499">
          <p15:clr>
            <a:srgbClr val="9AA0A6"/>
          </p15:clr>
        </p15:guide>
        <p15:guide id="3" pos="4274">
          <p15:clr>
            <a:srgbClr val="9AA0A6"/>
          </p15:clr>
        </p15:guide>
        <p15:guide id="4" pos="4123">
          <p15:clr>
            <a:srgbClr val="9AA0A6"/>
          </p15:clr>
        </p15:guide>
        <p15:guide id="5" pos="641">
          <p15:clr>
            <a:srgbClr val="9AA0A6"/>
          </p15:clr>
        </p15:guide>
        <p15:guide id="6" orient="horz" pos="311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2160" y="-84"/>
      </p:cViewPr>
      <p:guideLst>
        <p:guide orient="horz" pos="3368"/>
        <p:guide orient="horz" pos="3118"/>
        <p:guide pos="499"/>
        <p:guide pos="4274"/>
        <p:guide pos="4123"/>
        <p:guide pos="641"/>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34" Type="http://schemas.openxmlformats.org/officeDocument/2006/relationships/font" Target="fonts/font27.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font" Target="fonts/font2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font" Target="fonts/font2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36"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font" Target="fonts/font2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5fa117522_0_1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5fa11752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5fa117522_0_2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5fa11752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5fa117522_0_2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5fa11752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7645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5fa117522_0_17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5fa11752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0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bg"/>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lifetwo.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react-erasmus.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74250" y="5978800"/>
            <a:ext cx="2209200" cy="1022100"/>
          </a:xfrm>
          <a:prstGeom prst="rect">
            <a:avLst/>
          </a:prstGeom>
        </p:spPr>
        <p:txBody>
          <a:bodyPr spcFirstLastPara="1" wrap="square" lIns="91425" tIns="91425" rIns="91425" bIns="91425" anchor="b" anchorCtr="0">
            <a:noAutofit/>
          </a:bodyPr>
          <a:lstStyle/>
          <a:p>
            <a:pPr marL="0" lvl="0" indent="0" algn="r" rtl="0">
              <a:lnSpc>
                <a:spcPct val="80000"/>
              </a:lnSpc>
              <a:spcBef>
                <a:spcPts val="0"/>
              </a:spcBef>
              <a:spcAft>
                <a:spcPts val="0"/>
              </a:spcAft>
              <a:buNone/>
            </a:pPr>
            <a:r>
              <a:rPr lang="el-GR" sz="2400" dirty="0" smtClean="0">
                <a:solidFill>
                  <a:srgbClr val="247475"/>
                </a:solidFill>
                <a:latin typeface="EB Garamond"/>
                <a:ea typeface="EB Garamond"/>
                <a:cs typeface="EB Garamond"/>
                <a:sym typeface="EB Garamond"/>
              </a:rPr>
              <a:t>Ενημερωτικό δελτίο, </a:t>
            </a:r>
            <a:br>
              <a:rPr lang="el-GR" sz="2400" dirty="0" smtClean="0">
                <a:solidFill>
                  <a:srgbClr val="247475"/>
                </a:solidFill>
                <a:latin typeface="EB Garamond"/>
                <a:ea typeface="EB Garamond"/>
                <a:cs typeface="EB Garamond"/>
                <a:sym typeface="EB Garamond"/>
              </a:rPr>
            </a:br>
            <a:r>
              <a:rPr lang="el-GR" sz="2400" dirty="0" smtClean="0">
                <a:solidFill>
                  <a:srgbClr val="247475"/>
                </a:solidFill>
                <a:latin typeface="EB Garamond"/>
                <a:ea typeface="EB Garamond"/>
                <a:cs typeface="EB Garamond"/>
                <a:sym typeface="EB Garamond"/>
              </a:rPr>
              <a:t>τεύχος</a:t>
            </a:r>
            <a:endParaRPr sz="2400" dirty="0">
              <a:solidFill>
                <a:srgbClr val="247475"/>
              </a:solidFill>
              <a:latin typeface="EB Garamond"/>
              <a:ea typeface="EB Garamond"/>
              <a:cs typeface="EB Garamond"/>
              <a:sym typeface="EB Garamond"/>
            </a:endParaRPr>
          </a:p>
        </p:txBody>
      </p:sp>
      <p:sp>
        <p:nvSpPr>
          <p:cNvPr id="55" name="Google Shape;55;p13"/>
          <p:cNvSpPr txBox="1">
            <a:spLocks noGrp="1"/>
          </p:cNvSpPr>
          <p:nvPr>
            <p:ph type="subTitle" idx="1"/>
          </p:nvPr>
        </p:nvSpPr>
        <p:spPr>
          <a:xfrm>
            <a:off x="774226" y="7921900"/>
            <a:ext cx="6785724" cy="1850750"/>
          </a:xfrm>
          <a:prstGeom prst="rect">
            <a:avLst/>
          </a:prstGeom>
          <a:solidFill>
            <a:srgbClr val="45818E"/>
          </a:solidFill>
        </p:spPr>
        <p:txBody>
          <a:bodyPr spcFirstLastPara="1" wrap="square" lIns="91425" tIns="234000" rIns="91425" bIns="91425" anchor="t" anchorCtr="0">
            <a:noAutofit/>
          </a:bodyPr>
          <a:lstStyle/>
          <a:p>
            <a:pPr marL="0" marR="684000" lvl="0" indent="0" algn="r" rtl="0">
              <a:lnSpc>
                <a:spcPct val="80000"/>
              </a:lnSpc>
              <a:spcBef>
                <a:spcPts val="900"/>
              </a:spcBef>
              <a:spcAft>
                <a:spcPts val="0"/>
              </a:spcAft>
              <a:buNone/>
            </a:pPr>
            <a:r>
              <a:rPr lang="el-GR" sz="2000" dirty="0" smtClean="0">
                <a:solidFill>
                  <a:schemeClr val="bg1"/>
                </a:solidFill>
                <a:effectLst/>
                <a:latin typeface="EB Garamond" charset="0"/>
                <a:ea typeface="EB Garamond" charset="0"/>
                <a:cs typeface="Times New Roman" panose="02020603050405020304" pitchFamily="18" charset="0"/>
              </a:rPr>
              <a:t>Ένταξη του </a:t>
            </a:r>
            <a:r>
              <a:rPr lang="en-US" sz="2000" dirty="0" smtClean="0">
                <a:solidFill>
                  <a:schemeClr val="bg1"/>
                </a:solidFill>
                <a:effectLst/>
                <a:latin typeface="EB Garamond" charset="0"/>
                <a:ea typeface="EB Garamond" charset="0"/>
                <a:cs typeface="Times New Roman" panose="02020603050405020304" pitchFamily="18" charset="0"/>
              </a:rPr>
              <a:t>AGRAF</a:t>
            </a:r>
            <a:r>
              <a:rPr lang="el-GR" sz="2000" dirty="0" smtClean="0">
                <a:solidFill>
                  <a:schemeClr val="bg1"/>
                </a:solidFill>
                <a:effectLst/>
                <a:latin typeface="EB Garamond" charset="0"/>
                <a:ea typeface="EB Garamond" charset="0"/>
                <a:cs typeface="Times New Roman" panose="02020603050405020304" pitchFamily="18" charset="0"/>
              </a:rPr>
              <a:t> στην κοινοπραξία </a:t>
            </a:r>
            <a:r>
              <a:rPr lang="en-US" sz="2000" dirty="0" smtClean="0">
                <a:solidFill>
                  <a:schemeClr val="bg1"/>
                </a:solidFill>
                <a:effectLst/>
                <a:latin typeface="EB Garamond" charset="0"/>
                <a:ea typeface="EB Garamond" charset="0"/>
                <a:cs typeface="Times New Roman" panose="02020603050405020304" pitchFamily="18" charset="0"/>
              </a:rPr>
              <a:t> </a:t>
            </a:r>
            <a:r>
              <a:rPr lang="en-US" sz="2000" dirty="0">
                <a:solidFill>
                  <a:schemeClr val="bg1"/>
                </a:solidFill>
                <a:effectLst/>
                <a:latin typeface="EB Garamond" charset="0"/>
                <a:ea typeface="EB Garamond" charset="0"/>
                <a:cs typeface="Times New Roman" panose="02020603050405020304" pitchFamily="18" charset="0"/>
              </a:rPr>
              <a:t>REACT </a:t>
            </a:r>
            <a:endParaRPr lang="el-GR" sz="2000" dirty="0" smtClean="0">
              <a:solidFill>
                <a:schemeClr val="bg1"/>
              </a:solidFill>
              <a:effectLst/>
              <a:latin typeface="EB Garamond" charset="0"/>
              <a:ea typeface="EB Garamond" charset="0"/>
              <a:cs typeface="Times New Roman" panose="02020603050405020304" pitchFamily="18" charset="0"/>
            </a:endParaRPr>
          </a:p>
          <a:p>
            <a:pPr marL="0" marR="684000" lvl="0" indent="0" algn="r" rtl="0">
              <a:lnSpc>
                <a:spcPct val="80000"/>
              </a:lnSpc>
              <a:spcBef>
                <a:spcPts val="900"/>
              </a:spcBef>
              <a:spcAft>
                <a:spcPts val="0"/>
              </a:spcAft>
              <a:buNone/>
            </a:pPr>
            <a:r>
              <a:rPr lang="el-GR" sz="2000" dirty="0" smtClean="0">
                <a:solidFill>
                  <a:schemeClr val="bg1"/>
                </a:solidFill>
                <a:effectLst/>
                <a:latin typeface="EB Garamond" charset="0"/>
                <a:ea typeface="EB Garamond" charset="0"/>
                <a:cs typeface="Times New Roman" panose="02020603050405020304" pitchFamily="18" charset="0"/>
              </a:rPr>
              <a:t>1</a:t>
            </a:r>
            <a:r>
              <a:rPr lang="el-GR" sz="2000" baseline="30000" dirty="0" smtClean="0">
                <a:solidFill>
                  <a:schemeClr val="bg1"/>
                </a:solidFill>
                <a:effectLst/>
                <a:latin typeface="EB Garamond" charset="0"/>
                <a:ea typeface="EB Garamond" charset="0"/>
                <a:cs typeface="Times New Roman" panose="02020603050405020304" pitchFamily="18" charset="0"/>
              </a:rPr>
              <a:t>η</a:t>
            </a:r>
            <a:r>
              <a:rPr lang="el-GR" sz="2000" dirty="0" smtClean="0">
                <a:solidFill>
                  <a:schemeClr val="bg1"/>
                </a:solidFill>
                <a:effectLst/>
                <a:latin typeface="EB Garamond" charset="0"/>
                <a:ea typeface="EB Garamond" charset="0"/>
                <a:cs typeface="Times New Roman" panose="02020603050405020304" pitchFamily="18" charset="0"/>
              </a:rPr>
              <a:t> διαδικτυακή συνάντηση </a:t>
            </a:r>
          </a:p>
          <a:p>
            <a:pPr marL="0" marR="684000" lvl="0" indent="0" algn="r">
              <a:lnSpc>
                <a:spcPct val="80000"/>
              </a:lnSpc>
              <a:spcBef>
                <a:spcPts val="900"/>
              </a:spcBef>
            </a:pPr>
            <a:r>
              <a:rPr lang="el-GR" sz="2000" dirty="0" smtClean="0">
                <a:solidFill>
                  <a:schemeClr val="bg1"/>
                </a:solidFill>
                <a:effectLst/>
                <a:latin typeface="EB Garamond" charset="0"/>
                <a:ea typeface="EB Garamond" charset="0"/>
                <a:cs typeface="Times New Roman" panose="02020603050405020304" pitchFamily="18" charset="0"/>
              </a:rPr>
              <a:t>Δημοσίευση του </a:t>
            </a:r>
            <a:r>
              <a:rPr lang="el-GR" sz="2000" dirty="0" smtClean="0">
                <a:solidFill>
                  <a:schemeClr val="bg1"/>
                </a:solidFill>
                <a:latin typeface="EB Garamond" charset="0"/>
                <a:ea typeface="EB Garamond" charset="0"/>
              </a:rPr>
              <a:t>επίσημου </a:t>
            </a:r>
            <a:r>
              <a:rPr lang="el-GR" sz="2000" dirty="0" err="1" smtClean="0">
                <a:solidFill>
                  <a:schemeClr val="bg1"/>
                </a:solidFill>
                <a:latin typeface="EB Garamond" charset="0"/>
                <a:ea typeface="EB Garamond" charset="0"/>
              </a:rPr>
              <a:t>πολυγλωσσικού</a:t>
            </a:r>
            <a:r>
              <a:rPr lang="el-GR" sz="2000" dirty="0" smtClean="0">
                <a:solidFill>
                  <a:schemeClr val="bg1"/>
                </a:solidFill>
                <a:latin typeface="EB Garamond" charset="0"/>
                <a:ea typeface="EB Garamond" charset="0"/>
              </a:rPr>
              <a:t> </a:t>
            </a:r>
            <a:r>
              <a:rPr lang="el-GR" sz="2000" dirty="0" err="1" smtClean="0">
                <a:solidFill>
                  <a:schemeClr val="bg1"/>
                </a:solidFill>
                <a:latin typeface="EB Garamond" charset="0"/>
                <a:ea typeface="EB Garamond" charset="0"/>
              </a:rPr>
              <a:t>ιστότοπου</a:t>
            </a:r>
            <a:r>
              <a:rPr lang="el-GR" sz="2000" dirty="0" smtClean="0">
                <a:solidFill>
                  <a:schemeClr val="bg1"/>
                </a:solidFill>
                <a:latin typeface="EB Garamond" charset="0"/>
                <a:ea typeface="EB Garamond" charset="0"/>
              </a:rPr>
              <a:t> </a:t>
            </a:r>
            <a:r>
              <a:rPr lang="el-GR" sz="2000" dirty="0" smtClean="0">
                <a:solidFill>
                  <a:schemeClr val="bg1"/>
                </a:solidFill>
                <a:latin typeface="EB Garamond" charset="0"/>
                <a:ea typeface="EB Garamond" charset="0"/>
              </a:rPr>
              <a:t>REACT</a:t>
            </a:r>
            <a:endParaRPr lang="en-US" sz="2000" dirty="0">
              <a:solidFill>
                <a:schemeClr val="bg1"/>
              </a:solidFill>
              <a:effectLst/>
              <a:latin typeface="EB Garamond" charset="0"/>
              <a:ea typeface="EB Garamond" charset="0"/>
              <a:cs typeface="Times New Roman" panose="02020603050405020304" pitchFamily="18" charset="0"/>
            </a:endParaRPr>
          </a:p>
          <a:p>
            <a:pPr marL="0" marR="684000" lvl="0" indent="0" algn="r" rtl="0">
              <a:lnSpc>
                <a:spcPct val="80000"/>
              </a:lnSpc>
              <a:spcBef>
                <a:spcPts val="900"/>
              </a:spcBef>
              <a:spcAft>
                <a:spcPts val="0"/>
              </a:spcAft>
              <a:buNone/>
            </a:pPr>
            <a:r>
              <a:rPr lang="bg" sz="2200" dirty="0">
                <a:solidFill>
                  <a:srgbClr val="FFFFFF"/>
                </a:solidFill>
                <a:latin typeface="EB Garamond Medium"/>
                <a:ea typeface="EB Garamond Medium"/>
                <a:cs typeface="EB Garamond Medium"/>
                <a:sym typeface="EB Garamond Medium"/>
              </a:rPr>
              <a:t> </a:t>
            </a:r>
            <a:endParaRPr sz="2200" dirty="0">
              <a:solidFill>
                <a:srgbClr val="FFFFFF"/>
              </a:solidFill>
              <a:latin typeface="EB Garamond Medium"/>
              <a:ea typeface="EB Garamond Medium"/>
              <a:cs typeface="EB Garamond Medium"/>
              <a:sym typeface="EB Garamond Medium"/>
            </a:endParaRPr>
          </a:p>
        </p:txBody>
      </p:sp>
      <p:pic>
        <p:nvPicPr>
          <p:cNvPr id="56" name="Google Shape;56;p13"/>
          <p:cNvPicPr preferRelativeResize="0"/>
          <p:nvPr/>
        </p:nvPicPr>
        <p:blipFill>
          <a:blip r:embed="rId3">
            <a:alphaModFix/>
          </a:blip>
          <a:stretch>
            <a:fillRect/>
          </a:stretch>
        </p:blipFill>
        <p:spPr>
          <a:xfrm>
            <a:off x="1016975" y="392375"/>
            <a:ext cx="5768750" cy="2083744"/>
          </a:xfrm>
          <a:prstGeom prst="rect">
            <a:avLst/>
          </a:prstGeom>
          <a:noFill/>
          <a:ln>
            <a:noFill/>
          </a:ln>
        </p:spPr>
      </p:pic>
      <p:sp>
        <p:nvSpPr>
          <p:cNvPr id="57" name="Google Shape;57;p13"/>
          <p:cNvSpPr txBox="1">
            <a:spLocks noGrp="1"/>
          </p:cNvSpPr>
          <p:nvPr>
            <p:ph type="ctrTitle"/>
          </p:nvPr>
        </p:nvSpPr>
        <p:spPr>
          <a:xfrm>
            <a:off x="2983325" y="5963709"/>
            <a:ext cx="983100" cy="15747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sz="12000" dirty="0">
                <a:solidFill>
                  <a:srgbClr val="247475"/>
                </a:solidFill>
                <a:latin typeface="EB Garamond SemiBold"/>
                <a:ea typeface="EB Garamond SemiBold"/>
                <a:cs typeface="EB Garamond SemiBold"/>
                <a:sym typeface="EB Garamond SemiBold"/>
              </a:rPr>
              <a:t>2</a:t>
            </a:r>
            <a:endParaRPr sz="12000" dirty="0">
              <a:solidFill>
                <a:srgbClr val="247475"/>
              </a:solidFill>
              <a:latin typeface="EB Garamond SemiBold"/>
              <a:ea typeface="EB Garamond SemiBold"/>
              <a:cs typeface="EB Garamond SemiBold"/>
              <a:sym typeface="EB Garamond SemiBold"/>
            </a:endParaRPr>
          </a:p>
        </p:txBody>
      </p:sp>
      <p:sp>
        <p:nvSpPr>
          <p:cNvPr id="58" name="Google Shape;58;p13"/>
          <p:cNvSpPr txBox="1">
            <a:spLocks noGrp="1"/>
          </p:cNvSpPr>
          <p:nvPr>
            <p:ph type="ctrTitle"/>
          </p:nvPr>
        </p:nvSpPr>
        <p:spPr>
          <a:xfrm>
            <a:off x="4042625" y="5868500"/>
            <a:ext cx="2743200" cy="11324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800"/>
              </a:spcAft>
              <a:buNone/>
            </a:pPr>
            <a:r>
              <a:rPr lang="en-US" sz="2200" b="1" dirty="0">
                <a:solidFill>
                  <a:srgbClr val="247475"/>
                </a:solidFill>
                <a:latin typeface="EB Garamond"/>
                <a:ea typeface="EB Garamond"/>
                <a:cs typeface="EB Garamond"/>
                <a:sym typeface="EB Garamond"/>
              </a:rPr>
              <a:t/>
            </a:r>
            <a:br>
              <a:rPr lang="en-US" sz="2200" b="1" dirty="0">
                <a:solidFill>
                  <a:srgbClr val="247475"/>
                </a:solidFill>
                <a:latin typeface="EB Garamond"/>
                <a:ea typeface="EB Garamond"/>
                <a:cs typeface="EB Garamond"/>
                <a:sym typeface="EB Garamond"/>
              </a:rPr>
            </a:br>
            <a:r>
              <a:rPr lang="el-GR" sz="2400" b="1" dirty="0" smtClean="0">
                <a:solidFill>
                  <a:srgbClr val="247475"/>
                </a:solidFill>
                <a:latin typeface="EB Garamond"/>
                <a:ea typeface="EB Garamond"/>
                <a:cs typeface="EB Garamond"/>
                <a:sym typeface="EB Garamond"/>
              </a:rPr>
              <a:t>Ιούνιος-Δεκέμβριος </a:t>
            </a:r>
            <a:r>
              <a:rPr lang="en-US" sz="2400" b="1" dirty="0" smtClean="0">
                <a:solidFill>
                  <a:srgbClr val="247475"/>
                </a:solidFill>
                <a:latin typeface="EB Garamond"/>
                <a:ea typeface="EB Garamond"/>
                <a:cs typeface="EB Garamond"/>
                <a:sym typeface="EB Garamond"/>
              </a:rPr>
              <a:t> </a:t>
            </a:r>
            <a:r>
              <a:rPr lang="en-US" sz="2400" b="1" dirty="0">
                <a:solidFill>
                  <a:srgbClr val="247475"/>
                </a:solidFill>
                <a:latin typeface="EB Garamond"/>
                <a:ea typeface="EB Garamond"/>
                <a:cs typeface="EB Garamond"/>
                <a:sym typeface="EB Garamond"/>
              </a:rPr>
              <a:t>2021</a:t>
            </a:r>
            <a:endParaRPr sz="2400" b="1" dirty="0">
              <a:solidFill>
                <a:srgbClr val="247475"/>
              </a:solidFill>
              <a:latin typeface="EB Garamond Medium" panose="00000600000000000000" pitchFamily="2" charset="0"/>
              <a:ea typeface="EB Garamond Medium" panose="00000600000000000000" pitchFamily="2" charset="0"/>
              <a:cs typeface="EB Garamond"/>
              <a:sym typeface="EB Garamond"/>
            </a:endParaRPr>
          </a:p>
        </p:txBody>
      </p:sp>
      <p:sp>
        <p:nvSpPr>
          <p:cNvPr id="59" name="Google Shape;59;p13"/>
          <p:cNvSpPr txBox="1"/>
          <p:nvPr/>
        </p:nvSpPr>
        <p:spPr>
          <a:xfrm rot="-5400000">
            <a:off x="5848163" y="3910198"/>
            <a:ext cx="2390100" cy="50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bg" sz="1500">
                <a:solidFill>
                  <a:schemeClr val="hlink"/>
                </a:solidFill>
                <a:uFill>
                  <a:noFill/>
                </a:uFill>
                <a:latin typeface="Ubuntu"/>
                <a:ea typeface="Ubuntu"/>
                <a:cs typeface="Ubuntu"/>
                <a:sym typeface="Ubuntu"/>
                <a:hlinkClick r:id="rId4"/>
              </a:rPr>
              <a:t>www.react-project.eu</a:t>
            </a:r>
            <a:endParaRPr sz="1500">
              <a:latin typeface="Ubuntu"/>
              <a:ea typeface="Ubuntu"/>
              <a:cs typeface="Ubuntu"/>
              <a:sym typeface="Ubuntu"/>
            </a:endParaRPr>
          </a:p>
          <a:p>
            <a:pPr marL="0" lvl="0" indent="0" algn="ctr" rtl="0">
              <a:spcBef>
                <a:spcPts val="0"/>
              </a:spcBef>
              <a:spcAft>
                <a:spcPts val="0"/>
              </a:spcAft>
              <a:buNone/>
            </a:pPr>
            <a:endParaRPr sz="1500">
              <a:latin typeface="Ubuntu"/>
              <a:ea typeface="Ubuntu"/>
              <a:cs typeface="Ubuntu"/>
              <a:sym typeface="Ubuntu"/>
            </a:endParaRPr>
          </a:p>
        </p:txBody>
      </p:sp>
      <p:pic>
        <p:nvPicPr>
          <p:cNvPr id="60" name="Google Shape;60;p13"/>
          <p:cNvPicPr preferRelativeResize="0"/>
          <p:nvPr/>
        </p:nvPicPr>
        <p:blipFill>
          <a:blip r:embed="rId5">
            <a:alphaModFix/>
          </a:blip>
          <a:stretch>
            <a:fillRect/>
          </a:stretch>
        </p:blipFill>
        <p:spPr>
          <a:xfrm>
            <a:off x="5082450" y="10036961"/>
            <a:ext cx="1752600" cy="381000"/>
          </a:xfrm>
          <a:prstGeom prst="rect">
            <a:avLst/>
          </a:prstGeom>
          <a:noFill/>
          <a:ln>
            <a:noFill/>
          </a:ln>
        </p:spPr>
      </p:pic>
      <p:pic>
        <p:nvPicPr>
          <p:cNvPr id="61" name="Google Shape;61;p13"/>
          <p:cNvPicPr preferRelativeResize="0"/>
          <p:nvPr/>
        </p:nvPicPr>
        <p:blipFill rotWithShape="1">
          <a:blip r:embed="rId6">
            <a:alphaModFix/>
          </a:blip>
          <a:srcRect b="32858"/>
          <a:stretch/>
        </p:blipFill>
        <p:spPr>
          <a:xfrm>
            <a:off x="0" y="2955975"/>
            <a:ext cx="6785724" cy="23900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3">
            <a:alphaModFix/>
          </a:blip>
          <a:srcRect t="34107" r="21048" b="3776"/>
          <a:stretch/>
        </p:blipFill>
        <p:spPr>
          <a:xfrm>
            <a:off x="0" y="0"/>
            <a:ext cx="7560000" cy="6091752"/>
          </a:xfrm>
          <a:prstGeom prst="rect">
            <a:avLst/>
          </a:prstGeom>
          <a:noFill/>
          <a:ln>
            <a:noFill/>
          </a:ln>
        </p:spPr>
      </p:pic>
      <p:sp>
        <p:nvSpPr>
          <p:cNvPr id="67" name="Google Shape;67;p14"/>
          <p:cNvSpPr txBox="1">
            <a:spLocks noGrp="1"/>
          </p:cNvSpPr>
          <p:nvPr>
            <p:ph type="subTitle" idx="4294967295"/>
          </p:nvPr>
        </p:nvSpPr>
        <p:spPr>
          <a:xfrm>
            <a:off x="792572" y="359396"/>
            <a:ext cx="2368800" cy="5409000"/>
          </a:xfrm>
          <a:prstGeom prst="rect">
            <a:avLst/>
          </a:prstGeom>
          <a:solidFill>
            <a:srgbClr val="45818E"/>
          </a:solidFill>
        </p:spPr>
        <p:txBody>
          <a:bodyPr spcFirstLastPara="1" wrap="square" lIns="91425" tIns="162000" rIns="91425" bIns="91425" anchor="t" anchorCtr="0">
            <a:noAutofit/>
          </a:bodyPr>
          <a:lstStyle/>
          <a:p>
            <a:pPr marL="114300" lvl="0" indent="0">
              <a:lnSpc>
                <a:spcPct val="125000"/>
              </a:lnSpc>
              <a:spcBef>
                <a:spcPts val="1200"/>
              </a:spcBef>
              <a:spcAft>
                <a:spcPts val="800"/>
              </a:spcAft>
              <a:buNone/>
            </a:pPr>
            <a:r>
              <a:rPr lang="el-GR" sz="1600" dirty="0" smtClean="0"/>
              <a:t>Το έργο REACT σκοπεύει να αναπτύξει και να εφαρμόσει μια καινοτόμο μεθοδολογία για την ενίσχυση της απόκτησης δεξιοτήτων κριτικής σκέψης (CT), με στόχο την προώθηση της εκπαίδευσης χωρίς αποκλεισμούς και των κοινών αξιών της ανεκτικότητας και της αποδοχής της διαφορετικότητας</a:t>
            </a:r>
            <a:endParaRPr sz="1600" dirty="0">
              <a:solidFill>
                <a:schemeClr val="lt1"/>
              </a:solidFill>
              <a:latin typeface="Ubuntu Light"/>
              <a:ea typeface="Ubuntu Light"/>
              <a:cs typeface="Ubuntu Light"/>
              <a:sym typeface="Ubuntu Light"/>
            </a:endParaRPr>
          </a:p>
        </p:txBody>
      </p:sp>
      <p:sp>
        <p:nvSpPr>
          <p:cNvPr id="68" name="Google Shape;68;p14"/>
          <p:cNvSpPr txBox="1">
            <a:spLocks noGrp="1"/>
          </p:cNvSpPr>
          <p:nvPr>
            <p:ph type="ctrTitle" idx="4294967295"/>
          </p:nvPr>
        </p:nvSpPr>
        <p:spPr>
          <a:xfrm>
            <a:off x="792575" y="6633325"/>
            <a:ext cx="5753400" cy="3785700"/>
          </a:xfrm>
          <a:prstGeom prst="rect">
            <a:avLst/>
          </a:prstGeom>
          <a:ln w="19050" cap="flat" cmpd="sng">
            <a:solidFill>
              <a:srgbClr val="247475"/>
            </a:solidFill>
            <a:prstDash val="solid"/>
            <a:round/>
            <a:headEnd type="none" w="sm" len="sm"/>
            <a:tailEnd type="none" w="sm" len="sm"/>
          </a:ln>
        </p:spPr>
        <p:txBody>
          <a:bodyPr spcFirstLastPara="1" wrap="square" lIns="234000" tIns="306000" rIns="234000" bIns="234000" anchor="t" anchorCtr="0">
            <a:noAutofit/>
          </a:bodyPr>
          <a:lstStyle/>
          <a:p>
            <a:pPr lvl="0">
              <a:lnSpc>
                <a:spcPct val="108000"/>
              </a:lnSpc>
              <a:spcBef>
                <a:spcPts val="1200"/>
              </a:spcBef>
              <a:spcAft>
                <a:spcPts val="800"/>
              </a:spcAft>
            </a:pPr>
            <a:r>
              <a:rPr lang="el-GR" sz="1400" dirty="0" smtClean="0"/>
              <a:t>Η νέα μεθοδολογία θα περιλαμβάνει όλους τους βασικούς παράγοντες των εκπαιδευτικών κοινοτήτων: εκπαιδευτικούς, μαθητές και τους γονείς τους</a:t>
            </a:r>
            <a:r>
              <a:rPr lang="el-GR" sz="1400" dirty="0" smtClean="0"/>
              <a:t>.      </a:t>
            </a:r>
            <a:br>
              <a:rPr lang="el-GR" sz="1400" dirty="0" smtClean="0"/>
            </a:br>
            <a:r>
              <a:rPr lang="el-GR" sz="1400" dirty="0" smtClean="0"/>
              <a:t>Το </a:t>
            </a:r>
            <a:r>
              <a:rPr lang="el-GR" sz="1400" dirty="0" smtClean="0"/>
              <a:t>έργο REACT σκοπεύει να αναπτύξει και να εφαρμόσει μια καινοτόμο μεθοδολογία για την ενίσχυση της απόκτησης δεξιοτήτων κριτικής σκέψης (CT), με στόχο την προώθηση της συνεκπαίδευσης και των κοινών αξιών της ανεκτικότητας και της αποδοχής της διαφορετικότητας</a:t>
            </a:r>
            <a:r>
              <a:rPr lang="el-GR" sz="1400" dirty="0" smtClean="0"/>
              <a:t>.                                     </a:t>
            </a:r>
            <a:br>
              <a:rPr lang="el-GR" sz="1400" dirty="0" smtClean="0"/>
            </a:br>
            <a:r>
              <a:rPr lang="el-GR" sz="1400" dirty="0" smtClean="0"/>
              <a:t>Οι </a:t>
            </a:r>
            <a:r>
              <a:rPr lang="el-GR" sz="1400" dirty="0" smtClean="0"/>
              <a:t>εργαστηριακές εμπειρίες θα εμπλουτιστούν με ορισμένες </a:t>
            </a:r>
            <a:r>
              <a:rPr lang="el-GR" sz="1400" dirty="0" smtClean="0"/>
              <a:t>ιδιαίτερες </a:t>
            </a:r>
            <a:r>
              <a:rPr lang="el-GR" sz="1400" dirty="0" smtClean="0"/>
              <a:t>πτυχές των χαρακτηριστικών </a:t>
            </a:r>
            <a:r>
              <a:rPr lang="el-GR" sz="1400" dirty="0" smtClean="0"/>
              <a:t>της μεθόδου </a:t>
            </a:r>
            <a:r>
              <a:rPr lang="el-GR" sz="1400" dirty="0" err="1" smtClean="0"/>
              <a:t>Μοντεσσόρι</a:t>
            </a:r>
            <a:r>
              <a:rPr lang="el-GR" sz="1400" dirty="0" smtClean="0"/>
              <a:t>: την εφαρμογή της αρχής της παρατήρησης και την εκ νέου </a:t>
            </a:r>
            <a:r>
              <a:rPr lang="el-GR" sz="1400" dirty="0" smtClean="0"/>
              <a:t>θεώρηση του </a:t>
            </a:r>
            <a:r>
              <a:rPr lang="el-GR" sz="1400" dirty="0" smtClean="0"/>
              <a:t>χώρου μάθησης.</a:t>
            </a:r>
            <a:endParaRPr lang="en-US" sz="1400" b="1" dirty="0">
              <a:solidFill>
                <a:srgbClr val="808080"/>
              </a:solidFill>
              <a:latin typeface="Ubuntu"/>
              <a:ea typeface="Ubuntu"/>
              <a:cs typeface="Ubuntu"/>
              <a:sym typeface="Ubuntu"/>
            </a:endParaRPr>
          </a:p>
        </p:txBody>
      </p:sp>
      <p:sp>
        <p:nvSpPr>
          <p:cNvPr id="69" name="Google Shape;69;p14"/>
          <p:cNvSpPr txBox="1">
            <a:spLocks noGrp="1"/>
          </p:cNvSpPr>
          <p:nvPr>
            <p:ph type="ctrTitle" idx="4294967295"/>
          </p:nvPr>
        </p:nvSpPr>
        <p:spPr>
          <a:xfrm>
            <a:off x="1758075" y="6424975"/>
            <a:ext cx="3796200" cy="417900"/>
          </a:xfrm>
          <a:prstGeom prst="rect">
            <a:avLst/>
          </a:prstGeom>
          <a:solidFill>
            <a:schemeClr val="lt1"/>
          </a:solidFill>
          <a:ln>
            <a:noFill/>
          </a:ln>
        </p:spPr>
        <p:txBody>
          <a:bodyPr spcFirstLastPara="1" wrap="square" lIns="0" tIns="0" rIns="0" bIns="0" anchor="t" anchorCtr="0">
            <a:noAutofit/>
          </a:bodyPr>
          <a:lstStyle/>
          <a:p>
            <a:pPr marL="0" lvl="0" indent="0" algn="ctr" rtl="0">
              <a:lnSpc>
                <a:spcPct val="100000"/>
              </a:lnSpc>
              <a:spcBef>
                <a:spcPts val="0"/>
              </a:spcBef>
              <a:spcAft>
                <a:spcPts val="800"/>
              </a:spcAft>
              <a:buNone/>
            </a:pPr>
            <a:r>
              <a:rPr lang="el-GR" sz="2400" dirty="0" smtClean="0">
                <a:solidFill>
                  <a:srgbClr val="247475"/>
                </a:solidFill>
                <a:latin typeface="EB Garamond Medium"/>
                <a:ea typeface="EB Garamond Medium"/>
                <a:cs typeface="EB Garamond Medium"/>
                <a:sym typeface="EB Garamond Medium"/>
              </a:rPr>
              <a:t>Μεθοδολογία</a:t>
            </a:r>
            <a:endParaRPr sz="2400" dirty="0">
              <a:solidFill>
                <a:srgbClr val="247475"/>
              </a:solidFill>
              <a:latin typeface="EB Garamond Medium"/>
              <a:ea typeface="EB Garamond Medium"/>
              <a:cs typeface="EB Garamond Medium"/>
              <a:sym typeface="EB Garamond Medium"/>
            </a:endParaRPr>
          </a:p>
        </p:txBody>
      </p:sp>
      <p:sp>
        <p:nvSpPr>
          <p:cNvPr id="70" name="Google Shape;70;p14"/>
          <p:cNvSpPr txBox="1"/>
          <p:nvPr/>
        </p:nvSpPr>
        <p:spPr>
          <a:xfrm rot="-5400000">
            <a:off x="5999600" y="3997725"/>
            <a:ext cx="1979400" cy="369300"/>
          </a:xfrm>
          <a:prstGeom prst="rect">
            <a:avLst/>
          </a:prstGeom>
          <a:noFill/>
          <a:ln>
            <a:noFill/>
          </a:ln>
          <a:effectLst>
            <a:outerShdw blurRad="14288" dist="28575" dir="18060000" algn="bl" rotWithShape="0">
              <a:srgbClr val="000000">
                <a:alpha val="86000"/>
              </a:srgbClr>
            </a:outerShdw>
          </a:effectLst>
        </p:spPr>
        <p:txBody>
          <a:bodyPr spcFirstLastPara="1" wrap="square" lIns="91425" tIns="91425" rIns="91425" bIns="91425" anchor="t" anchorCtr="0">
            <a:spAutoFit/>
          </a:bodyPr>
          <a:lstStyle/>
          <a:p>
            <a:pPr marL="0" lvl="0" indent="0" algn="ctr" rtl="0">
              <a:lnSpc>
                <a:spcPct val="108000"/>
              </a:lnSpc>
              <a:spcBef>
                <a:spcPts val="1200"/>
              </a:spcBef>
              <a:spcAft>
                <a:spcPts val="800"/>
              </a:spcAft>
              <a:buClr>
                <a:schemeClr val="dk1"/>
              </a:buClr>
              <a:buSzPts val="1100"/>
              <a:buFont typeface="Arial"/>
              <a:buNone/>
            </a:pPr>
            <a:r>
              <a:rPr lang="bg" sz="1200">
                <a:solidFill>
                  <a:srgbClr val="FFFFFF"/>
                </a:solidFill>
                <a:latin typeface="Cambria"/>
                <a:ea typeface="Cambria"/>
                <a:cs typeface="Cambria"/>
                <a:sym typeface="Cambria"/>
              </a:rPr>
              <a:t>NEWSLETTER no.1</a:t>
            </a:r>
            <a:endParaRPr sz="1200">
              <a:solidFill>
                <a:srgbClr val="FFFFFF"/>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mt="39000"/>
          </a:blip>
          <a:stretch>
            <a:fillRect/>
          </a:stretch>
        </p:blipFill>
        <p:spPr>
          <a:xfrm>
            <a:off x="3302464" y="88052"/>
            <a:ext cx="4448036" cy="10691999"/>
          </a:xfrm>
          <a:prstGeom prst="rect">
            <a:avLst/>
          </a:prstGeom>
          <a:noFill/>
          <a:ln>
            <a:noFill/>
          </a:ln>
        </p:spPr>
      </p:pic>
      <p:sp>
        <p:nvSpPr>
          <p:cNvPr id="76" name="Google Shape;76;p15"/>
          <p:cNvSpPr txBox="1">
            <a:spLocks noGrp="1"/>
          </p:cNvSpPr>
          <p:nvPr>
            <p:ph type="subTitle" idx="4294967295"/>
          </p:nvPr>
        </p:nvSpPr>
        <p:spPr>
          <a:xfrm>
            <a:off x="780125" y="542383"/>
            <a:ext cx="5984825" cy="1191167"/>
          </a:xfrm>
          <a:prstGeom prst="rect">
            <a:avLst/>
          </a:prstGeom>
          <a:solidFill>
            <a:srgbClr val="45818E"/>
          </a:solidFill>
        </p:spPr>
        <p:txBody>
          <a:bodyPr spcFirstLastPara="1" wrap="square" lIns="91425" tIns="126000" rIns="91425" bIns="91425" anchor="t" anchorCtr="0">
            <a:noAutofit/>
          </a:bodyPr>
          <a:lstStyle/>
          <a:p>
            <a:pPr marL="0" marR="684000" lvl="0" indent="0" algn="ctr">
              <a:lnSpc>
                <a:spcPct val="80000"/>
              </a:lnSpc>
              <a:spcBef>
                <a:spcPts val="900"/>
              </a:spcBef>
              <a:buNone/>
            </a:pPr>
            <a:r>
              <a:rPr lang="el-GR" sz="3200" dirty="0" smtClean="0"/>
              <a:t>Νέος συνεργάτης </a:t>
            </a:r>
            <a:r>
              <a:rPr lang="el-GR" sz="3200" dirty="0" smtClean="0"/>
              <a:t>στην </a:t>
            </a:r>
            <a:r>
              <a:rPr lang="el-GR" sz="3200" dirty="0" smtClean="0"/>
              <a:t>κοινοπραξία REACT</a:t>
            </a:r>
            <a:endParaRPr lang="en-US" sz="3200" dirty="0">
              <a:solidFill>
                <a:schemeClr val="bg1"/>
              </a:solidFill>
              <a:latin typeface="EB Garamond Medium" panose="00000600000000000000" pitchFamily="2" charset="0"/>
              <a:ea typeface="EB Garamond Medium" panose="00000600000000000000" pitchFamily="2" charset="0"/>
              <a:cs typeface="EB Garamond Medium"/>
              <a:sym typeface="EB Garamond Medium"/>
            </a:endParaRPr>
          </a:p>
          <a:p>
            <a:pPr marL="936000" marR="0" lvl="0" indent="0" algn="r" rtl="0">
              <a:lnSpc>
                <a:spcPct val="100000"/>
              </a:lnSpc>
              <a:spcBef>
                <a:spcPts val="900"/>
              </a:spcBef>
              <a:spcAft>
                <a:spcPts val="1200"/>
              </a:spcAft>
              <a:buNone/>
            </a:pPr>
            <a:endParaRPr sz="3000" dirty="0">
              <a:solidFill>
                <a:srgbClr val="FFFFFF"/>
              </a:solidFill>
              <a:latin typeface="Cambria"/>
              <a:ea typeface="Cambria"/>
              <a:cs typeface="Cambria"/>
              <a:sym typeface="Cambria"/>
            </a:endParaRPr>
          </a:p>
        </p:txBody>
      </p:sp>
      <p:sp>
        <p:nvSpPr>
          <p:cNvPr id="77" name="Google Shape;77;p15"/>
          <p:cNvSpPr txBox="1">
            <a:spLocks noGrp="1"/>
          </p:cNvSpPr>
          <p:nvPr>
            <p:ph type="ctrTitle" idx="4294967295"/>
          </p:nvPr>
        </p:nvSpPr>
        <p:spPr>
          <a:xfrm>
            <a:off x="786000" y="2688336"/>
            <a:ext cx="5760000" cy="7461093"/>
          </a:xfrm>
          <a:prstGeom prst="rect">
            <a:avLst/>
          </a:prstGeom>
          <a:ln w="19050" cap="flat" cmpd="sng">
            <a:solidFill>
              <a:srgbClr val="247475"/>
            </a:solidFill>
            <a:prstDash val="solid"/>
            <a:round/>
            <a:headEnd type="none" w="sm" len="sm"/>
            <a:tailEnd type="none" w="sm" len="sm"/>
          </a:ln>
        </p:spPr>
        <p:txBody>
          <a:bodyPr spcFirstLastPara="1" wrap="square" lIns="234000" tIns="666000" rIns="234000" bIns="234000" anchor="t" anchorCtr="0">
            <a:noAutofit/>
          </a:bodyPr>
          <a:lstStyle/>
          <a:p>
            <a:pPr algn="just">
              <a:lnSpc>
                <a:spcPct val="115000"/>
              </a:lnSpc>
              <a:spcAft>
                <a:spcPts val="1000"/>
              </a:spcAft>
            </a:pPr>
            <a:r>
              <a:rPr lang="el-GR" sz="1100" dirty="0" smtClean="0"/>
              <a:t>Μετά </a:t>
            </a:r>
            <a:r>
              <a:rPr lang="el-GR" sz="1100" dirty="0" smtClean="0"/>
              <a:t>από μια έντονη ερευνητική φάση που διεξήγαγε η FVM, ο νέος εταίρος AGRAF εντάχθηκε στην κοινοπραξία REACT. Το AGRAF </a:t>
            </a:r>
            <a:r>
              <a:rPr lang="el-GR" sz="1100" dirty="0" err="1" smtClean="0"/>
              <a:t>gUG</a:t>
            </a:r>
            <a:r>
              <a:rPr lang="el-GR" sz="1100" dirty="0" smtClean="0"/>
              <a:t> (</a:t>
            </a:r>
            <a:r>
              <a:rPr lang="el-GR" sz="1100" dirty="0" err="1" smtClean="0"/>
              <a:t>haftungsbeschränkt</a:t>
            </a:r>
            <a:r>
              <a:rPr lang="el-GR" sz="1100" dirty="0" smtClean="0"/>
              <a:t>) είναι ένα </a:t>
            </a:r>
            <a:r>
              <a:rPr lang="el-GR" sz="1100" dirty="0" err="1" smtClean="0"/>
              <a:t>spin</a:t>
            </a:r>
            <a:r>
              <a:rPr lang="el-GR" sz="1100" dirty="0" smtClean="0"/>
              <a:t>-</a:t>
            </a:r>
            <a:r>
              <a:rPr lang="el-GR" sz="1100" dirty="0" err="1" smtClean="0"/>
              <a:t>off</a:t>
            </a:r>
            <a:r>
              <a:rPr lang="el-GR" sz="1100" dirty="0" smtClean="0"/>
              <a:t> του Πανεπιστημίου του </a:t>
            </a:r>
            <a:r>
              <a:rPr lang="el-GR" sz="1100" dirty="0" err="1" smtClean="0"/>
              <a:t>Saarland</a:t>
            </a:r>
            <a:r>
              <a:rPr lang="el-GR" sz="1100" dirty="0" smtClean="0"/>
              <a:t>. Ο μη κερδοσκοπικός οργανισμός ξεκίνησε τις εργασίες του το 2011 με ένα έργο στο πλαίσιο του προγράμματος </a:t>
            </a:r>
            <a:r>
              <a:rPr lang="el-GR" sz="1100" dirty="0" err="1" smtClean="0"/>
              <a:t>Grundtvig</a:t>
            </a:r>
            <a:r>
              <a:rPr lang="el-GR" sz="1100" dirty="0" smtClean="0"/>
              <a:t> της Ευρωπαϊκής Επιτροπής. Προηγουμένως, </a:t>
            </a:r>
            <a:r>
              <a:rPr lang="el-GR" sz="1100" dirty="0" smtClean="0"/>
              <a:t>συμμετείχαν </a:t>
            </a:r>
            <a:r>
              <a:rPr lang="el-GR" sz="1100" dirty="0" smtClean="0"/>
              <a:t>σε έργα κυρίως στο Πανεπιστήμιο του </a:t>
            </a:r>
            <a:r>
              <a:rPr lang="el-GR" sz="1100" dirty="0" err="1" smtClean="0"/>
              <a:t>Σάαρλαντ</a:t>
            </a:r>
            <a:r>
              <a:rPr lang="el-GR" sz="1100" dirty="0" smtClean="0"/>
              <a:t>, από τα προγράμματα </a:t>
            </a:r>
            <a:r>
              <a:rPr lang="el-GR" sz="1100" dirty="0" err="1" smtClean="0"/>
              <a:t>Grundtvig</a:t>
            </a:r>
            <a:r>
              <a:rPr lang="el-GR" sz="1100" dirty="0" smtClean="0"/>
              <a:t>, </a:t>
            </a:r>
            <a:r>
              <a:rPr lang="el-GR" sz="1100" dirty="0" err="1" smtClean="0"/>
              <a:t>Comenius</a:t>
            </a:r>
            <a:r>
              <a:rPr lang="el-GR" sz="1100" dirty="0" smtClean="0"/>
              <a:t>, </a:t>
            </a:r>
            <a:r>
              <a:rPr lang="el-GR" sz="1100" dirty="0" err="1" smtClean="0"/>
              <a:t>Sokrates</a:t>
            </a:r>
            <a:r>
              <a:rPr lang="el-GR" sz="1100" dirty="0" smtClean="0"/>
              <a:t>, </a:t>
            </a:r>
            <a:r>
              <a:rPr lang="el-GR" sz="1100" dirty="0" err="1" smtClean="0"/>
              <a:t>Erasmus</a:t>
            </a:r>
            <a:r>
              <a:rPr lang="el-GR" sz="1100" dirty="0" smtClean="0"/>
              <a:t> και </a:t>
            </a:r>
            <a:r>
              <a:rPr lang="el-GR" sz="1100" dirty="0" err="1" smtClean="0"/>
              <a:t>Interreg</a:t>
            </a:r>
            <a:r>
              <a:rPr lang="el-GR" sz="1100" dirty="0" smtClean="0"/>
              <a:t> της Επιτροπής της ΕΕ, και σε έργα που χρηματοδοτήθηκαν από το Γερμανικό Ομοσπονδιακό Υπουργείο Παιδείας και Επιστημών, την Μικτή Ομοσπονδιακή και Κυβερνητική Επιτροπή για </a:t>
            </a:r>
            <a:r>
              <a:rPr lang="el-GR" sz="1100" dirty="0" smtClean="0"/>
              <a:t>Εκπαιδευτικό Σχεδιασμό </a:t>
            </a:r>
            <a:r>
              <a:rPr lang="el-GR" sz="1100" dirty="0" smtClean="0"/>
              <a:t>και Προώθηση Έρευνας, το </a:t>
            </a:r>
            <a:r>
              <a:rPr lang="el-GR" sz="1100" dirty="0" err="1" smtClean="0"/>
              <a:t>Γερμανο</a:t>
            </a:r>
            <a:r>
              <a:rPr lang="el-GR" sz="1100" dirty="0" smtClean="0"/>
              <a:t>-Γαλλικό Συμβούλιο Νέων, </a:t>
            </a:r>
            <a:r>
              <a:rPr lang="el-GR" sz="1100" dirty="0" smtClean="0"/>
              <a:t>το ραδιοφωνικό σταθμό </a:t>
            </a:r>
            <a:r>
              <a:rPr lang="el-GR" sz="1100" dirty="0" smtClean="0"/>
              <a:t>SR και το Γερμανικό Ίδρυμα Ερευνών. </a:t>
            </a:r>
            <a:r>
              <a:rPr lang="en-US" sz="1100" dirty="0">
                <a:effectLst/>
                <a:latin typeface="Calibri" panose="020F0502020204030204" pitchFamily="34" charset="0"/>
                <a:ea typeface="Calibri" panose="020F0502020204030204" pitchFamily="34" charset="0"/>
                <a:cs typeface="Times New Roman" panose="02020603050405020304" pitchFamily="18" charset="0"/>
              </a:rPr>
              <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l-GR" sz="1100" dirty="0" smtClean="0"/>
              <a:t> Το επίκεντρο της </a:t>
            </a:r>
            <a:r>
              <a:rPr lang="el-GR" sz="1100" dirty="0" smtClean="0"/>
              <a:t>δουλειάς τους </a:t>
            </a:r>
            <a:r>
              <a:rPr lang="el-GR" sz="1100" dirty="0" smtClean="0"/>
              <a:t>βρίσκεται πάντα στα μέσα, τα οποία εξετάζονται ως προς τη συγκεκριμένη χρήση τους. Ένας </a:t>
            </a:r>
            <a:r>
              <a:rPr lang="el-GR" sz="1100" dirty="0" smtClean="0"/>
              <a:t>θεμελιώδης </a:t>
            </a:r>
            <a:r>
              <a:rPr lang="el-GR" sz="1100" dirty="0" smtClean="0"/>
              <a:t>σημαντικός τομέας εφαρμογής, τόσο καλός όσο και προβληματικός, είναι ο τομέας της εκπαίδευσης. Έτσι, είναι </a:t>
            </a:r>
            <a:r>
              <a:rPr lang="el-GR" sz="1100" dirty="0" smtClean="0"/>
              <a:t>αναπόφευκτο </a:t>
            </a:r>
            <a:r>
              <a:rPr lang="el-GR" sz="1100" dirty="0" smtClean="0"/>
              <a:t>τα ερωτήματα σχετικά με την ουσιαστική και επαρκή χρήση των μέσων στο πλαίσιο των μαθησιακών διαδικασιών, αλλά και σχετικά με την ανάπτυξη της προσωπικότητας, να βρίσκονται στο επίκεντρο της δουλειάς, των έργων και των δημοσιεύσεών </a:t>
            </a:r>
            <a:r>
              <a:rPr lang="el-GR" sz="1100" dirty="0" smtClean="0"/>
              <a:t>τους. </a:t>
            </a:r>
            <a:r>
              <a:rPr lang="el-GR" sz="1100" dirty="0" smtClean="0"/>
              <a:t>Πάνω απ 'όλα, είναι σημαντικό να κατανοήσουμε πώς η αμφισβήτηση και η μάθηση που βασίζεται στην έρευνα, καθώς και τα ηθικά αποτελέσματα και τα αποτελέσματα οικοδόμησης προσωπικότητας μπορούν να πραγματοποιηθούν στον κόσμο μας που κυριαρχείται από τα μέσα. Είναι σαφές ότι οι παραδοσιακές μέθοδοι διδασκαλίας αγγίζουν τα όριά τους, αν ήταν ποτέ τόσο επιτυχημένες όσο </a:t>
            </a:r>
            <a:r>
              <a:rPr lang="el-GR" sz="1100" dirty="0" smtClean="0"/>
              <a:t>πίστευαν παλιά. </a:t>
            </a:r>
            <a:r>
              <a:rPr lang="el-GR" sz="1100" dirty="0" smtClean="0"/>
              <a:t>Αντίθετα, δεν είναι πάντα σαφές πώς η αμφισβήτηση, η έρευνα, η ηθική μάθηση και η οικοδόμηση προσωπικότητας μπορεί και πρέπει να εφαρμοστεί μέσω των μέσων ενημέρωσης. Έτσι, ακόμη και οι </a:t>
            </a:r>
            <a:r>
              <a:rPr lang="el-GR" sz="1100" dirty="0" err="1" smtClean="0"/>
              <a:t>κονστρουκτιβιστικές</a:t>
            </a:r>
            <a:r>
              <a:rPr lang="el-GR" sz="1100" dirty="0" smtClean="0"/>
              <a:t> μέθοδοι μάθησης μπορούν να φτάσουν στα όριά </a:t>
            </a:r>
            <a:r>
              <a:rPr lang="el-GR" sz="1100" dirty="0" smtClean="0"/>
              <a:t>τους σε σχέση με τα </a:t>
            </a:r>
            <a:r>
              <a:rPr lang="el-GR" sz="1100" dirty="0" smtClean="0"/>
              <a:t>μέσα κοινωνικής δικτύωσης. Σε κάθε περίπτωση, αυτά είναι σημαντικά και σχετικά ερωτήματα που αντιμετωπίζει το έργο και </a:t>
            </a:r>
            <a:r>
              <a:rPr lang="el-GR" sz="1100" dirty="0" smtClean="0"/>
              <a:t>στα </a:t>
            </a:r>
            <a:r>
              <a:rPr lang="el-GR" sz="1100" dirty="0" smtClean="0"/>
              <a:t>οποία η AGRAF θέλει να </a:t>
            </a:r>
            <a:r>
              <a:rPr lang="el-GR" sz="1100" dirty="0" smtClean="0"/>
              <a:t>συνεισφέρει </a:t>
            </a:r>
            <a:r>
              <a:rPr lang="el-GR" sz="1100" dirty="0" smtClean="0"/>
              <a:t>με την τεχνογνωσία της. Στο έργο REACT, το AGRAF θα συμμετάσχει στις προπαρασκευαστικές δραστηριότητες διευρύνοντας έτσι το πεδίο της ερευνητικής φάσης σε επίπεδο χώρας που θα θέσει τα θεμέλια για τις δραστηριότητες υλοποίησης. Επιπλέον, το AGRAF θα συμμετάσχει στις δραστηριότητες διάδοσης και διάδοσης του έργου σε επίπεδο χώρας και ΕΕ.</a:t>
            </a:r>
            <a:endParaRPr sz="1100" b="1" dirty="0">
              <a:solidFill>
                <a:srgbClr val="808080"/>
              </a:solidFill>
              <a:latin typeface="Ubuntu"/>
              <a:ea typeface="Ubuntu"/>
              <a:cs typeface="Ubuntu"/>
              <a:sym typeface="Ubuntu"/>
            </a:endParaRPr>
          </a:p>
        </p:txBody>
      </p:sp>
      <p:sp>
        <p:nvSpPr>
          <p:cNvPr id="78" name="Google Shape;78;p15"/>
          <p:cNvSpPr txBox="1"/>
          <p:nvPr/>
        </p:nvSpPr>
        <p:spPr>
          <a:xfrm rot="-5400000">
            <a:off x="6257350" y="9423678"/>
            <a:ext cx="1353900" cy="338700"/>
          </a:xfrm>
          <a:prstGeom prst="rect">
            <a:avLst/>
          </a:prstGeom>
          <a:noFill/>
          <a:ln>
            <a:noFill/>
          </a:ln>
          <a:effectLst>
            <a:outerShdw blurRad="14288" dist="19050" dir="19620000" algn="bl" rotWithShape="0">
              <a:srgbClr val="000000">
                <a:alpha val="86000"/>
              </a:srgbClr>
            </a:outerShdw>
          </a:effectLst>
        </p:spPr>
        <p:txBody>
          <a:bodyPr spcFirstLastPara="1" wrap="square" lIns="91425" tIns="91425" rIns="91425" bIns="91425" anchor="t" anchorCtr="0">
            <a:spAutoFit/>
          </a:bodyPr>
          <a:lstStyle/>
          <a:p>
            <a:pPr marL="0" lvl="0" indent="0" algn="ctr" rtl="0">
              <a:lnSpc>
                <a:spcPct val="108000"/>
              </a:lnSpc>
              <a:spcBef>
                <a:spcPts val="1200"/>
              </a:spcBef>
              <a:spcAft>
                <a:spcPts val="800"/>
              </a:spcAft>
              <a:buNone/>
            </a:pPr>
            <a:r>
              <a:rPr lang="bg" sz="1000">
                <a:solidFill>
                  <a:srgbClr val="FFFFFF"/>
                </a:solidFill>
                <a:latin typeface="Cambria"/>
                <a:ea typeface="Cambria"/>
                <a:cs typeface="Cambria"/>
                <a:sym typeface="Cambria"/>
              </a:rPr>
              <a:t>NEWSLETTER no.</a:t>
            </a:r>
            <a:endParaRPr sz="1000">
              <a:solidFill>
                <a:srgbClr val="FFFFFF"/>
              </a:solidFill>
              <a:latin typeface="Cambria"/>
              <a:ea typeface="Cambria"/>
              <a:cs typeface="Cambria"/>
              <a:sym typeface="Cambria"/>
            </a:endParaRPr>
          </a:p>
        </p:txBody>
      </p:sp>
      <p:grpSp>
        <p:nvGrpSpPr>
          <p:cNvPr id="7" name="Google Shape;145;p20">
            <a:extLst>
              <a:ext uri="{FF2B5EF4-FFF2-40B4-BE49-F238E27FC236}">
                <a16:creationId xmlns:a16="http://schemas.microsoft.com/office/drawing/2014/main" xmlns="" id="{4338EF5B-2BD6-F95D-C5F8-C996839D607E}"/>
              </a:ext>
            </a:extLst>
          </p:cNvPr>
          <p:cNvGrpSpPr/>
          <p:nvPr/>
        </p:nvGrpSpPr>
        <p:grpSpPr>
          <a:xfrm>
            <a:off x="2361311" y="1815387"/>
            <a:ext cx="2337656" cy="854662"/>
            <a:chOff x="2747963" y="773700"/>
            <a:chExt cx="2269800" cy="1045500"/>
          </a:xfrm>
        </p:grpSpPr>
        <p:sp>
          <p:nvSpPr>
            <p:cNvPr id="8" name="Google Shape;146;p20">
              <a:extLst>
                <a:ext uri="{FF2B5EF4-FFF2-40B4-BE49-F238E27FC236}">
                  <a16:creationId xmlns:a16="http://schemas.microsoft.com/office/drawing/2014/main" xmlns="" id="{6E3FC79F-D103-5201-879B-72359AFFA5EC}"/>
                </a:ext>
              </a:extLst>
            </p:cNvPr>
            <p:cNvSpPr/>
            <p:nvPr/>
          </p:nvSpPr>
          <p:spPr>
            <a:xfrm>
              <a:off x="2747963" y="773700"/>
              <a:ext cx="2269800" cy="1045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47;p20">
              <a:extLst>
                <a:ext uri="{FF2B5EF4-FFF2-40B4-BE49-F238E27FC236}">
                  <a16:creationId xmlns:a16="http://schemas.microsoft.com/office/drawing/2014/main" xmlns="" id="{62256328-2998-A8AA-6A05-4040E9120F5C}"/>
                </a:ext>
              </a:extLst>
            </p:cNvPr>
            <p:cNvPicPr preferRelativeResize="0"/>
            <p:nvPr/>
          </p:nvPicPr>
          <p:blipFill>
            <a:blip r:embed="rId4">
              <a:alphaModFix/>
            </a:blip>
            <a:stretch>
              <a:fillRect/>
            </a:stretch>
          </p:blipFill>
          <p:spPr>
            <a:xfrm>
              <a:off x="2826188" y="856288"/>
              <a:ext cx="2111099" cy="89185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mt="39000"/>
          </a:blip>
          <a:stretch>
            <a:fillRect/>
          </a:stretch>
        </p:blipFill>
        <p:spPr>
          <a:xfrm>
            <a:off x="3111639" y="265014"/>
            <a:ext cx="4448036" cy="10691999"/>
          </a:xfrm>
          <a:prstGeom prst="rect">
            <a:avLst/>
          </a:prstGeom>
          <a:noFill/>
          <a:ln>
            <a:noFill/>
          </a:ln>
        </p:spPr>
      </p:pic>
      <p:sp>
        <p:nvSpPr>
          <p:cNvPr id="76" name="Google Shape;76;p15"/>
          <p:cNvSpPr txBox="1">
            <a:spLocks noGrp="1"/>
          </p:cNvSpPr>
          <p:nvPr>
            <p:ph type="subTitle" idx="4294967295"/>
          </p:nvPr>
        </p:nvSpPr>
        <p:spPr>
          <a:xfrm>
            <a:off x="780125" y="542383"/>
            <a:ext cx="5984825" cy="1095917"/>
          </a:xfrm>
          <a:prstGeom prst="rect">
            <a:avLst/>
          </a:prstGeom>
          <a:solidFill>
            <a:srgbClr val="45818E"/>
          </a:solidFill>
        </p:spPr>
        <p:txBody>
          <a:bodyPr spcFirstLastPara="1" wrap="square" lIns="91425" tIns="126000" rIns="91425" bIns="91425" anchor="t" anchorCtr="0">
            <a:noAutofit/>
          </a:bodyPr>
          <a:lstStyle/>
          <a:p>
            <a:pPr marL="0" marR="684000" lvl="0" indent="0" algn="ctr" rtl="0">
              <a:lnSpc>
                <a:spcPct val="80000"/>
              </a:lnSpc>
              <a:spcBef>
                <a:spcPts val="900"/>
              </a:spcBef>
              <a:spcAft>
                <a:spcPts val="0"/>
              </a:spcAft>
              <a:buNone/>
            </a:pPr>
            <a:r>
              <a:rPr lang="el-GR" sz="3600" dirty="0" smtClean="0">
                <a:solidFill>
                  <a:schemeClr val="bg1"/>
                </a:solidFill>
                <a:latin typeface="EB Garamond Medium" panose="00000600000000000000" pitchFamily="2" charset="0"/>
                <a:ea typeface="EB Garamond Medium" panose="00000600000000000000" pitchFamily="2" charset="0"/>
                <a:cs typeface="Times New Roman" panose="02020603050405020304" pitchFamily="18" charset="0"/>
              </a:rPr>
              <a:t>1</a:t>
            </a:r>
            <a:r>
              <a:rPr lang="el-GR" sz="3600" baseline="30000" dirty="0" smtClean="0">
                <a:solidFill>
                  <a:schemeClr val="bg1"/>
                </a:solidFill>
                <a:latin typeface="EB Garamond Medium" panose="00000600000000000000" pitchFamily="2" charset="0"/>
                <a:ea typeface="EB Garamond Medium" panose="00000600000000000000" pitchFamily="2" charset="0"/>
                <a:cs typeface="Times New Roman" panose="02020603050405020304" pitchFamily="18" charset="0"/>
              </a:rPr>
              <a:t>η</a:t>
            </a:r>
            <a:r>
              <a:rPr lang="el-GR" sz="3600" dirty="0" smtClean="0">
                <a:solidFill>
                  <a:schemeClr val="bg1"/>
                </a:solidFill>
                <a:latin typeface="EB Garamond Medium" panose="00000600000000000000" pitchFamily="2" charset="0"/>
                <a:ea typeface="EB Garamond Medium" panose="00000600000000000000" pitchFamily="2" charset="0"/>
                <a:cs typeface="Times New Roman" panose="02020603050405020304" pitchFamily="18" charset="0"/>
              </a:rPr>
              <a:t> διαδικτυακή συνάντηση</a:t>
            </a:r>
            <a:endParaRPr sz="3000" dirty="0">
              <a:solidFill>
                <a:srgbClr val="FFFFFF"/>
              </a:solidFill>
              <a:latin typeface="Cambria"/>
              <a:ea typeface="Cambria"/>
              <a:cs typeface="Cambria"/>
              <a:sym typeface="Cambria"/>
            </a:endParaRPr>
          </a:p>
        </p:txBody>
      </p:sp>
      <p:sp>
        <p:nvSpPr>
          <p:cNvPr id="77" name="Google Shape;77;p15"/>
          <p:cNvSpPr txBox="1">
            <a:spLocks noGrp="1"/>
          </p:cNvSpPr>
          <p:nvPr>
            <p:ph type="ctrTitle" idx="4294967295"/>
          </p:nvPr>
        </p:nvSpPr>
        <p:spPr>
          <a:xfrm>
            <a:off x="862812" y="3968498"/>
            <a:ext cx="5815153" cy="6180931"/>
          </a:xfrm>
          <a:prstGeom prst="rect">
            <a:avLst/>
          </a:prstGeom>
          <a:ln w="19050" cap="flat" cmpd="sng">
            <a:solidFill>
              <a:srgbClr val="247475"/>
            </a:solidFill>
            <a:prstDash val="solid"/>
            <a:round/>
            <a:headEnd type="none" w="sm" len="sm"/>
            <a:tailEnd type="none" w="sm" len="sm"/>
          </a:ln>
        </p:spPr>
        <p:txBody>
          <a:bodyPr spcFirstLastPara="1" wrap="square" lIns="234000" tIns="666000" rIns="234000" bIns="234000" anchor="t" anchorCtr="0">
            <a:noAutofit/>
          </a:bodyPr>
          <a:lstStyle/>
          <a:p>
            <a:pPr>
              <a:lnSpc>
                <a:spcPct val="115000"/>
              </a:lnSpc>
              <a:spcAft>
                <a:spcPts val="1000"/>
              </a:spcAft>
            </a:pPr>
            <a:r>
              <a:rPr lang="el-GR" sz="1200" dirty="0" smtClean="0"/>
              <a:t>Δυστυχώς, λόγω </a:t>
            </a:r>
            <a:r>
              <a:rPr lang="el-GR" sz="1200" dirty="0" smtClean="0"/>
              <a:t>της πανδημίας </a:t>
            </a:r>
            <a:r>
              <a:rPr lang="el-GR" sz="1200" dirty="0" smtClean="0"/>
              <a:t>COVID που </a:t>
            </a:r>
            <a:r>
              <a:rPr lang="el-GR" sz="1200" dirty="0" smtClean="0"/>
              <a:t>εξακολουθεί </a:t>
            </a:r>
            <a:r>
              <a:rPr lang="el-GR" sz="1200" dirty="0" smtClean="0"/>
              <a:t>να </a:t>
            </a:r>
            <a:r>
              <a:rPr lang="el-GR" sz="1200" dirty="0" smtClean="0"/>
              <a:t>πλήττει </a:t>
            </a:r>
            <a:r>
              <a:rPr lang="el-GR" sz="1200" dirty="0" smtClean="0"/>
              <a:t>τις ευρωπαϊκές χώρες, οι εταίροι δεν μπόρεσαν να πραγματοποιήσουν την εναρκτήρια </a:t>
            </a:r>
            <a:r>
              <a:rPr lang="el-GR" sz="1200" dirty="0" smtClean="0"/>
              <a:t>συνάντηση δια ζώσης. </a:t>
            </a:r>
            <a:r>
              <a:rPr lang="el-GR" sz="1200" dirty="0" smtClean="0"/>
              <a:t>Η πρώτη συνάντηση μεταξύ των μελών της κοινοπραξίας πραγματοποιήθηκε διαδικτυακά τον Μάρτιο του 2021. Ο νέος εταίρος AGRAF </a:t>
            </a:r>
            <a:r>
              <a:rPr lang="el-GR" sz="1200" dirty="0" smtClean="0"/>
              <a:t>συμμετέχει τώρα </a:t>
            </a:r>
            <a:r>
              <a:rPr lang="el-GR" sz="1200" dirty="0" smtClean="0"/>
              <a:t>στις εργασίες</a:t>
            </a:r>
            <a:r>
              <a:rPr lang="el-GR" sz="1200" dirty="0" smtClean="0"/>
              <a:t>, και στην </a:t>
            </a:r>
            <a:r>
              <a:rPr lang="el-GR" sz="1200" dirty="0" smtClean="0"/>
              <a:t>ερευνητική φάση χάρη </a:t>
            </a:r>
            <a:r>
              <a:rPr lang="el-GR" sz="1200" dirty="0" smtClean="0"/>
              <a:t>στις </a:t>
            </a:r>
            <a:r>
              <a:rPr lang="el-GR" sz="1200" dirty="0" smtClean="0"/>
              <a:t>αυστηρές διμερείς επικοινωνίες. Οι εταίροι είχαν την ευκαιρία να μοιραστούν </a:t>
            </a:r>
            <a:r>
              <a:rPr lang="el-GR" sz="1200" dirty="0" smtClean="0"/>
              <a:t>τι έχει γίνει  με τις  προπαρασκευαστικές δραστηριότητες </a:t>
            </a:r>
            <a:r>
              <a:rPr lang="el-GR" sz="1200" dirty="0" smtClean="0"/>
              <a:t>(WP1) </a:t>
            </a:r>
            <a:r>
              <a:rPr lang="el-GR" sz="1200" dirty="0" smtClean="0"/>
              <a:t>δίνοντας ανατροφοδότηση σχετικά </a:t>
            </a:r>
            <a:r>
              <a:rPr lang="el-GR" sz="1200" dirty="0" smtClean="0"/>
              <a:t>με </a:t>
            </a:r>
            <a:r>
              <a:rPr lang="el-GR" sz="1200" dirty="0" smtClean="0"/>
              <a:t>το πρότυπο </a:t>
            </a:r>
            <a:r>
              <a:rPr lang="el-GR" sz="1200" dirty="0" smtClean="0"/>
              <a:t>για την έρευνα γραφείου και </a:t>
            </a:r>
            <a:r>
              <a:rPr lang="el-GR" sz="1200" dirty="0" smtClean="0"/>
              <a:t>το  ερωτηματολόγιο </a:t>
            </a:r>
            <a:r>
              <a:rPr lang="el-GR" sz="1200" dirty="0" smtClean="0"/>
              <a:t>για εμπειρογνώμονες (έρευνα πεδίου) προκειμένου να συλλέξουν πληροφορίες σχετικά με τον βαθμό καινοτομίας του </a:t>
            </a:r>
            <a:r>
              <a:rPr lang="el-GR" sz="1200" dirty="0" smtClean="0"/>
              <a:t>μαθησιακού </a:t>
            </a:r>
            <a:r>
              <a:rPr lang="el-GR" sz="1200" dirty="0" smtClean="0"/>
              <a:t>περιβάλλον και </a:t>
            </a:r>
            <a:r>
              <a:rPr lang="el-GR" sz="1200" dirty="0" smtClean="0"/>
              <a:t>των χώρων </a:t>
            </a:r>
            <a:r>
              <a:rPr lang="el-GR" sz="1200" dirty="0" smtClean="0"/>
              <a:t>μάθησης· η συμβολή της εκπαίδευσης στην αλλαγή του κοινωνικού πλαισίου </a:t>
            </a:r>
            <a:r>
              <a:rPr lang="el-GR" sz="1200" dirty="0" smtClean="0"/>
              <a:t>και </a:t>
            </a:r>
            <a:r>
              <a:rPr lang="el-GR" sz="1200" dirty="0" smtClean="0"/>
              <a:t>ο ρόλος της ανάπτυξης των κοινωνικών (και μαλακών) </a:t>
            </a:r>
            <a:r>
              <a:rPr lang="el-GR" sz="1200" dirty="0" smtClean="0"/>
              <a:t>δεξιοτήτων</a:t>
            </a:r>
            <a:r>
              <a:rPr lang="en-US" sz="1200" b="1" dirty="0">
                <a:solidFill>
                  <a:srgbClr val="808080"/>
                </a:solidFill>
                <a:latin typeface="Ubuntu"/>
                <a:ea typeface="Ubuntu"/>
                <a:cs typeface="Ubuntu"/>
                <a:sym typeface="Ubuntu"/>
              </a:rPr>
              <a:t/>
            </a:r>
            <a:br>
              <a:rPr lang="en-US" sz="1200" b="1" dirty="0">
                <a:solidFill>
                  <a:srgbClr val="808080"/>
                </a:solidFill>
                <a:latin typeface="Ubuntu"/>
                <a:ea typeface="Ubuntu"/>
                <a:cs typeface="Ubuntu"/>
                <a:sym typeface="Ubuntu"/>
              </a:rPr>
            </a:br>
            <a:r>
              <a:rPr lang="el-GR" sz="1200" dirty="0" smtClean="0"/>
              <a:t>Ο αντίκτυπος της πανδημίας έχει θεωρηθεί πολύ σημαντικός, όχι μόνο από την άποψη της πρακτικής ανάπτυξης του έργου αλλά και ως ερευνητικό θέμα στο οποίο πρέπει να επικεντρωθούμε. Η λέξη εκπαίδευση έχει ανατραπεί από την πανδημία: ωστόσο, μπορεί να μας δώσει την ευκαιρία να μεταρρυθμίσουμε το εκπαιδευτικό σύστημα και να εφαρμόσουμε νέες μεθόδους μάθησης, χώρους και μονοπάτια χρησιμοποιώντας αναλογικά και ψηφιακά χαρακτηριστικά, ορίζοντας νέα μοντέλα διακυβέρνησης και </a:t>
            </a:r>
            <a:r>
              <a:rPr lang="el-GR" sz="1200" dirty="0" smtClean="0"/>
              <a:t>καθιερώνοντας συμφωνίες για  </a:t>
            </a:r>
            <a:r>
              <a:rPr lang="el-GR" sz="1200" dirty="0" smtClean="0"/>
              <a:t>την </a:t>
            </a:r>
            <a:r>
              <a:rPr lang="el-GR" sz="1200" dirty="0" smtClean="0"/>
              <a:t> εκπαίδευση σε τοπικό επίπεδο. </a:t>
            </a:r>
            <a:r>
              <a:rPr lang="el-GR" sz="1200" dirty="0" smtClean="0"/>
              <a:t>Για το λόγο αυτό, το θέμα έχει συμπεριληφθεί στο πρότυπο για επιτραπέζια και επιτόπια έρευνα προς ανάλυση σε επίπεδο χώρας.</a:t>
            </a:r>
            <a:endParaRPr sz="1200" b="1" dirty="0">
              <a:solidFill>
                <a:srgbClr val="808080"/>
              </a:solidFill>
              <a:latin typeface="Ubuntu"/>
              <a:ea typeface="Ubuntu"/>
              <a:cs typeface="Ubuntu"/>
              <a:sym typeface="Ubuntu"/>
            </a:endParaRPr>
          </a:p>
        </p:txBody>
      </p:sp>
      <p:sp>
        <p:nvSpPr>
          <p:cNvPr id="78" name="Google Shape;78;p15"/>
          <p:cNvSpPr txBox="1"/>
          <p:nvPr/>
        </p:nvSpPr>
        <p:spPr>
          <a:xfrm rot="-5400000">
            <a:off x="6257350" y="9423678"/>
            <a:ext cx="1353900" cy="338700"/>
          </a:xfrm>
          <a:prstGeom prst="rect">
            <a:avLst/>
          </a:prstGeom>
          <a:noFill/>
          <a:ln>
            <a:noFill/>
          </a:ln>
          <a:effectLst>
            <a:outerShdw blurRad="14288" dist="19050" dir="19620000" algn="bl" rotWithShape="0">
              <a:srgbClr val="000000">
                <a:alpha val="86000"/>
              </a:srgbClr>
            </a:outerShdw>
          </a:effectLst>
        </p:spPr>
        <p:txBody>
          <a:bodyPr spcFirstLastPara="1" wrap="square" lIns="91425" tIns="91425" rIns="91425" bIns="91425" anchor="t" anchorCtr="0">
            <a:spAutoFit/>
          </a:bodyPr>
          <a:lstStyle/>
          <a:p>
            <a:pPr marL="0" lvl="0" indent="0" algn="ctr" rtl="0">
              <a:lnSpc>
                <a:spcPct val="108000"/>
              </a:lnSpc>
              <a:spcBef>
                <a:spcPts val="1200"/>
              </a:spcBef>
              <a:spcAft>
                <a:spcPts val="800"/>
              </a:spcAft>
              <a:buNone/>
            </a:pPr>
            <a:r>
              <a:rPr lang="bg" sz="1000">
                <a:solidFill>
                  <a:srgbClr val="FFFFFF"/>
                </a:solidFill>
                <a:latin typeface="Cambria"/>
                <a:ea typeface="Cambria"/>
                <a:cs typeface="Cambria"/>
                <a:sym typeface="Cambria"/>
              </a:rPr>
              <a:t>NEWSLETTER no.</a:t>
            </a:r>
            <a:endParaRPr sz="1000">
              <a:solidFill>
                <a:srgbClr val="FFFFFF"/>
              </a:solidFill>
              <a:latin typeface="Cambria"/>
              <a:ea typeface="Cambria"/>
              <a:cs typeface="Cambria"/>
              <a:sym typeface="Cambria"/>
            </a:endParaRPr>
          </a:p>
        </p:txBody>
      </p:sp>
      <p:pic>
        <p:nvPicPr>
          <p:cNvPr id="1026" name="Picture 2">
            <a:extLst>
              <a:ext uri="{FF2B5EF4-FFF2-40B4-BE49-F238E27FC236}">
                <a16:creationId xmlns:a16="http://schemas.microsoft.com/office/drawing/2014/main" xmlns="" id="{5054ADA4-BF4C-8187-83E6-73B733B1AC7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2813" y="1663448"/>
            <a:ext cx="5815153" cy="22799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7059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ctrTitle" idx="4294967295"/>
          </p:nvPr>
        </p:nvSpPr>
        <p:spPr>
          <a:xfrm>
            <a:off x="792575" y="1170598"/>
            <a:ext cx="5760000" cy="7401900"/>
          </a:xfrm>
          <a:prstGeom prst="rect">
            <a:avLst/>
          </a:prstGeom>
          <a:ln w="19050" cap="flat" cmpd="sng">
            <a:solidFill>
              <a:srgbClr val="247475"/>
            </a:solidFill>
            <a:prstDash val="solid"/>
            <a:round/>
            <a:headEnd type="none" w="sm" len="sm"/>
            <a:tailEnd type="none" w="sm" len="sm"/>
          </a:ln>
        </p:spPr>
        <p:txBody>
          <a:bodyPr spcFirstLastPara="1" wrap="square" lIns="234000" tIns="882000" rIns="234000" bIns="234000" anchor="t" anchorCtr="0">
            <a:noAutofit/>
          </a:bodyPr>
          <a:lstStyle/>
          <a:p>
            <a:pPr lvl="0" algn="ctr">
              <a:spcBef>
                <a:spcPts val="1200"/>
              </a:spcBef>
            </a:pPr>
            <a:r>
              <a:rPr lang="el-GR" sz="2400" dirty="0" smtClean="0"/>
              <a:t>Δημοσίευση του επίσημου </a:t>
            </a:r>
            <a:r>
              <a:rPr lang="el-GR" sz="2400" dirty="0" err="1" smtClean="0"/>
              <a:t>πολυγλωσσικού</a:t>
            </a:r>
            <a:r>
              <a:rPr lang="el-GR" sz="2400" dirty="0" smtClean="0"/>
              <a:t> </a:t>
            </a:r>
            <a:r>
              <a:rPr lang="el-GR" sz="2400" dirty="0" err="1" smtClean="0"/>
              <a:t>ιστότοπου</a:t>
            </a:r>
            <a:r>
              <a:rPr lang="el-GR" sz="2400" dirty="0" smtClean="0"/>
              <a:t> REACT</a:t>
            </a:r>
            <a:endParaRPr sz="2400" dirty="0">
              <a:latin typeface="EB Garamond Medium"/>
              <a:ea typeface="EB Garamond Medium"/>
              <a:cs typeface="EB Garamond Medium"/>
              <a:sym typeface="EB Garamond Medium"/>
            </a:endParaRPr>
          </a:p>
        </p:txBody>
      </p:sp>
      <p:sp>
        <p:nvSpPr>
          <p:cNvPr id="96" name="Google Shape;96;p17"/>
          <p:cNvSpPr txBox="1"/>
          <p:nvPr/>
        </p:nvSpPr>
        <p:spPr>
          <a:xfrm rot="-5400000">
            <a:off x="106325" y="7566153"/>
            <a:ext cx="1353900" cy="658800"/>
          </a:xfrm>
          <a:prstGeom prst="rect">
            <a:avLst/>
          </a:prstGeom>
          <a:noFill/>
          <a:ln>
            <a:noFill/>
          </a:ln>
        </p:spPr>
        <p:txBody>
          <a:bodyPr spcFirstLastPara="1" wrap="square" lIns="91425" tIns="91425" rIns="91425" bIns="91425" anchor="t" anchorCtr="0">
            <a:spAutoFit/>
          </a:bodyPr>
          <a:lstStyle/>
          <a:p>
            <a:pPr marL="0" lvl="0" indent="0" algn="ctr" rtl="0">
              <a:lnSpc>
                <a:spcPct val="108000"/>
              </a:lnSpc>
              <a:spcBef>
                <a:spcPts val="1200"/>
              </a:spcBef>
              <a:spcAft>
                <a:spcPts val="0"/>
              </a:spcAft>
              <a:buNone/>
            </a:pPr>
            <a:r>
              <a:rPr lang="bg" sz="1000">
                <a:solidFill>
                  <a:schemeClr val="dk1"/>
                </a:solidFill>
                <a:latin typeface="Cambria"/>
                <a:ea typeface="Cambria"/>
                <a:cs typeface="Cambria"/>
                <a:sym typeface="Cambria"/>
              </a:rPr>
              <a:t>NEWSLETTER no.</a:t>
            </a:r>
            <a:endParaRPr sz="1000">
              <a:solidFill>
                <a:schemeClr val="dk1"/>
              </a:solidFill>
              <a:latin typeface="Cambria"/>
              <a:ea typeface="Cambria"/>
              <a:cs typeface="Cambria"/>
              <a:sym typeface="Cambria"/>
            </a:endParaRPr>
          </a:p>
          <a:p>
            <a:pPr marL="0" lvl="0" indent="0" algn="ctr" rtl="0">
              <a:lnSpc>
                <a:spcPct val="108000"/>
              </a:lnSpc>
              <a:spcBef>
                <a:spcPts val="1200"/>
              </a:spcBef>
              <a:spcAft>
                <a:spcPts val="800"/>
              </a:spcAft>
              <a:buNone/>
            </a:pPr>
            <a:endParaRPr sz="1000">
              <a:solidFill>
                <a:schemeClr val="dk1"/>
              </a:solidFill>
              <a:latin typeface="Cambria"/>
              <a:ea typeface="Cambria"/>
              <a:cs typeface="Cambria"/>
              <a:sym typeface="Cambria"/>
            </a:endParaRPr>
          </a:p>
        </p:txBody>
      </p:sp>
      <p:grpSp>
        <p:nvGrpSpPr>
          <p:cNvPr id="97" name="Google Shape;97;p17"/>
          <p:cNvGrpSpPr/>
          <p:nvPr/>
        </p:nvGrpSpPr>
        <p:grpSpPr>
          <a:xfrm>
            <a:off x="3008000" y="552450"/>
            <a:ext cx="1228800" cy="1228800"/>
            <a:chOff x="3236600" y="552450"/>
            <a:chExt cx="1228800" cy="1228800"/>
          </a:xfrm>
        </p:grpSpPr>
        <p:sp>
          <p:nvSpPr>
            <p:cNvPr id="98" name="Google Shape;98;p17"/>
            <p:cNvSpPr/>
            <p:nvPr/>
          </p:nvSpPr>
          <p:spPr>
            <a:xfrm>
              <a:off x="3236600" y="552450"/>
              <a:ext cx="1228800" cy="1228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7"/>
            <p:cNvPicPr preferRelativeResize="0"/>
            <p:nvPr/>
          </p:nvPicPr>
          <p:blipFill>
            <a:blip r:embed="rId3">
              <a:alphaModFix/>
            </a:blip>
            <a:stretch>
              <a:fillRect/>
            </a:stretch>
          </p:blipFill>
          <p:spPr>
            <a:xfrm>
              <a:off x="3338148" y="644400"/>
              <a:ext cx="1032176" cy="1041526"/>
            </a:xfrm>
            <a:prstGeom prst="rect">
              <a:avLst/>
            </a:prstGeom>
            <a:noFill/>
            <a:ln>
              <a:noFill/>
            </a:ln>
          </p:spPr>
        </p:pic>
      </p:grpSp>
      <p:sp>
        <p:nvSpPr>
          <p:cNvPr id="100" name="Google Shape;100;p17"/>
          <p:cNvSpPr txBox="1"/>
          <p:nvPr/>
        </p:nvSpPr>
        <p:spPr>
          <a:xfrm>
            <a:off x="1320225" y="3291841"/>
            <a:ext cx="5151000" cy="5053008"/>
          </a:xfrm>
          <a:prstGeom prst="rect">
            <a:avLst/>
          </a:prstGeom>
          <a:solidFill>
            <a:schemeClr val="lt1"/>
          </a:solidFill>
          <a:ln>
            <a:noFill/>
          </a:ln>
        </p:spPr>
        <p:txBody>
          <a:bodyPr spcFirstLastPara="1" wrap="square" lIns="18000" tIns="54000" rIns="18000" bIns="18000" anchor="t" anchorCtr="0">
            <a:noAutofit/>
          </a:bodyPr>
          <a:lstStyle/>
          <a:p>
            <a:pPr marL="0" lvl="0" indent="0" algn="l" rtl="0">
              <a:spcBef>
                <a:spcPts val="700"/>
              </a:spcBef>
              <a:spcAft>
                <a:spcPts val="0"/>
              </a:spcAft>
              <a:buNone/>
            </a:pPr>
            <a:endParaRPr lang="en-US" sz="1200" dirty="0">
              <a:solidFill>
                <a:schemeClr val="tx1"/>
              </a:solidFill>
              <a:latin typeface="Ubuntu"/>
              <a:ea typeface="Ubuntu"/>
              <a:cs typeface="Ubuntu"/>
              <a:sym typeface="Ubuntu"/>
            </a:endParaRPr>
          </a:p>
          <a:p>
            <a:pPr>
              <a:spcBef>
                <a:spcPts val="700"/>
              </a:spcBef>
            </a:pPr>
            <a:r>
              <a:rPr lang="el-GR" sz="1200" dirty="0" smtClean="0"/>
              <a:t>Ο </a:t>
            </a:r>
            <a:r>
              <a:rPr lang="el-GR" sz="1200" dirty="0" err="1" smtClean="0"/>
              <a:t>ιστότοπος</a:t>
            </a:r>
            <a:r>
              <a:rPr lang="el-GR" sz="1200" dirty="0" smtClean="0"/>
              <a:t> του έργου έχει δημοσιευτεί στο διαδίκτυο και μεταφράστηκε σε όλες τις γλώσσες των εταίρων. </a:t>
            </a:r>
            <a:r>
              <a:rPr lang="el-GR" sz="1200" dirty="0" smtClean="0"/>
              <a:t>Είναι  </a:t>
            </a:r>
            <a:r>
              <a:rPr lang="el-GR" sz="1200" dirty="0" smtClean="0"/>
              <a:t>το βασικό εργαλείο που θα </a:t>
            </a:r>
            <a:r>
              <a:rPr lang="el-GR" sz="1200" dirty="0" smtClean="0"/>
              <a:t>ενημερώνεται, </a:t>
            </a:r>
            <a:r>
              <a:rPr lang="el-GR" sz="1200" dirty="0" smtClean="0"/>
              <a:t>θα </a:t>
            </a:r>
            <a:r>
              <a:rPr lang="el-GR" sz="1200" dirty="0" smtClean="0"/>
              <a:t>εμπλουτίζεται </a:t>
            </a:r>
            <a:r>
              <a:rPr lang="el-GR" sz="1200" dirty="0" smtClean="0"/>
              <a:t>και θα αξιοποιηθεί για περαιτέρω εμβάθυνση σχετικά με την Αμοιβαία Μαιευτική Προσέγγιση, την αξία και τη διαδικασία απόκτησης δεξιοτήτων κριτικής σκέψης, τα χαρακτηριστικά και θέματα της μεθόδου </a:t>
            </a:r>
            <a:r>
              <a:rPr lang="el-GR" sz="1200" dirty="0" err="1" smtClean="0"/>
              <a:t>Montessori</a:t>
            </a:r>
            <a:r>
              <a:rPr lang="el-GR" sz="1200" dirty="0" smtClean="0"/>
              <a:t>, τη διαλογική μάθηση και την αξία της στη διάδοση κοινών αξιών ανεκτικότητας, αποδοχή της διαφορετικότητας και αμοιβαία κατανόηση</a:t>
            </a:r>
            <a:r>
              <a:rPr lang="el-GR" sz="1200" dirty="0" smtClean="0"/>
              <a:t>.</a:t>
            </a:r>
            <a:r>
              <a:rPr lang="en-US" sz="1200" dirty="0" smtClean="0">
                <a:solidFill>
                  <a:schemeClr val="tx1"/>
                </a:solidFill>
                <a:latin typeface="Ubuntu"/>
                <a:ea typeface="Ubuntu"/>
                <a:cs typeface="Ubuntu"/>
                <a:sym typeface="Ubuntu"/>
              </a:rPr>
              <a:t> </a:t>
            </a:r>
            <a:r>
              <a:rPr lang="el-GR" sz="1200" dirty="0" smtClean="0"/>
              <a:t>Επισκεφθείτε τον </a:t>
            </a:r>
            <a:r>
              <a:rPr lang="el-GR" sz="1200" dirty="0" err="1" smtClean="0"/>
              <a:t>ιστότοπό</a:t>
            </a:r>
            <a:r>
              <a:rPr lang="el-GR" sz="1200" dirty="0" smtClean="0"/>
              <a:t> μας στη διεύθυνση: </a:t>
            </a:r>
            <a:r>
              <a:rPr lang="el-GR" sz="1200" dirty="0" err="1" smtClean="0">
                <a:hlinkClick r:id="rId4"/>
              </a:rPr>
              <a:t>www.react</a:t>
            </a:r>
            <a:r>
              <a:rPr lang="el-GR" sz="1200" dirty="0" smtClean="0">
                <a:hlinkClick r:id="rId4"/>
              </a:rPr>
              <a:t>-</a:t>
            </a:r>
            <a:r>
              <a:rPr lang="el-GR" sz="1200" dirty="0" err="1" smtClean="0">
                <a:hlinkClick r:id="rId4"/>
              </a:rPr>
              <a:t>erasmus.eu</a:t>
            </a:r>
            <a:r>
              <a:rPr lang="el-GR" sz="1200" dirty="0" smtClean="0"/>
              <a:t> </a:t>
            </a:r>
          </a:p>
          <a:p>
            <a:pPr lvl="0">
              <a:spcBef>
                <a:spcPts val="700"/>
              </a:spcBef>
            </a:pPr>
            <a:endParaRPr lang="el-GR" sz="1200" dirty="0" smtClean="0">
              <a:solidFill>
                <a:schemeClr val="tx1"/>
              </a:solidFill>
              <a:latin typeface="Ubuntu"/>
              <a:ea typeface="Ubuntu"/>
              <a:cs typeface="Ubuntu"/>
              <a:sym typeface="Ubuntu"/>
            </a:endParaRPr>
          </a:p>
          <a:p>
            <a:pPr marL="0" lvl="0" indent="0" algn="l" rtl="0">
              <a:spcBef>
                <a:spcPts val="700"/>
              </a:spcBef>
              <a:spcAft>
                <a:spcPts val="0"/>
              </a:spcAft>
              <a:buNone/>
            </a:pPr>
            <a:endParaRPr lang="el-GR" sz="1200" dirty="0" smtClean="0">
              <a:solidFill>
                <a:schemeClr val="tx1"/>
              </a:solidFill>
              <a:latin typeface="Ubuntu"/>
              <a:ea typeface="Ubuntu"/>
              <a:cs typeface="Ubuntu"/>
              <a:sym typeface="Ubuntu"/>
            </a:endParaRPr>
          </a:p>
          <a:p>
            <a:pPr marL="0" lvl="0" indent="0" algn="l" rtl="0">
              <a:spcBef>
                <a:spcPts val="700"/>
              </a:spcBef>
              <a:spcAft>
                <a:spcPts val="0"/>
              </a:spcAft>
              <a:buNone/>
            </a:pPr>
            <a:endParaRPr lang="el-GR" sz="1200" dirty="0" smtClean="0">
              <a:solidFill>
                <a:schemeClr val="tx1"/>
              </a:solidFill>
              <a:latin typeface="Ubuntu"/>
              <a:ea typeface="Ubuntu"/>
              <a:cs typeface="Ubuntu"/>
              <a:sym typeface="Ubuntu"/>
            </a:endParaRPr>
          </a:p>
          <a:p>
            <a:pPr marL="0" lvl="0" indent="0" algn="l" rtl="0">
              <a:spcBef>
                <a:spcPts val="700"/>
              </a:spcBef>
              <a:spcAft>
                <a:spcPts val="0"/>
              </a:spcAft>
              <a:buNone/>
            </a:pPr>
            <a:endParaRPr sz="1200" dirty="0">
              <a:solidFill>
                <a:schemeClr val="tx1"/>
              </a:solidFill>
              <a:latin typeface="Ubuntu"/>
              <a:ea typeface="Ubuntu"/>
              <a:cs typeface="Ubuntu"/>
              <a:sym typeface="Ubuntu"/>
            </a:endParaRPr>
          </a:p>
        </p:txBody>
      </p:sp>
      <p:sp>
        <p:nvSpPr>
          <p:cNvPr id="101" name="Google Shape;101;p17"/>
          <p:cNvSpPr txBox="1"/>
          <p:nvPr/>
        </p:nvSpPr>
        <p:spPr>
          <a:xfrm>
            <a:off x="2743200" y="9048749"/>
            <a:ext cx="2305050" cy="595923"/>
          </a:xfrm>
          <a:prstGeom prst="rect">
            <a:avLst/>
          </a:prstGeom>
          <a:solidFill>
            <a:srgbClr val="247475"/>
          </a:solidFill>
          <a:ln>
            <a:noFill/>
          </a:ln>
        </p:spPr>
        <p:txBody>
          <a:bodyPr spcFirstLastPara="1" wrap="square" lIns="54000" tIns="18000" rIns="54000" bIns="54000" anchor="t" anchorCtr="0">
            <a:spAutoFit/>
          </a:bodyPr>
          <a:lstStyle/>
          <a:p>
            <a:pPr marL="0" lvl="0" indent="0" algn="ctr" rtl="0">
              <a:spcBef>
                <a:spcPts val="1200"/>
              </a:spcBef>
              <a:spcAft>
                <a:spcPts val="0"/>
              </a:spcAft>
              <a:buNone/>
            </a:pPr>
            <a:r>
              <a:rPr lang="el-GR" sz="2400" dirty="0" smtClean="0">
                <a:solidFill>
                  <a:srgbClr val="FFFFFF"/>
                </a:solidFill>
                <a:latin typeface="EB Garamond Medium"/>
                <a:ea typeface="EB Garamond Medium"/>
                <a:cs typeface="EB Garamond Medium"/>
                <a:sym typeface="EB Garamond Medium"/>
              </a:rPr>
              <a:t>Ευχαριστούμε</a:t>
            </a:r>
            <a:r>
              <a:rPr lang="bg" sz="2400" dirty="0" smtClean="0">
                <a:solidFill>
                  <a:srgbClr val="FFFFFF"/>
                </a:solidFill>
                <a:latin typeface="EB Garamond Medium"/>
                <a:ea typeface="EB Garamond Medium"/>
                <a:cs typeface="EB Garamond Medium"/>
                <a:sym typeface="EB Garamond Medium"/>
              </a:rPr>
              <a:t>!</a:t>
            </a:r>
            <a:endParaRPr sz="2400" dirty="0">
              <a:latin typeface="EB Garamond Medium"/>
              <a:ea typeface="EB Garamond Medium"/>
              <a:cs typeface="EB Garamond Medium"/>
              <a:sym typeface="EB Garamond Medium"/>
            </a:endParaRPr>
          </a:p>
        </p:txBody>
      </p:sp>
      <p:sp>
        <p:nvSpPr>
          <p:cNvPr id="102" name="Google Shape;102;p17"/>
          <p:cNvSpPr txBox="1"/>
          <p:nvPr/>
        </p:nvSpPr>
        <p:spPr>
          <a:xfrm>
            <a:off x="2960000" y="9980300"/>
            <a:ext cx="3728100" cy="540000"/>
          </a:xfrm>
          <a:prstGeom prst="rect">
            <a:avLst/>
          </a:prstGeom>
          <a:noFill/>
          <a:ln>
            <a:noFill/>
          </a:ln>
        </p:spPr>
        <p:txBody>
          <a:bodyPr spcFirstLastPara="1" wrap="square" lIns="91425" tIns="54000" rIns="91425" bIns="54000" anchor="t" anchorCtr="0">
            <a:spAutoFit/>
          </a:bodyPr>
          <a:lstStyle/>
          <a:p>
            <a:pPr marL="0" lvl="0" indent="0" algn="l" rtl="0">
              <a:spcBef>
                <a:spcPts val="1200"/>
              </a:spcBef>
              <a:spcAft>
                <a:spcPts val="800"/>
              </a:spcAft>
              <a:buNone/>
            </a:pPr>
            <a:r>
              <a:rPr lang="bg" sz="700">
                <a:solidFill>
                  <a:schemeClr val="dk1"/>
                </a:solidFill>
                <a:latin typeface="Ubuntu"/>
                <a:ea typeface="Ubuntu"/>
                <a:cs typeface="Ubuntu"/>
                <a:sym typeface="Ubuntu"/>
              </a:rPr>
              <a:t>The European Commission's support for the production of this publication does not</a:t>
            </a:r>
            <a:br>
              <a:rPr lang="bg" sz="700">
                <a:solidFill>
                  <a:schemeClr val="dk1"/>
                </a:solidFill>
                <a:latin typeface="Ubuntu"/>
                <a:ea typeface="Ubuntu"/>
                <a:cs typeface="Ubuntu"/>
                <a:sym typeface="Ubuntu"/>
              </a:rPr>
            </a:br>
            <a:r>
              <a:rPr lang="bg" sz="700">
                <a:solidFill>
                  <a:schemeClr val="dk1"/>
                </a:solidFill>
                <a:latin typeface="Ubuntu"/>
                <a:ea typeface="Ubuntu"/>
                <a:cs typeface="Ubuntu"/>
                <a:sym typeface="Ubuntu"/>
              </a:rPr>
              <a:t>constitute an endorsement of the contents, which reflect the views only of the authors,</a:t>
            </a:r>
            <a:br>
              <a:rPr lang="bg" sz="700">
                <a:solidFill>
                  <a:schemeClr val="dk1"/>
                </a:solidFill>
                <a:latin typeface="Ubuntu"/>
                <a:ea typeface="Ubuntu"/>
                <a:cs typeface="Ubuntu"/>
                <a:sym typeface="Ubuntu"/>
              </a:rPr>
            </a:br>
            <a:r>
              <a:rPr lang="bg" sz="700">
                <a:solidFill>
                  <a:schemeClr val="dk1"/>
                </a:solidFill>
                <a:latin typeface="Ubuntu"/>
                <a:ea typeface="Ubuntu"/>
                <a:cs typeface="Ubuntu"/>
                <a:sym typeface="Ubuntu"/>
              </a:rPr>
              <a:t>and the Commission cannot be held responsible for any use which may be made of the</a:t>
            </a:r>
            <a:br>
              <a:rPr lang="bg" sz="700">
                <a:solidFill>
                  <a:schemeClr val="dk1"/>
                </a:solidFill>
                <a:latin typeface="Ubuntu"/>
                <a:ea typeface="Ubuntu"/>
                <a:cs typeface="Ubuntu"/>
                <a:sym typeface="Ubuntu"/>
              </a:rPr>
            </a:br>
            <a:r>
              <a:rPr lang="bg" sz="700">
                <a:solidFill>
                  <a:schemeClr val="dk1"/>
                </a:solidFill>
                <a:latin typeface="Ubuntu"/>
                <a:ea typeface="Ubuntu"/>
                <a:cs typeface="Ubuntu"/>
                <a:sym typeface="Ubuntu"/>
              </a:rPr>
              <a:t>information contained therein.</a:t>
            </a:r>
            <a:endParaRPr sz="700">
              <a:latin typeface="Ubuntu"/>
              <a:ea typeface="Ubuntu"/>
              <a:cs typeface="Ubuntu"/>
              <a:sym typeface="Ubuntu"/>
            </a:endParaRPr>
          </a:p>
        </p:txBody>
      </p:sp>
      <p:pic>
        <p:nvPicPr>
          <p:cNvPr id="103" name="Google Shape;103;p17"/>
          <p:cNvPicPr preferRelativeResize="0"/>
          <p:nvPr/>
        </p:nvPicPr>
        <p:blipFill>
          <a:blip r:embed="rId5">
            <a:alphaModFix/>
          </a:blip>
          <a:stretch>
            <a:fillRect/>
          </a:stretch>
        </p:blipFill>
        <p:spPr>
          <a:xfrm>
            <a:off x="935450" y="9951311"/>
            <a:ext cx="2007774" cy="585239"/>
          </a:xfrm>
          <a:prstGeom prst="rect">
            <a:avLst/>
          </a:prstGeom>
          <a:noFill/>
          <a:ln>
            <a:noFill/>
          </a:ln>
        </p:spPr>
      </p:pic>
      <p:pic>
        <p:nvPicPr>
          <p:cNvPr id="5" name="Picture 4">
            <a:extLst>
              <a:ext uri="{FF2B5EF4-FFF2-40B4-BE49-F238E27FC236}">
                <a16:creationId xmlns:a16="http://schemas.microsoft.com/office/drawing/2014/main" xmlns="" id="{DAE7C18F-D53C-0E92-AB69-C2B39F4B3B4B}"/>
              </a:ext>
            </a:extLst>
          </p:cNvPr>
          <p:cNvPicPr>
            <a:picLocks noChangeAspect="1"/>
          </p:cNvPicPr>
          <p:nvPr/>
        </p:nvPicPr>
        <p:blipFill>
          <a:blip r:embed="rId6"/>
          <a:stretch>
            <a:fillRect/>
          </a:stretch>
        </p:blipFill>
        <p:spPr>
          <a:xfrm>
            <a:off x="1439575" y="5602672"/>
            <a:ext cx="4270100" cy="2856001"/>
          </a:xfrm>
          <a:prstGeom prst="rect">
            <a:avLst/>
          </a:prstGeom>
        </p:spPr>
      </p:pic>
    </p:spTree>
  </p:cSld>
  <p:clrMapOvr>
    <a:masterClrMapping/>
  </p:clrMapOvr>
</p:sld>
</file>

<file path=ppt/theme/theme1.xml><?xml version="1.0" encoding="utf-8"?>
<a:theme xmlns:a="http://schemas.openxmlformats.org/drawingml/2006/main" name="Simple Light">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470</Words>
  <Application>Microsoft Office PowerPoint</Application>
  <PresentationFormat>Προσαρμογή</PresentationFormat>
  <Paragraphs>26</Paragraphs>
  <Slides>5</Slides>
  <Notes>5</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5</vt:i4>
      </vt:variant>
    </vt:vector>
  </HeadingPairs>
  <TitlesOfParts>
    <vt:vector size="15" baseType="lpstr">
      <vt:lpstr>Arial</vt:lpstr>
      <vt:lpstr>EB Garamond</vt:lpstr>
      <vt:lpstr>Times New Roman</vt:lpstr>
      <vt:lpstr>EB Garamond Medium</vt:lpstr>
      <vt:lpstr>EB Garamond SemiBold</vt:lpstr>
      <vt:lpstr>Ubuntu</vt:lpstr>
      <vt:lpstr>Ubuntu Light</vt:lpstr>
      <vt:lpstr>Cambria</vt:lpstr>
      <vt:lpstr>Calibri</vt:lpstr>
      <vt:lpstr>Simple Light</vt:lpstr>
      <vt:lpstr>Ενημερωτικό δελτίο,  τεύχος</vt:lpstr>
      <vt:lpstr>Η νέα μεθοδολογία θα περιλαμβάνει όλους τους βασικούς παράγοντες των εκπαιδευτικών κοινοτήτων: εκπαιδευτικούς, μαθητές και τους γονείς τους.       Το έργο REACT σκοπεύει να αναπτύξει και να εφαρμόσει μια καινοτόμο μεθοδολογία για την ενίσχυση της απόκτησης δεξιοτήτων κριτικής σκέψης (CT), με στόχο την προώθηση της συνεκπαίδευσης και των κοινών αξιών της ανεκτικότητας και της αποδοχής της διαφορετικότητας.                                      Οι εργαστηριακές εμπειρίες θα εμπλουτιστούν με ορισμένες ιδιαίτερες πτυχές των χαρακτηριστικών της μεθόδου Μοντεσσόρι: την εφαρμογή της αρχής της παρατήρησης και την εκ νέου θεώρηση του χώρου μάθησης.</vt:lpstr>
      <vt:lpstr>Μετά από μια έντονη ερευνητική φάση που διεξήγαγε η FVM, ο νέος εταίρος AGRAF εντάχθηκε στην κοινοπραξία REACT. Το AGRAF gUG (haftungsbeschränkt) είναι ένα spin-off του Πανεπιστημίου του Saarland. Ο μη κερδοσκοπικός οργανισμός ξεκίνησε τις εργασίες του το 2011 με ένα έργο στο πλαίσιο του προγράμματος Grundtvig της Ευρωπαϊκής Επιτροπής. Προηγουμένως, συμμετείχαν σε έργα κυρίως στο Πανεπιστήμιο του Σάαρλαντ, από τα προγράμματα Grundtvig, Comenius, Sokrates, Erasmus και Interreg της Επιτροπής της ΕΕ, και σε έργα που χρηματοδοτήθηκαν από το Γερμανικό Ομοσπονδιακό Υπουργείο Παιδείας και Επιστημών, την Μικτή Ομοσπονδιακή και Κυβερνητική Επιτροπή για Εκπαιδευτικό Σχεδιασμό και Προώθηση Έρευνας, το Γερμανο-Γαλλικό Συμβούλιο Νέων, το ραδιοφωνικό σταθμό SR και το Γερμανικό Ίδρυμα Ερευνών.   Το επίκεντρο της δουλειάς τους βρίσκεται πάντα στα μέσα, τα οποία εξετάζονται ως προς τη συγκεκριμένη χρήση τους. Ένας θεμελιώδης σημαντικός τομέας εφαρμογής, τόσο καλός όσο και προβληματικός, είναι ο τομέας της εκπαίδευσης. Έτσι, είναι αναπόφευκτο τα ερωτήματα σχετικά με την ουσιαστική και επαρκή χρήση των μέσων στο πλαίσιο των μαθησιακών διαδικασιών, αλλά και σχετικά με την ανάπτυξη της προσωπικότητας, να βρίσκονται στο επίκεντρο της δουλειάς, των έργων και των δημοσιεύσεών τους. Πάνω απ 'όλα, είναι σημαντικό να κατανοήσουμε πώς η αμφισβήτηση και η μάθηση που βασίζεται στην έρευνα, καθώς και τα ηθικά αποτελέσματα και τα αποτελέσματα οικοδόμησης προσωπικότητας μπορούν να πραγματοποιηθούν στον κόσμο μας που κυριαρχείται από τα μέσα. Είναι σαφές ότι οι παραδοσιακές μέθοδοι διδασκαλίας αγγίζουν τα όριά τους, αν ήταν ποτέ τόσο επιτυχημένες όσο πίστευαν παλιά. Αντίθετα, δεν είναι πάντα σαφές πώς η αμφισβήτηση, η έρευνα, η ηθική μάθηση και η οικοδόμηση προσωπικότητας μπορεί και πρέπει να εφαρμοστεί μέσω των μέσων ενημέρωσης. Έτσι, ακόμη και οι κονστρουκτιβιστικές μέθοδοι μάθησης μπορούν να φτάσουν στα όριά τους σε σχέση με τα μέσα κοινωνικής δικτύωσης. Σε κάθε περίπτωση, αυτά είναι σημαντικά και σχετικά ερωτήματα που αντιμετωπίζει το έργο και στα οποία η AGRAF θέλει να συνεισφέρει με την τεχνογνωσία της. Στο έργο REACT, το AGRAF θα συμμετάσχει στις προπαρασκευαστικές δραστηριότητες διευρύνοντας έτσι το πεδίο της ερευνητικής φάσης σε επίπεδο χώρας που θα θέσει τα θεμέλια για τις δραστηριότητες υλοποίησης. Επιπλέον, το AGRAF θα συμμετάσχει στις δραστηριότητες διάδοσης και διάδοσης του έργου σε επίπεδο χώρας και ΕΕ.</vt:lpstr>
      <vt:lpstr>Δυστυχώς, λόγω της πανδημίας COVID που εξακολουθεί να πλήττει τις ευρωπαϊκές χώρες, οι εταίροι δεν μπόρεσαν να πραγματοποιήσουν την εναρκτήρια συνάντηση δια ζώσης. Η πρώτη συνάντηση μεταξύ των μελών της κοινοπραξίας πραγματοποιήθηκε διαδικτυακά τον Μάρτιο του 2021. Ο νέος εταίρος AGRAF συμμετέχει τώρα στις εργασίες, και στην ερευνητική φάση χάρη στις αυστηρές διμερείς επικοινωνίες. Οι εταίροι είχαν την ευκαιρία να μοιραστούν τι έχει γίνει  με τις  προπαρασκευαστικές δραστηριότητες (WP1) δίνοντας ανατροφοδότηση σχετικά με το πρότυπο για την έρευνα γραφείου και το  ερωτηματολόγιο για εμπειρογνώμονες (έρευνα πεδίου) προκειμένου να συλλέξουν πληροφορίες σχετικά με τον βαθμό καινοτομίας του μαθησιακού περιβάλλον και των χώρων μάθησης· η συμβολή της εκπαίδευσης στην αλλαγή του κοινωνικού πλαισίου και ο ρόλος της ανάπτυξης των κοινωνικών (και μαλακών) δεξιοτήτων Ο αντίκτυπος της πανδημίας έχει θεωρηθεί πολύ σημαντικός, όχι μόνο από την άποψη της πρακτικής ανάπτυξης του έργου αλλά και ως ερευνητικό θέμα στο οποίο πρέπει να επικεντρωθούμε. Η λέξη εκπαίδευση έχει ανατραπεί από την πανδημία: ωστόσο, μπορεί να μας δώσει την ευκαιρία να μεταρρυθμίσουμε το εκπαιδευτικό σύστημα και να εφαρμόσουμε νέες μεθόδους μάθησης, χώρους και μονοπάτια χρησιμοποιώντας αναλογικά και ψηφιακά χαρακτηριστικά, ορίζοντας νέα μοντέλα διακυβέρνησης και καθιερώνοντας συμφωνίες για  την  εκπαίδευση σε τοπικό επίπεδο. Για το λόγο αυτό, το θέμα έχει συμπεριληφθεί στο πρότυπο για επιτραπέζια και επιτόπια έρευνα προς ανάλυση σε επίπεδο χώρας.</vt:lpstr>
      <vt:lpstr>Δημοσίευση του επίσημου πολυγλωσσικού ιστότοπου REACT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issue no.</dc:title>
  <dc:creator>CEI</dc:creator>
  <cp:lastModifiedBy>user</cp:lastModifiedBy>
  <cp:revision>14</cp:revision>
  <dcterms:modified xsi:type="dcterms:W3CDTF">2022-06-28T04:48:17Z</dcterms:modified>
</cp:coreProperties>
</file>