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xml" ContentType="application/vnd.openxmlformats-officedocument.themeOverr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6"/>
  </p:notesMasterIdLst>
  <p:sldIdLst>
    <p:sldId id="256" r:id="rId2"/>
    <p:sldId id="664" r:id="rId3"/>
    <p:sldId id="726" r:id="rId4"/>
    <p:sldId id="262" r:id="rId5"/>
    <p:sldId id="261" r:id="rId6"/>
    <p:sldId id="301" r:id="rId7"/>
    <p:sldId id="302" r:id="rId8"/>
    <p:sldId id="307" r:id="rId9"/>
    <p:sldId id="308" r:id="rId10"/>
    <p:sldId id="329" r:id="rId11"/>
    <p:sldId id="311" r:id="rId12"/>
    <p:sldId id="309" r:id="rId13"/>
    <p:sldId id="723" r:id="rId14"/>
    <p:sldId id="353" r:id="rId15"/>
    <p:sldId id="354" r:id="rId16"/>
    <p:sldId id="665" r:id="rId17"/>
    <p:sldId id="355" r:id="rId18"/>
    <p:sldId id="357" r:id="rId19"/>
    <p:sldId id="358" r:id="rId20"/>
    <p:sldId id="724" r:id="rId21"/>
    <p:sldId id="725" r:id="rId22"/>
    <p:sldId id="257" r:id="rId23"/>
    <p:sldId id="687" r:id="rId24"/>
    <p:sldId id="689" r:id="rId25"/>
    <p:sldId id="690" r:id="rId26"/>
    <p:sldId id="320" r:id="rId27"/>
    <p:sldId id="703" r:id="rId28"/>
    <p:sldId id="334" r:id="rId29"/>
    <p:sldId id="706" r:id="rId30"/>
    <p:sldId id="707" r:id="rId31"/>
    <p:sldId id="721" r:id="rId32"/>
    <p:sldId id="727" r:id="rId33"/>
    <p:sldId id="633" r:id="rId34"/>
    <p:sldId id="265" r:id="rId35"/>
    <p:sldId id="658" r:id="rId36"/>
    <p:sldId id="634" r:id="rId37"/>
    <p:sldId id="659" r:id="rId38"/>
    <p:sldId id="660" r:id="rId39"/>
    <p:sldId id="272" r:id="rId40"/>
    <p:sldId id="276" r:id="rId41"/>
    <p:sldId id="266" r:id="rId42"/>
    <p:sldId id="267" r:id="rId43"/>
    <p:sldId id="268" r:id="rId44"/>
    <p:sldId id="269" r:id="rId45"/>
    <p:sldId id="271" r:id="rId46"/>
    <p:sldId id="317" r:id="rId47"/>
    <p:sldId id="318" r:id="rId48"/>
    <p:sldId id="322" r:id="rId49"/>
    <p:sldId id="324" r:id="rId50"/>
    <p:sldId id="325" r:id="rId51"/>
    <p:sldId id="326" r:id="rId52"/>
    <p:sldId id="613" r:id="rId53"/>
    <p:sldId id="380" r:id="rId54"/>
    <p:sldId id="366" r:id="rId55"/>
    <p:sldId id="364" r:id="rId56"/>
    <p:sldId id="365" r:id="rId57"/>
    <p:sldId id="368" r:id="rId58"/>
    <p:sldId id="369" r:id="rId59"/>
    <p:sldId id="370" r:id="rId60"/>
    <p:sldId id="376" r:id="rId61"/>
    <p:sldId id="383" r:id="rId62"/>
    <p:sldId id="393" r:id="rId63"/>
    <p:sldId id="390" r:id="rId64"/>
    <p:sldId id="394" r:id="rId65"/>
    <p:sldId id="398" r:id="rId66"/>
    <p:sldId id="273" r:id="rId67"/>
    <p:sldId id="274" r:id="rId68"/>
    <p:sldId id="277" r:id="rId69"/>
    <p:sldId id="278" r:id="rId70"/>
    <p:sldId id="279" r:id="rId71"/>
    <p:sldId id="280" r:id="rId72"/>
    <p:sldId id="281" r:id="rId73"/>
    <p:sldId id="282" r:id="rId74"/>
    <p:sldId id="283" r:id="rId75"/>
    <p:sldId id="285" r:id="rId76"/>
    <p:sldId id="284" r:id="rId77"/>
    <p:sldId id="286" r:id="rId78"/>
    <p:sldId id="287" r:id="rId79"/>
    <p:sldId id="288" r:id="rId80"/>
    <p:sldId id="289" r:id="rId81"/>
    <p:sldId id="290" r:id="rId82"/>
    <p:sldId id="297" r:id="rId83"/>
    <p:sldId id="676" r:id="rId84"/>
    <p:sldId id="677" r:id="rId85"/>
    <p:sldId id="310" r:id="rId86"/>
    <p:sldId id="678" r:id="rId87"/>
    <p:sldId id="312" r:id="rId88"/>
    <p:sldId id="313" r:id="rId89"/>
    <p:sldId id="314" r:id="rId90"/>
    <p:sldId id="315" r:id="rId91"/>
    <p:sldId id="679" r:id="rId92"/>
    <p:sldId id="680" r:id="rId93"/>
    <p:sldId id="681" r:id="rId94"/>
    <p:sldId id="319" r:id="rId95"/>
    <p:sldId id="321" r:id="rId96"/>
    <p:sldId id="682" r:id="rId97"/>
    <p:sldId id="684" r:id="rId98"/>
    <p:sldId id="685" r:id="rId99"/>
    <p:sldId id="327" r:id="rId100"/>
    <p:sldId id="328" r:id="rId101"/>
    <p:sldId id="293" r:id="rId102"/>
    <p:sldId id="728" r:id="rId103"/>
    <p:sldId id="729" r:id="rId104"/>
    <p:sldId id="359" r:id="rId105"/>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BF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4"/>
  </p:normalViewPr>
  <p:slideViewPr>
    <p:cSldViewPr>
      <p:cViewPr varScale="1">
        <p:scale>
          <a:sx n="73" d="100"/>
          <a:sy n="73" d="100"/>
        </p:scale>
        <p:origin x="60" y="750"/>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_rels/data1.xml.rels><?xml version="1.0" encoding="UTF-8" standalone="yes"?>
<Relationships xmlns="http://schemas.openxmlformats.org/package/2006/relationships"><Relationship Id="rId1" Type="http://schemas.openxmlformats.org/officeDocument/2006/relationships/hyperlink" Target="https://www.eacea.ec.europa.eu/index_en"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https://www.iky.gr/el/"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ata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png"/><Relationship Id="rId4" Type="http://schemas.openxmlformats.org/officeDocument/2006/relationships/image" Target="../media/image23.jpeg"/></Relationships>
</file>

<file path=ppt/diagrams/_rels/data8.xml.rels><?xml version="1.0" encoding="UTF-8" standalone="yes"?>
<Relationships xmlns="http://schemas.openxmlformats.org/package/2006/relationships"><Relationship Id="rId1" Type="http://schemas.openxmlformats.org/officeDocument/2006/relationships/hyperlink" Target="https://www.inedivim.gr/"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eacea.ec.europa.eu/index_en"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iky.gr/el/"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png"/><Relationship Id="rId4" Type="http://schemas.openxmlformats.org/officeDocument/2006/relationships/image" Target="../media/image23.jpeg"/></Relationships>
</file>

<file path=ppt/diagrams/_rels/drawing8.xml.rels><?xml version="1.0" encoding="UTF-8" standalone="yes"?>
<Relationships xmlns="http://schemas.openxmlformats.org/package/2006/relationships"><Relationship Id="rId1" Type="http://schemas.openxmlformats.org/officeDocument/2006/relationships/hyperlink" Target="https://www.inedivim.gr/"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A6F3FC-0F94-442E-80BB-47C5C52A54E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F28B4032-52CA-4053-B08C-3DE0B24366C3}">
      <dgm:prSet phldrT="[Text]" custT="1"/>
      <dgm:spPr/>
      <dgm:t>
        <a:bodyPr/>
        <a:lstStyle/>
        <a:p>
          <a:r>
            <a:rPr lang="el-GR" sz="2800" dirty="0">
              <a:latin typeface="Century Gothic" panose="020B0502020202020204" pitchFamily="34" charset="0"/>
            </a:rPr>
            <a:t>Κεντρικές Δράσεις </a:t>
          </a:r>
          <a:r>
            <a:rPr lang="en-GB" sz="1200" dirty="0">
              <a:latin typeface="Century Gothic" panose="020B0502020202020204" pitchFamily="34" charset="0"/>
              <a:hlinkClick xmlns:r="http://schemas.openxmlformats.org/officeDocument/2006/relationships" r:id="rId1"/>
            </a:rPr>
            <a:t>https://www.eacea.ec.europa.eu/index_en</a:t>
          </a:r>
          <a:r>
            <a:rPr lang="el-GR" sz="1200" dirty="0">
              <a:latin typeface="Century Gothic" panose="020B0502020202020204" pitchFamily="34" charset="0"/>
            </a:rPr>
            <a:t> </a:t>
          </a:r>
          <a:endParaRPr lang="en-US" sz="1200" dirty="0">
            <a:latin typeface="Century Gothic" panose="020B0502020202020204" pitchFamily="34" charset="0"/>
          </a:endParaRPr>
        </a:p>
      </dgm:t>
    </dgm:pt>
    <dgm:pt modelId="{77A3CCE8-BF56-43CD-B16A-B080EBE51D1E}" type="parTrans" cxnId="{1E7A3D7B-7B16-4074-89CB-02AF4B29C3F2}">
      <dgm:prSet/>
      <dgm:spPr/>
      <dgm:t>
        <a:bodyPr/>
        <a:lstStyle/>
        <a:p>
          <a:endParaRPr lang="en-US"/>
        </a:p>
      </dgm:t>
    </dgm:pt>
    <dgm:pt modelId="{4E2278DF-6D72-455B-ACCE-5101E4AC3236}" type="sibTrans" cxnId="{1E7A3D7B-7B16-4074-89CB-02AF4B29C3F2}">
      <dgm:prSet/>
      <dgm:spPr/>
      <dgm:t>
        <a:bodyPr/>
        <a:lstStyle/>
        <a:p>
          <a:endParaRPr lang="en-US"/>
        </a:p>
      </dgm:t>
    </dgm:pt>
    <dgm:pt modelId="{7C7E7C31-B446-4600-93C5-0F3FFD041982}">
      <dgm:prSet phldrT="[Text]"/>
      <dgm:spPr/>
      <dgm:t>
        <a:bodyPr/>
        <a:lstStyle/>
        <a:p>
          <a:r>
            <a:rPr lang="el-GR" dirty="0">
              <a:latin typeface="Century Gothic" panose="020B0502020202020204" pitchFamily="34" charset="0"/>
            </a:rPr>
            <a:t>Οι αιτήσεις υποβάλλονται από όλες τις χώρες κεντρικά στις Βρυξέλλες</a:t>
          </a:r>
          <a:r>
            <a:rPr lang="en-US" dirty="0">
              <a:latin typeface="Century Gothic" panose="020B0502020202020204" pitchFamily="34" charset="0"/>
            </a:rPr>
            <a:t> (</a:t>
          </a:r>
          <a:r>
            <a:rPr lang="en-GB" dirty="0">
              <a:latin typeface="Century Gothic" panose="020B0502020202020204" pitchFamily="34" charset="0"/>
            </a:rPr>
            <a:t>Education</a:t>
          </a:r>
          <a:r>
            <a:rPr lang="el-GR" dirty="0">
              <a:latin typeface="Century Gothic" panose="020B0502020202020204" pitchFamily="34" charset="0"/>
            </a:rPr>
            <a:t> </a:t>
          </a:r>
          <a:r>
            <a:rPr lang="en-GB" dirty="0">
              <a:latin typeface="Century Gothic" panose="020B0502020202020204" pitchFamily="34" charset="0"/>
            </a:rPr>
            <a:t>And Culture Executive Agency – EACEA)</a:t>
          </a:r>
          <a:endParaRPr lang="en-US" dirty="0">
            <a:latin typeface="Century Gothic" panose="020B0502020202020204" pitchFamily="34" charset="0"/>
          </a:endParaRPr>
        </a:p>
      </dgm:t>
    </dgm:pt>
    <dgm:pt modelId="{5243352C-3538-4E6D-BCFF-90C5A12EBCCE}" type="parTrans" cxnId="{C58DA7E5-43D2-4F5C-B596-3291D5F7D387}">
      <dgm:prSet/>
      <dgm:spPr/>
      <dgm:t>
        <a:bodyPr/>
        <a:lstStyle/>
        <a:p>
          <a:endParaRPr lang="en-US"/>
        </a:p>
      </dgm:t>
    </dgm:pt>
    <dgm:pt modelId="{711B64E3-C9A6-4B28-8C79-15AEDC3DABD8}" type="sibTrans" cxnId="{C58DA7E5-43D2-4F5C-B596-3291D5F7D387}">
      <dgm:prSet/>
      <dgm:spPr/>
      <dgm:t>
        <a:bodyPr/>
        <a:lstStyle/>
        <a:p>
          <a:endParaRPr lang="en-US"/>
        </a:p>
      </dgm:t>
    </dgm:pt>
    <dgm:pt modelId="{D19CEA04-4479-472D-ADA6-0CD26DB77FD1}">
      <dgm:prSet phldrT="[Text]"/>
      <dgm:spPr/>
      <dgm:t>
        <a:bodyPr/>
        <a:lstStyle/>
        <a:p>
          <a:r>
            <a:rPr lang="el-GR" dirty="0">
              <a:latin typeface="Century Gothic" panose="020B0502020202020204" pitchFamily="34" charset="0"/>
            </a:rPr>
            <a:t>Η αξιολόγηση, διάθεση των κονδυλίων και διαχείριση γίνεται κεντρικά</a:t>
          </a:r>
          <a:endParaRPr lang="en-US" dirty="0">
            <a:latin typeface="Century Gothic" panose="020B0502020202020204" pitchFamily="34" charset="0"/>
          </a:endParaRPr>
        </a:p>
      </dgm:t>
    </dgm:pt>
    <dgm:pt modelId="{C020D66B-A5D4-4351-92DB-4FAF1FEDC098}" type="parTrans" cxnId="{60F70D4B-6366-4654-83B0-414356AB130B}">
      <dgm:prSet/>
      <dgm:spPr/>
      <dgm:t>
        <a:bodyPr/>
        <a:lstStyle/>
        <a:p>
          <a:endParaRPr lang="en-US"/>
        </a:p>
      </dgm:t>
    </dgm:pt>
    <dgm:pt modelId="{2342ED49-8237-4B27-BCEA-67B75C4CFB72}" type="sibTrans" cxnId="{60F70D4B-6366-4654-83B0-414356AB130B}">
      <dgm:prSet/>
      <dgm:spPr/>
      <dgm:t>
        <a:bodyPr/>
        <a:lstStyle/>
        <a:p>
          <a:endParaRPr lang="en-US"/>
        </a:p>
      </dgm:t>
    </dgm:pt>
    <dgm:pt modelId="{F3853F01-880E-4DFB-AD86-088B8EE6A860}" type="pres">
      <dgm:prSet presAssocID="{95A6F3FC-0F94-442E-80BB-47C5C52A54EF}" presName="Name0" presStyleCnt="0">
        <dgm:presLayoutVars>
          <dgm:dir/>
          <dgm:animLvl val="lvl"/>
          <dgm:resizeHandles val="exact"/>
        </dgm:presLayoutVars>
      </dgm:prSet>
      <dgm:spPr/>
      <dgm:t>
        <a:bodyPr/>
        <a:lstStyle/>
        <a:p>
          <a:endParaRPr lang="el-GR"/>
        </a:p>
      </dgm:t>
    </dgm:pt>
    <dgm:pt modelId="{1AF44826-9278-4CF5-A23F-11D316ED2F3E}" type="pres">
      <dgm:prSet presAssocID="{F28B4032-52CA-4053-B08C-3DE0B24366C3}" presName="linNode" presStyleCnt="0"/>
      <dgm:spPr/>
    </dgm:pt>
    <dgm:pt modelId="{FCE5CD6E-DE4A-4A01-B23E-7171214D33D9}" type="pres">
      <dgm:prSet presAssocID="{F28B4032-52CA-4053-B08C-3DE0B24366C3}" presName="parentText" presStyleLbl="node1" presStyleIdx="0" presStyleCnt="1">
        <dgm:presLayoutVars>
          <dgm:chMax val="1"/>
          <dgm:bulletEnabled val="1"/>
        </dgm:presLayoutVars>
      </dgm:prSet>
      <dgm:spPr/>
      <dgm:t>
        <a:bodyPr/>
        <a:lstStyle/>
        <a:p>
          <a:endParaRPr lang="el-GR"/>
        </a:p>
      </dgm:t>
    </dgm:pt>
    <dgm:pt modelId="{2C1AB39E-404D-452C-B46F-823D92F80F43}" type="pres">
      <dgm:prSet presAssocID="{F28B4032-52CA-4053-B08C-3DE0B24366C3}" presName="descendantText" presStyleLbl="alignAccFollowNode1" presStyleIdx="0" presStyleCnt="1">
        <dgm:presLayoutVars>
          <dgm:bulletEnabled val="1"/>
        </dgm:presLayoutVars>
      </dgm:prSet>
      <dgm:spPr/>
      <dgm:t>
        <a:bodyPr/>
        <a:lstStyle/>
        <a:p>
          <a:endParaRPr lang="el-GR"/>
        </a:p>
      </dgm:t>
    </dgm:pt>
  </dgm:ptLst>
  <dgm:cxnLst>
    <dgm:cxn modelId="{47087855-B114-4548-8896-A152C427BD22}" type="presOf" srcId="{D19CEA04-4479-472D-ADA6-0CD26DB77FD1}" destId="{2C1AB39E-404D-452C-B46F-823D92F80F43}" srcOrd="0" destOrd="1" presId="urn:microsoft.com/office/officeart/2005/8/layout/vList5"/>
    <dgm:cxn modelId="{F4E3C746-1724-4020-905D-3212B70F4108}" type="presOf" srcId="{F28B4032-52CA-4053-B08C-3DE0B24366C3}" destId="{FCE5CD6E-DE4A-4A01-B23E-7171214D33D9}" srcOrd="0" destOrd="0" presId="urn:microsoft.com/office/officeart/2005/8/layout/vList5"/>
    <dgm:cxn modelId="{60F70D4B-6366-4654-83B0-414356AB130B}" srcId="{F28B4032-52CA-4053-B08C-3DE0B24366C3}" destId="{D19CEA04-4479-472D-ADA6-0CD26DB77FD1}" srcOrd="1" destOrd="0" parTransId="{C020D66B-A5D4-4351-92DB-4FAF1FEDC098}" sibTransId="{2342ED49-8237-4B27-BCEA-67B75C4CFB72}"/>
    <dgm:cxn modelId="{1E7A3D7B-7B16-4074-89CB-02AF4B29C3F2}" srcId="{95A6F3FC-0F94-442E-80BB-47C5C52A54EF}" destId="{F28B4032-52CA-4053-B08C-3DE0B24366C3}" srcOrd="0" destOrd="0" parTransId="{77A3CCE8-BF56-43CD-B16A-B080EBE51D1E}" sibTransId="{4E2278DF-6D72-455B-ACCE-5101E4AC3236}"/>
    <dgm:cxn modelId="{C58DA7E5-43D2-4F5C-B596-3291D5F7D387}" srcId="{F28B4032-52CA-4053-B08C-3DE0B24366C3}" destId="{7C7E7C31-B446-4600-93C5-0F3FFD041982}" srcOrd="0" destOrd="0" parTransId="{5243352C-3538-4E6D-BCFF-90C5A12EBCCE}" sibTransId="{711B64E3-C9A6-4B28-8C79-15AEDC3DABD8}"/>
    <dgm:cxn modelId="{864E7ADD-F899-4B18-A831-8BB491165310}" type="presOf" srcId="{95A6F3FC-0F94-442E-80BB-47C5C52A54EF}" destId="{F3853F01-880E-4DFB-AD86-088B8EE6A860}" srcOrd="0" destOrd="0" presId="urn:microsoft.com/office/officeart/2005/8/layout/vList5"/>
    <dgm:cxn modelId="{DDECFE52-F4E7-4334-9702-F36B9493671E}" type="presOf" srcId="{7C7E7C31-B446-4600-93C5-0F3FFD041982}" destId="{2C1AB39E-404D-452C-B46F-823D92F80F43}" srcOrd="0" destOrd="0" presId="urn:microsoft.com/office/officeart/2005/8/layout/vList5"/>
    <dgm:cxn modelId="{29E030C4-1AF1-457F-BA74-B2CAD2AB0134}" type="presParOf" srcId="{F3853F01-880E-4DFB-AD86-088B8EE6A860}" destId="{1AF44826-9278-4CF5-A23F-11D316ED2F3E}" srcOrd="0" destOrd="0" presId="urn:microsoft.com/office/officeart/2005/8/layout/vList5"/>
    <dgm:cxn modelId="{F46A1B39-CC81-4774-A9D6-DC022DB3941D}" type="presParOf" srcId="{1AF44826-9278-4CF5-A23F-11D316ED2F3E}" destId="{FCE5CD6E-DE4A-4A01-B23E-7171214D33D9}" srcOrd="0" destOrd="0" presId="urn:microsoft.com/office/officeart/2005/8/layout/vList5"/>
    <dgm:cxn modelId="{2D7FC4EC-0AE4-469C-9E0B-51790E77E4AD}" type="presParOf" srcId="{1AF44826-9278-4CF5-A23F-11D316ED2F3E}" destId="{2C1AB39E-404D-452C-B46F-823D92F80F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61D087-7AC2-4BCB-BC45-21F094C3421C}" type="doc">
      <dgm:prSet loTypeId="urn:microsoft.com/office/officeart/2009/3/layout/StepUpProcess" loCatId="process" qsTypeId="urn:microsoft.com/office/officeart/2005/8/quickstyle/simple4" qsCatId="simple" csTypeId="urn:microsoft.com/office/officeart/2005/8/colors/colorful5" csCatId="colorful" phldr="1"/>
      <dgm:spPr/>
      <dgm:t>
        <a:bodyPr/>
        <a:lstStyle/>
        <a:p>
          <a:endParaRPr lang="en-US"/>
        </a:p>
      </dgm:t>
    </dgm:pt>
    <dgm:pt modelId="{CF23DF0F-186F-4CCE-99BA-FB85F2D366DB}">
      <dgm:prSet phldrT="[Text]" custT="1"/>
      <dgm:spPr/>
      <dgm:t>
        <a:bodyPr/>
        <a:lstStyle/>
        <a:p>
          <a:endParaRPr lang="el-GR" sz="1600" b="1" dirty="0">
            <a:solidFill>
              <a:schemeClr val="tx1">
                <a:lumMod val="75000"/>
                <a:lumOff val="25000"/>
              </a:schemeClr>
            </a:solidFill>
            <a:latin typeface="Century Gothic" panose="020B0502020202020204" pitchFamily="34" charset="0"/>
          </a:endParaRPr>
        </a:p>
        <a:p>
          <a:r>
            <a:rPr lang="el-GR" sz="1400" b="1" dirty="0">
              <a:solidFill>
                <a:schemeClr val="tx1">
                  <a:lumMod val="75000"/>
                  <a:lumOff val="25000"/>
                </a:schemeClr>
              </a:solidFill>
              <a:latin typeface="Raleway" pitchFamily="2" charset="0"/>
            </a:rPr>
            <a:t>Δημοσίευση της Πρόσκλησης</a:t>
          </a:r>
        </a:p>
      </dgm:t>
    </dgm:pt>
    <dgm:pt modelId="{D2A7ED8F-CFC4-4D65-A2E3-2FAB217DE269}" type="parTrans" cxnId="{F478F32A-B86E-4675-AE07-C55C419C5051}">
      <dgm:prSet/>
      <dgm:spPr/>
      <dgm:t>
        <a:bodyPr/>
        <a:lstStyle/>
        <a:p>
          <a:endParaRPr lang="en-US" sz="1600">
            <a:solidFill>
              <a:schemeClr val="tx1">
                <a:lumMod val="75000"/>
                <a:lumOff val="25000"/>
              </a:schemeClr>
            </a:solidFill>
          </a:endParaRPr>
        </a:p>
      </dgm:t>
    </dgm:pt>
    <dgm:pt modelId="{6157810B-A810-4B36-B90D-ECCE67835D01}" type="sibTrans" cxnId="{F478F32A-B86E-4675-AE07-C55C419C5051}">
      <dgm:prSet/>
      <dgm:spPr/>
      <dgm:t>
        <a:bodyPr/>
        <a:lstStyle/>
        <a:p>
          <a:endParaRPr lang="en-US" sz="1600">
            <a:solidFill>
              <a:schemeClr val="tx1">
                <a:lumMod val="75000"/>
                <a:lumOff val="25000"/>
              </a:schemeClr>
            </a:solidFill>
          </a:endParaRPr>
        </a:p>
      </dgm:t>
    </dgm:pt>
    <dgm:pt modelId="{2FEEFF0B-BB30-4D27-AE70-C1583AF13161}">
      <dgm:prSet phldrT="[Text]" custT="1"/>
      <dgm:spPr/>
      <dgm:t>
        <a:bodyPr/>
        <a:lstStyle/>
        <a:p>
          <a:r>
            <a:rPr lang="el-GR" sz="1400" b="1" dirty="0">
              <a:solidFill>
                <a:schemeClr val="tx1">
                  <a:lumMod val="75000"/>
                  <a:lumOff val="25000"/>
                </a:schemeClr>
              </a:solidFill>
              <a:latin typeface="Raleway" pitchFamily="2" charset="0"/>
            </a:rPr>
            <a:t>Προθεσμία</a:t>
          </a:r>
        </a:p>
        <a:p>
          <a:r>
            <a:rPr lang="el-GR" sz="1400" b="1" dirty="0">
              <a:solidFill>
                <a:schemeClr val="tx1">
                  <a:lumMod val="75000"/>
                  <a:lumOff val="25000"/>
                </a:schemeClr>
              </a:solidFill>
              <a:latin typeface="Raleway" pitchFamily="2" charset="0"/>
            </a:rPr>
            <a:t>υποβολής της αίτησης</a:t>
          </a:r>
        </a:p>
        <a:p>
          <a:r>
            <a:rPr lang="en-US" sz="1400" b="1" dirty="0">
              <a:solidFill>
                <a:schemeClr val="tx2">
                  <a:lumMod val="75000"/>
                </a:schemeClr>
              </a:solidFill>
              <a:latin typeface="Raleway" pitchFamily="2" charset="0"/>
            </a:rPr>
            <a:t>1</a:t>
          </a:r>
          <a:r>
            <a:rPr lang="el-GR" sz="1400" b="1" dirty="0">
              <a:solidFill>
                <a:schemeClr val="tx2">
                  <a:lumMod val="75000"/>
                </a:schemeClr>
              </a:solidFill>
              <a:latin typeface="Raleway" pitchFamily="2" charset="0"/>
            </a:rPr>
            <a:t>9 Οκτωβρίου 202</a:t>
          </a:r>
          <a:r>
            <a:rPr lang="en-US" sz="1400" b="1" dirty="0">
              <a:solidFill>
                <a:schemeClr val="tx2">
                  <a:lumMod val="75000"/>
                </a:schemeClr>
              </a:solidFill>
              <a:latin typeface="Raleway" pitchFamily="2" charset="0"/>
            </a:rPr>
            <a:t>3,</a:t>
          </a:r>
          <a:r>
            <a:rPr lang="en-US" sz="1400" b="1" dirty="0">
              <a:solidFill>
                <a:schemeClr val="tx1">
                  <a:lumMod val="75000"/>
                  <a:lumOff val="25000"/>
                </a:schemeClr>
              </a:solidFill>
              <a:latin typeface="Raleway" pitchFamily="2" charset="0"/>
            </a:rPr>
            <a:t> 12:00 </a:t>
          </a:r>
          <a:r>
            <a:rPr lang="el-GR" sz="1400" b="1" dirty="0">
              <a:solidFill>
                <a:schemeClr val="tx1">
                  <a:lumMod val="75000"/>
                  <a:lumOff val="25000"/>
                </a:schemeClr>
              </a:solidFill>
              <a:latin typeface="Raleway" pitchFamily="2" charset="0"/>
            </a:rPr>
            <a:t>μεσημέρι ώρα Βρυξελλών</a:t>
          </a:r>
        </a:p>
      </dgm:t>
    </dgm:pt>
    <dgm:pt modelId="{98412ED3-907C-4C9E-9B03-11EDEA6E1DE8}" type="parTrans" cxnId="{6BE39E21-B4CD-4FCF-80C8-43D72361B375}">
      <dgm:prSet/>
      <dgm:spPr/>
      <dgm:t>
        <a:bodyPr/>
        <a:lstStyle/>
        <a:p>
          <a:endParaRPr lang="en-US" sz="1600">
            <a:solidFill>
              <a:schemeClr val="tx1">
                <a:lumMod val="75000"/>
                <a:lumOff val="25000"/>
              </a:schemeClr>
            </a:solidFill>
          </a:endParaRPr>
        </a:p>
      </dgm:t>
    </dgm:pt>
    <dgm:pt modelId="{116C4D7E-0C66-4B81-9684-08C87C4F86B4}" type="sibTrans" cxnId="{6BE39E21-B4CD-4FCF-80C8-43D72361B375}">
      <dgm:prSet/>
      <dgm:spPr/>
      <dgm:t>
        <a:bodyPr/>
        <a:lstStyle/>
        <a:p>
          <a:endParaRPr lang="en-US" sz="1600" dirty="0">
            <a:solidFill>
              <a:schemeClr val="tx1">
                <a:lumMod val="75000"/>
                <a:lumOff val="25000"/>
              </a:schemeClr>
            </a:solidFill>
          </a:endParaRPr>
        </a:p>
      </dgm:t>
    </dgm:pt>
    <dgm:pt modelId="{45C1DEE7-F6CE-421B-86F4-5BAD1A916200}">
      <dgm:prSet phldrT="[Text]" custT="1"/>
      <dgm:spPr/>
      <dgm:t>
        <a:bodyPr/>
        <a:lstStyle/>
        <a:p>
          <a:r>
            <a:rPr lang="el-GR" sz="1400" b="1" dirty="0">
              <a:solidFill>
                <a:schemeClr val="tx1">
                  <a:lumMod val="75000"/>
                  <a:lumOff val="25000"/>
                </a:schemeClr>
              </a:solidFill>
              <a:latin typeface="Raleway" pitchFamily="2" charset="0"/>
            </a:rPr>
            <a:t>Αξιολόγηση αιτήσεων </a:t>
          </a:r>
        </a:p>
      </dgm:t>
    </dgm:pt>
    <dgm:pt modelId="{C5908539-BE81-44C2-B7B3-3FFFB5ECF219}" type="parTrans" cxnId="{0C957748-B0DA-444D-BCC4-DCE458EF1AC3}">
      <dgm:prSet/>
      <dgm:spPr/>
      <dgm:t>
        <a:bodyPr/>
        <a:lstStyle/>
        <a:p>
          <a:endParaRPr lang="en-US" sz="1600">
            <a:solidFill>
              <a:schemeClr val="tx1">
                <a:lumMod val="75000"/>
                <a:lumOff val="25000"/>
              </a:schemeClr>
            </a:solidFill>
          </a:endParaRPr>
        </a:p>
      </dgm:t>
    </dgm:pt>
    <dgm:pt modelId="{9729C132-AFA5-4DA9-B53F-0E1AE91099C1}" type="sibTrans" cxnId="{0C957748-B0DA-444D-BCC4-DCE458EF1AC3}">
      <dgm:prSet/>
      <dgm:spPr/>
      <dgm:t>
        <a:bodyPr/>
        <a:lstStyle/>
        <a:p>
          <a:endParaRPr lang="en-US" sz="1600">
            <a:solidFill>
              <a:schemeClr val="tx1">
                <a:lumMod val="75000"/>
                <a:lumOff val="25000"/>
              </a:schemeClr>
            </a:solidFill>
          </a:endParaRPr>
        </a:p>
      </dgm:t>
    </dgm:pt>
    <dgm:pt modelId="{6662BF50-8060-4A6F-B2E0-52C6F0193977}">
      <dgm:prSet custT="1"/>
      <dgm:spPr/>
      <dgm:t>
        <a:bodyPr/>
        <a:lstStyle/>
        <a:p>
          <a:r>
            <a:rPr lang="el-GR" sz="1400" b="1" dirty="0">
              <a:solidFill>
                <a:schemeClr val="tx1">
                  <a:lumMod val="75000"/>
                  <a:lumOff val="25000"/>
                </a:schemeClr>
              </a:solidFill>
              <a:latin typeface="Raleway" pitchFamily="2" charset="0"/>
            </a:rPr>
            <a:t>Απόφαση απονομής της Διαπίστευσης</a:t>
          </a:r>
        </a:p>
      </dgm:t>
    </dgm:pt>
    <dgm:pt modelId="{A43C37E1-49B0-4418-9EBE-DA51E9826792}" type="parTrans" cxnId="{92540E85-350F-459B-9C10-60107F77B184}">
      <dgm:prSet/>
      <dgm:spPr/>
      <dgm:t>
        <a:bodyPr/>
        <a:lstStyle/>
        <a:p>
          <a:endParaRPr lang="en-US" sz="1600">
            <a:solidFill>
              <a:schemeClr val="tx1">
                <a:lumMod val="75000"/>
                <a:lumOff val="25000"/>
              </a:schemeClr>
            </a:solidFill>
          </a:endParaRPr>
        </a:p>
      </dgm:t>
    </dgm:pt>
    <dgm:pt modelId="{B019E7A8-E5D6-42FD-948A-36F7B72FD8BD}" type="sibTrans" cxnId="{92540E85-350F-459B-9C10-60107F77B184}">
      <dgm:prSet/>
      <dgm:spPr/>
      <dgm:t>
        <a:bodyPr/>
        <a:lstStyle/>
        <a:p>
          <a:endParaRPr lang="en-US" sz="1600">
            <a:solidFill>
              <a:schemeClr val="tx1">
                <a:lumMod val="75000"/>
                <a:lumOff val="25000"/>
              </a:schemeClr>
            </a:solidFill>
          </a:endParaRPr>
        </a:p>
      </dgm:t>
    </dgm:pt>
    <dgm:pt modelId="{F3E10FD3-9F39-4979-8505-05149CE20C7F}">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1400" b="1" dirty="0">
              <a:solidFill>
                <a:schemeClr val="tx1">
                  <a:lumMod val="75000"/>
                  <a:lumOff val="25000"/>
                </a:schemeClr>
              </a:solidFill>
              <a:latin typeface="Raleway" pitchFamily="2" charset="0"/>
            </a:rPr>
            <a:t>Ανακοίνωση αποτελεσμάτων</a:t>
          </a:r>
        </a:p>
      </dgm:t>
    </dgm:pt>
    <dgm:pt modelId="{2B49C03B-3EC5-421C-AE17-CCF3578F4823}" type="parTrans" cxnId="{C6F3EE50-B542-4DB5-B1D5-AB011277DEAF}">
      <dgm:prSet/>
      <dgm:spPr/>
      <dgm:t>
        <a:bodyPr/>
        <a:lstStyle/>
        <a:p>
          <a:endParaRPr lang="en-US" sz="1600">
            <a:solidFill>
              <a:schemeClr val="tx1">
                <a:lumMod val="75000"/>
                <a:lumOff val="25000"/>
              </a:schemeClr>
            </a:solidFill>
          </a:endParaRPr>
        </a:p>
      </dgm:t>
    </dgm:pt>
    <dgm:pt modelId="{0B423538-9FDF-4F8C-9829-32802FAFD991}" type="sibTrans" cxnId="{C6F3EE50-B542-4DB5-B1D5-AB011277DEAF}">
      <dgm:prSet/>
      <dgm:spPr/>
      <dgm:t>
        <a:bodyPr/>
        <a:lstStyle/>
        <a:p>
          <a:endParaRPr lang="en-US" sz="1600">
            <a:solidFill>
              <a:schemeClr val="tx1">
                <a:lumMod val="75000"/>
                <a:lumOff val="25000"/>
              </a:schemeClr>
            </a:solidFill>
          </a:endParaRPr>
        </a:p>
      </dgm:t>
    </dgm:pt>
    <dgm:pt modelId="{63E39CF2-55E4-4A65-87F2-B0A4115044F0}" type="pres">
      <dgm:prSet presAssocID="{2861D087-7AC2-4BCB-BC45-21F094C3421C}" presName="rootnode" presStyleCnt="0">
        <dgm:presLayoutVars>
          <dgm:chMax/>
          <dgm:chPref/>
          <dgm:dir/>
          <dgm:animLvl val="lvl"/>
        </dgm:presLayoutVars>
      </dgm:prSet>
      <dgm:spPr/>
      <dgm:t>
        <a:bodyPr/>
        <a:lstStyle/>
        <a:p>
          <a:endParaRPr lang="el-GR"/>
        </a:p>
      </dgm:t>
    </dgm:pt>
    <dgm:pt modelId="{DA74F8AE-CFF7-4F68-8DAC-2D4558EEC2DE}" type="pres">
      <dgm:prSet presAssocID="{CF23DF0F-186F-4CCE-99BA-FB85F2D366DB}" presName="composite" presStyleCnt="0"/>
      <dgm:spPr/>
    </dgm:pt>
    <dgm:pt modelId="{4BAF4217-5975-4D5D-88AB-CA827C2A41D0}" type="pres">
      <dgm:prSet presAssocID="{CF23DF0F-186F-4CCE-99BA-FB85F2D366DB}" presName="LShape" presStyleLbl="alignNode1" presStyleIdx="0" presStyleCnt="9" custLinFactNeighborY="90160"/>
      <dgm:spPr/>
    </dgm:pt>
    <dgm:pt modelId="{5B101E85-2436-4DDE-A9A1-655547C6A4B1}" type="pres">
      <dgm:prSet presAssocID="{CF23DF0F-186F-4CCE-99BA-FB85F2D366DB}" presName="ParentText" presStyleLbl="revTx" presStyleIdx="0" presStyleCnt="5" custScaleX="116177" custLinFactNeighborX="5712" custLinFactNeighborY="48130">
        <dgm:presLayoutVars>
          <dgm:chMax val="0"/>
          <dgm:chPref val="0"/>
          <dgm:bulletEnabled val="1"/>
        </dgm:presLayoutVars>
      </dgm:prSet>
      <dgm:spPr/>
      <dgm:t>
        <a:bodyPr/>
        <a:lstStyle/>
        <a:p>
          <a:endParaRPr lang="el-GR"/>
        </a:p>
      </dgm:t>
    </dgm:pt>
    <dgm:pt modelId="{D8AE8180-B425-4329-A079-B2FD335FCA8D}" type="pres">
      <dgm:prSet presAssocID="{CF23DF0F-186F-4CCE-99BA-FB85F2D366DB}" presName="Triangle" presStyleLbl="alignNode1" presStyleIdx="1" presStyleCnt="9" custLinFactY="169954" custLinFactNeighborX="-7956" custLinFactNeighborY="200000"/>
      <dgm:spPr/>
    </dgm:pt>
    <dgm:pt modelId="{F365E3A8-1111-42D3-AAAD-EFE598F6F221}" type="pres">
      <dgm:prSet presAssocID="{6157810B-A810-4B36-B90D-ECCE67835D01}" presName="sibTrans" presStyleCnt="0"/>
      <dgm:spPr/>
    </dgm:pt>
    <dgm:pt modelId="{CD817C62-59CF-4EDD-BF0D-34C00C057C12}" type="pres">
      <dgm:prSet presAssocID="{6157810B-A810-4B36-B90D-ECCE67835D01}" presName="space" presStyleCnt="0"/>
      <dgm:spPr/>
    </dgm:pt>
    <dgm:pt modelId="{1FA5603A-AB4D-4C02-A3A3-ED98612D7AC0}" type="pres">
      <dgm:prSet presAssocID="{2FEEFF0B-BB30-4D27-AE70-C1583AF13161}" presName="composite" presStyleCnt="0"/>
      <dgm:spPr/>
    </dgm:pt>
    <dgm:pt modelId="{E2FA9F60-DADD-4C34-8AFA-574197DB8A2F}" type="pres">
      <dgm:prSet presAssocID="{2FEEFF0B-BB30-4D27-AE70-C1583AF13161}" presName="LShape" presStyleLbl="alignNode1" presStyleIdx="2" presStyleCnt="9" custLinFactNeighborX="-55909" custLinFactNeighborY="15136"/>
      <dgm:spPr/>
    </dgm:pt>
    <dgm:pt modelId="{77AFA4F2-D374-4E35-8287-632318BFF4ED}" type="pres">
      <dgm:prSet presAssocID="{2FEEFF0B-BB30-4D27-AE70-C1583AF13161}" presName="ParentText" presStyleLbl="revTx" presStyleIdx="1" presStyleCnt="5" custScaleX="209674" custScaleY="75051" custLinFactNeighborX="-3226" custLinFactNeighborY="-1124">
        <dgm:presLayoutVars>
          <dgm:chMax val="0"/>
          <dgm:chPref val="0"/>
          <dgm:bulletEnabled val="1"/>
        </dgm:presLayoutVars>
      </dgm:prSet>
      <dgm:spPr/>
      <dgm:t>
        <a:bodyPr/>
        <a:lstStyle/>
        <a:p>
          <a:endParaRPr lang="el-GR"/>
        </a:p>
      </dgm:t>
    </dgm:pt>
    <dgm:pt modelId="{AC4DCC25-AA7E-433F-A09D-457A7EBB9EDA}" type="pres">
      <dgm:prSet presAssocID="{2FEEFF0B-BB30-4D27-AE70-C1583AF13161}" presName="Triangle" presStyleLbl="alignNode1" presStyleIdx="3" presStyleCnt="9" custLinFactX="-139603" custLinFactY="2059" custLinFactNeighborX="-200000" custLinFactNeighborY="100000"/>
      <dgm:spPr/>
    </dgm:pt>
    <dgm:pt modelId="{7E3ABC2F-E885-49EE-8F41-1B58D99533D7}" type="pres">
      <dgm:prSet presAssocID="{116C4D7E-0C66-4B81-9684-08C87C4F86B4}" presName="sibTrans" presStyleCnt="0"/>
      <dgm:spPr/>
    </dgm:pt>
    <dgm:pt modelId="{A3A8C990-D13A-40CB-ADD3-40C33BD66232}" type="pres">
      <dgm:prSet presAssocID="{116C4D7E-0C66-4B81-9684-08C87C4F86B4}" presName="space" presStyleCnt="0"/>
      <dgm:spPr/>
    </dgm:pt>
    <dgm:pt modelId="{5985167E-520C-4A24-B71B-F580A5671A2A}" type="pres">
      <dgm:prSet presAssocID="{45C1DEE7-F6CE-421B-86F4-5BAD1A916200}" presName="composite" presStyleCnt="0"/>
      <dgm:spPr/>
    </dgm:pt>
    <dgm:pt modelId="{10335BA0-3751-4D68-ADD1-7BA3BDD72892}" type="pres">
      <dgm:prSet presAssocID="{45C1DEE7-F6CE-421B-86F4-5BAD1A916200}" presName="LShape" presStyleLbl="alignNode1" presStyleIdx="4" presStyleCnt="9" custLinFactNeighborX="-33321" custLinFactNeighborY="-32203"/>
      <dgm:spPr/>
    </dgm:pt>
    <dgm:pt modelId="{5EBCD74A-C77F-4651-AC93-DCDB5F120875}" type="pres">
      <dgm:prSet presAssocID="{45C1DEE7-F6CE-421B-86F4-5BAD1A916200}" presName="ParentText" presStyleLbl="revTx" presStyleIdx="2" presStyleCnt="5" custScaleX="121396" custScaleY="112026" custLinFactNeighborX="-25892" custLinFactNeighborY="-14469">
        <dgm:presLayoutVars>
          <dgm:chMax val="0"/>
          <dgm:chPref val="0"/>
          <dgm:bulletEnabled val="1"/>
        </dgm:presLayoutVars>
      </dgm:prSet>
      <dgm:spPr/>
      <dgm:t>
        <a:bodyPr/>
        <a:lstStyle/>
        <a:p>
          <a:endParaRPr lang="el-GR"/>
        </a:p>
      </dgm:t>
    </dgm:pt>
    <dgm:pt modelId="{238200F1-DBC8-4ACF-9E2E-EBA4CE61EAED}" type="pres">
      <dgm:prSet presAssocID="{45C1DEE7-F6CE-421B-86F4-5BAD1A916200}" presName="Triangle" presStyleLbl="alignNode1" presStyleIdx="5" presStyleCnt="9" custLinFactX="-98965" custLinFactNeighborX="-100000" custLinFactNeighborY="-61276"/>
      <dgm:spPr/>
    </dgm:pt>
    <dgm:pt modelId="{1303678E-4008-4C1E-BF0D-41EE2A21BB55}" type="pres">
      <dgm:prSet presAssocID="{9729C132-AFA5-4DA9-B53F-0E1AE91099C1}" presName="sibTrans" presStyleCnt="0"/>
      <dgm:spPr/>
    </dgm:pt>
    <dgm:pt modelId="{CA665597-0CC6-4683-91BB-5411D636C8F4}" type="pres">
      <dgm:prSet presAssocID="{9729C132-AFA5-4DA9-B53F-0E1AE91099C1}" presName="space" presStyleCnt="0"/>
      <dgm:spPr/>
    </dgm:pt>
    <dgm:pt modelId="{983F0642-1D93-433A-975E-2521CDA1975A}" type="pres">
      <dgm:prSet presAssocID="{6662BF50-8060-4A6F-B2E0-52C6F0193977}" presName="composite" presStyleCnt="0"/>
      <dgm:spPr/>
    </dgm:pt>
    <dgm:pt modelId="{62E77AF4-1F70-4FDA-8629-31EDBA794147}" type="pres">
      <dgm:prSet presAssocID="{6662BF50-8060-4A6F-B2E0-52C6F0193977}" presName="LShape" presStyleLbl="alignNode1" presStyleIdx="6" presStyleCnt="9" custLinFactNeighborX="-49494" custLinFactNeighborY="-83398"/>
      <dgm:spPr/>
    </dgm:pt>
    <dgm:pt modelId="{C69F53CE-4DB0-4853-A08D-9078A37653AD}" type="pres">
      <dgm:prSet presAssocID="{6662BF50-8060-4A6F-B2E0-52C6F0193977}" presName="ParentText" presStyleLbl="revTx" presStyleIdx="3" presStyleCnt="5" custScaleX="145250" custLinFactNeighborX="-29388" custLinFactNeighborY="-64302">
        <dgm:presLayoutVars>
          <dgm:chMax val="0"/>
          <dgm:chPref val="0"/>
          <dgm:bulletEnabled val="1"/>
        </dgm:presLayoutVars>
      </dgm:prSet>
      <dgm:spPr/>
      <dgm:t>
        <a:bodyPr/>
        <a:lstStyle/>
        <a:p>
          <a:endParaRPr lang="el-GR"/>
        </a:p>
      </dgm:t>
    </dgm:pt>
    <dgm:pt modelId="{95E84141-8001-4996-A3F4-FEF4F722555D}" type="pres">
      <dgm:prSet presAssocID="{6662BF50-8060-4A6F-B2E0-52C6F0193977}" presName="Triangle" presStyleLbl="alignNode1" presStyleIdx="7" presStyleCnt="9" custLinFactX="-100000" custLinFactY="-100000" custLinFactNeighborX="-196849" custLinFactNeighborY="-144611"/>
      <dgm:spPr/>
    </dgm:pt>
    <dgm:pt modelId="{E7FFEBD5-9C50-4CE1-94EA-E0B744142E76}" type="pres">
      <dgm:prSet presAssocID="{B019E7A8-E5D6-42FD-948A-36F7B72FD8BD}" presName="sibTrans" presStyleCnt="0"/>
      <dgm:spPr/>
    </dgm:pt>
    <dgm:pt modelId="{E2F9DFC1-1D78-439F-AFAD-6D5864EF91BC}" type="pres">
      <dgm:prSet presAssocID="{B019E7A8-E5D6-42FD-948A-36F7B72FD8BD}" presName="space" presStyleCnt="0"/>
      <dgm:spPr/>
    </dgm:pt>
    <dgm:pt modelId="{6E17CA3C-F863-43C5-A4C5-9396DFE87A6A}" type="pres">
      <dgm:prSet presAssocID="{F3E10FD3-9F39-4979-8505-05149CE20C7F}" presName="composite" presStyleCnt="0"/>
      <dgm:spPr/>
    </dgm:pt>
    <dgm:pt modelId="{A88DF81A-001C-4B55-B304-313880E99A4B}" type="pres">
      <dgm:prSet presAssocID="{F3E10FD3-9F39-4979-8505-05149CE20C7F}" presName="LShape" presStyleLbl="alignNode1" presStyleIdx="8" presStyleCnt="9" custLinFactY="-23381" custLinFactNeighborX="-65489" custLinFactNeighborY="-100000"/>
      <dgm:spPr/>
    </dgm:pt>
    <dgm:pt modelId="{5D22BAFA-A937-41ED-A0DF-2D5DC031DD66}" type="pres">
      <dgm:prSet presAssocID="{F3E10FD3-9F39-4979-8505-05149CE20C7F}" presName="ParentText" presStyleLbl="revTx" presStyleIdx="4" presStyleCnt="5" custScaleX="136088" custScaleY="126033" custLinFactNeighborX="-56659" custLinFactNeighborY="-74594">
        <dgm:presLayoutVars>
          <dgm:chMax val="0"/>
          <dgm:chPref val="0"/>
          <dgm:bulletEnabled val="1"/>
        </dgm:presLayoutVars>
      </dgm:prSet>
      <dgm:spPr/>
      <dgm:t>
        <a:bodyPr/>
        <a:lstStyle/>
        <a:p>
          <a:endParaRPr lang="el-GR"/>
        </a:p>
      </dgm:t>
    </dgm:pt>
  </dgm:ptLst>
  <dgm:cxnLst>
    <dgm:cxn modelId="{92540E85-350F-459B-9C10-60107F77B184}" srcId="{2861D087-7AC2-4BCB-BC45-21F094C3421C}" destId="{6662BF50-8060-4A6F-B2E0-52C6F0193977}" srcOrd="3" destOrd="0" parTransId="{A43C37E1-49B0-4418-9EBE-DA51E9826792}" sibTransId="{B019E7A8-E5D6-42FD-948A-36F7B72FD8BD}"/>
    <dgm:cxn modelId="{9668856C-5191-4439-AC5F-29AF88FC5B2D}" type="presOf" srcId="{45C1DEE7-F6CE-421B-86F4-5BAD1A916200}" destId="{5EBCD74A-C77F-4651-AC93-DCDB5F120875}" srcOrd="0" destOrd="0" presId="urn:microsoft.com/office/officeart/2009/3/layout/StepUpProcess"/>
    <dgm:cxn modelId="{F3565437-1A48-40BA-9CE1-69B1DCCF8DFA}" type="presOf" srcId="{2861D087-7AC2-4BCB-BC45-21F094C3421C}" destId="{63E39CF2-55E4-4A65-87F2-B0A4115044F0}" srcOrd="0" destOrd="0" presId="urn:microsoft.com/office/officeart/2009/3/layout/StepUpProcess"/>
    <dgm:cxn modelId="{5C981812-5ED6-4623-84DE-3084886D7876}" type="presOf" srcId="{CF23DF0F-186F-4CCE-99BA-FB85F2D366DB}" destId="{5B101E85-2436-4DDE-A9A1-655547C6A4B1}" srcOrd="0" destOrd="0" presId="urn:microsoft.com/office/officeart/2009/3/layout/StepUpProcess"/>
    <dgm:cxn modelId="{F478F32A-B86E-4675-AE07-C55C419C5051}" srcId="{2861D087-7AC2-4BCB-BC45-21F094C3421C}" destId="{CF23DF0F-186F-4CCE-99BA-FB85F2D366DB}" srcOrd="0" destOrd="0" parTransId="{D2A7ED8F-CFC4-4D65-A2E3-2FAB217DE269}" sibTransId="{6157810B-A810-4B36-B90D-ECCE67835D01}"/>
    <dgm:cxn modelId="{E3D24FD3-3044-440D-8937-F7C316FDD271}" type="presOf" srcId="{6662BF50-8060-4A6F-B2E0-52C6F0193977}" destId="{C69F53CE-4DB0-4853-A08D-9078A37653AD}" srcOrd="0" destOrd="0" presId="urn:microsoft.com/office/officeart/2009/3/layout/StepUpProcess"/>
    <dgm:cxn modelId="{C6F3EE50-B542-4DB5-B1D5-AB011277DEAF}" srcId="{2861D087-7AC2-4BCB-BC45-21F094C3421C}" destId="{F3E10FD3-9F39-4979-8505-05149CE20C7F}" srcOrd="4" destOrd="0" parTransId="{2B49C03B-3EC5-421C-AE17-CCF3578F4823}" sibTransId="{0B423538-9FDF-4F8C-9829-32802FAFD991}"/>
    <dgm:cxn modelId="{6BE39E21-B4CD-4FCF-80C8-43D72361B375}" srcId="{2861D087-7AC2-4BCB-BC45-21F094C3421C}" destId="{2FEEFF0B-BB30-4D27-AE70-C1583AF13161}" srcOrd="1" destOrd="0" parTransId="{98412ED3-907C-4C9E-9B03-11EDEA6E1DE8}" sibTransId="{116C4D7E-0C66-4B81-9684-08C87C4F86B4}"/>
    <dgm:cxn modelId="{0C957748-B0DA-444D-BCC4-DCE458EF1AC3}" srcId="{2861D087-7AC2-4BCB-BC45-21F094C3421C}" destId="{45C1DEE7-F6CE-421B-86F4-5BAD1A916200}" srcOrd="2" destOrd="0" parTransId="{C5908539-BE81-44C2-B7B3-3FFFB5ECF219}" sibTransId="{9729C132-AFA5-4DA9-B53F-0E1AE91099C1}"/>
    <dgm:cxn modelId="{0CA76891-3773-426E-9B23-D1BDB226975F}" type="presOf" srcId="{F3E10FD3-9F39-4979-8505-05149CE20C7F}" destId="{5D22BAFA-A937-41ED-A0DF-2D5DC031DD66}" srcOrd="0" destOrd="0" presId="urn:microsoft.com/office/officeart/2009/3/layout/StepUpProcess"/>
    <dgm:cxn modelId="{A8AB2C8E-B70F-400D-BB8D-9369689A8280}" type="presOf" srcId="{2FEEFF0B-BB30-4D27-AE70-C1583AF13161}" destId="{77AFA4F2-D374-4E35-8287-632318BFF4ED}" srcOrd="0" destOrd="0" presId="urn:microsoft.com/office/officeart/2009/3/layout/StepUpProcess"/>
    <dgm:cxn modelId="{1EEF6370-FF06-4663-9C6D-9EAA21D87C7B}" type="presParOf" srcId="{63E39CF2-55E4-4A65-87F2-B0A4115044F0}" destId="{DA74F8AE-CFF7-4F68-8DAC-2D4558EEC2DE}" srcOrd="0" destOrd="0" presId="urn:microsoft.com/office/officeart/2009/3/layout/StepUpProcess"/>
    <dgm:cxn modelId="{27051EF5-5AD3-4D0A-AE5F-53DA71196397}" type="presParOf" srcId="{DA74F8AE-CFF7-4F68-8DAC-2D4558EEC2DE}" destId="{4BAF4217-5975-4D5D-88AB-CA827C2A41D0}" srcOrd="0" destOrd="0" presId="urn:microsoft.com/office/officeart/2009/3/layout/StepUpProcess"/>
    <dgm:cxn modelId="{201B3CE6-B569-4F92-B293-F7FA8639B060}" type="presParOf" srcId="{DA74F8AE-CFF7-4F68-8DAC-2D4558EEC2DE}" destId="{5B101E85-2436-4DDE-A9A1-655547C6A4B1}" srcOrd="1" destOrd="0" presId="urn:microsoft.com/office/officeart/2009/3/layout/StepUpProcess"/>
    <dgm:cxn modelId="{82DCA64F-8F15-45E4-81AC-5AD1805020D8}" type="presParOf" srcId="{DA74F8AE-CFF7-4F68-8DAC-2D4558EEC2DE}" destId="{D8AE8180-B425-4329-A079-B2FD335FCA8D}" srcOrd="2" destOrd="0" presId="urn:microsoft.com/office/officeart/2009/3/layout/StepUpProcess"/>
    <dgm:cxn modelId="{00031B8A-C850-4DC6-BB28-8E1E13B7DC66}" type="presParOf" srcId="{63E39CF2-55E4-4A65-87F2-B0A4115044F0}" destId="{F365E3A8-1111-42D3-AAAD-EFE598F6F221}" srcOrd="1" destOrd="0" presId="urn:microsoft.com/office/officeart/2009/3/layout/StepUpProcess"/>
    <dgm:cxn modelId="{1C046D42-59C3-4ADF-80AF-73AA123F228E}" type="presParOf" srcId="{F365E3A8-1111-42D3-AAAD-EFE598F6F221}" destId="{CD817C62-59CF-4EDD-BF0D-34C00C057C12}" srcOrd="0" destOrd="0" presId="urn:microsoft.com/office/officeart/2009/3/layout/StepUpProcess"/>
    <dgm:cxn modelId="{7BF2344F-406F-438D-81FB-84AD3D4CC884}" type="presParOf" srcId="{63E39CF2-55E4-4A65-87F2-B0A4115044F0}" destId="{1FA5603A-AB4D-4C02-A3A3-ED98612D7AC0}" srcOrd="2" destOrd="0" presId="urn:microsoft.com/office/officeart/2009/3/layout/StepUpProcess"/>
    <dgm:cxn modelId="{E18ACC4E-49FA-44E6-BBDA-4CBF3D3A028D}" type="presParOf" srcId="{1FA5603A-AB4D-4C02-A3A3-ED98612D7AC0}" destId="{E2FA9F60-DADD-4C34-8AFA-574197DB8A2F}" srcOrd="0" destOrd="0" presId="urn:microsoft.com/office/officeart/2009/3/layout/StepUpProcess"/>
    <dgm:cxn modelId="{43486627-531B-4DD2-8C58-D224507BCCE0}" type="presParOf" srcId="{1FA5603A-AB4D-4C02-A3A3-ED98612D7AC0}" destId="{77AFA4F2-D374-4E35-8287-632318BFF4ED}" srcOrd="1" destOrd="0" presId="urn:microsoft.com/office/officeart/2009/3/layout/StepUpProcess"/>
    <dgm:cxn modelId="{3EFA46FA-CC8B-48ED-A253-E6450E43DE0A}" type="presParOf" srcId="{1FA5603A-AB4D-4C02-A3A3-ED98612D7AC0}" destId="{AC4DCC25-AA7E-433F-A09D-457A7EBB9EDA}" srcOrd="2" destOrd="0" presId="urn:microsoft.com/office/officeart/2009/3/layout/StepUpProcess"/>
    <dgm:cxn modelId="{95B09BEB-8B7C-4703-BBF8-B2ED0E86374A}" type="presParOf" srcId="{63E39CF2-55E4-4A65-87F2-B0A4115044F0}" destId="{7E3ABC2F-E885-49EE-8F41-1B58D99533D7}" srcOrd="3" destOrd="0" presId="urn:microsoft.com/office/officeart/2009/3/layout/StepUpProcess"/>
    <dgm:cxn modelId="{3B6327E1-C696-48C8-BD8E-AD3F62A8A713}" type="presParOf" srcId="{7E3ABC2F-E885-49EE-8F41-1B58D99533D7}" destId="{A3A8C990-D13A-40CB-ADD3-40C33BD66232}" srcOrd="0" destOrd="0" presId="urn:microsoft.com/office/officeart/2009/3/layout/StepUpProcess"/>
    <dgm:cxn modelId="{95513B92-D9CC-4460-B413-EA154CA6CA0A}" type="presParOf" srcId="{63E39CF2-55E4-4A65-87F2-B0A4115044F0}" destId="{5985167E-520C-4A24-B71B-F580A5671A2A}" srcOrd="4" destOrd="0" presId="urn:microsoft.com/office/officeart/2009/3/layout/StepUpProcess"/>
    <dgm:cxn modelId="{DC9BFDB3-0D90-4899-AC15-4A1C164BD182}" type="presParOf" srcId="{5985167E-520C-4A24-B71B-F580A5671A2A}" destId="{10335BA0-3751-4D68-ADD1-7BA3BDD72892}" srcOrd="0" destOrd="0" presId="urn:microsoft.com/office/officeart/2009/3/layout/StepUpProcess"/>
    <dgm:cxn modelId="{F2B4A6CE-0227-4F29-998D-635D5D099F80}" type="presParOf" srcId="{5985167E-520C-4A24-B71B-F580A5671A2A}" destId="{5EBCD74A-C77F-4651-AC93-DCDB5F120875}" srcOrd="1" destOrd="0" presId="urn:microsoft.com/office/officeart/2009/3/layout/StepUpProcess"/>
    <dgm:cxn modelId="{1ED22A50-5C26-4CC6-A55F-B3350EE0FD25}" type="presParOf" srcId="{5985167E-520C-4A24-B71B-F580A5671A2A}" destId="{238200F1-DBC8-4ACF-9E2E-EBA4CE61EAED}" srcOrd="2" destOrd="0" presId="urn:microsoft.com/office/officeart/2009/3/layout/StepUpProcess"/>
    <dgm:cxn modelId="{769431C5-C10E-4BB4-BC90-DD39ADB98C5B}" type="presParOf" srcId="{63E39CF2-55E4-4A65-87F2-B0A4115044F0}" destId="{1303678E-4008-4C1E-BF0D-41EE2A21BB55}" srcOrd="5" destOrd="0" presId="urn:microsoft.com/office/officeart/2009/3/layout/StepUpProcess"/>
    <dgm:cxn modelId="{2D03C4DE-79F9-4836-AC10-A996184F6D8D}" type="presParOf" srcId="{1303678E-4008-4C1E-BF0D-41EE2A21BB55}" destId="{CA665597-0CC6-4683-91BB-5411D636C8F4}" srcOrd="0" destOrd="0" presId="urn:microsoft.com/office/officeart/2009/3/layout/StepUpProcess"/>
    <dgm:cxn modelId="{9EA4EE19-CBBB-4A40-A806-CE079AA1D5C0}" type="presParOf" srcId="{63E39CF2-55E4-4A65-87F2-B0A4115044F0}" destId="{983F0642-1D93-433A-975E-2521CDA1975A}" srcOrd="6" destOrd="0" presId="urn:microsoft.com/office/officeart/2009/3/layout/StepUpProcess"/>
    <dgm:cxn modelId="{F78E531E-D9F7-4C15-951D-AE6610A65259}" type="presParOf" srcId="{983F0642-1D93-433A-975E-2521CDA1975A}" destId="{62E77AF4-1F70-4FDA-8629-31EDBA794147}" srcOrd="0" destOrd="0" presId="urn:microsoft.com/office/officeart/2009/3/layout/StepUpProcess"/>
    <dgm:cxn modelId="{286040C0-C486-4E28-B0EE-2478E6DC3BB3}" type="presParOf" srcId="{983F0642-1D93-433A-975E-2521CDA1975A}" destId="{C69F53CE-4DB0-4853-A08D-9078A37653AD}" srcOrd="1" destOrd="0" presId="urn:microsoft.com/office/officeart/2009/3/layout/StepUpProcess"/>
    <dgm:cxn modelId="{73FC4130-5541-48A6-B768-598A1FD9912B}" type="presParOf" srcId="{983F0642-1D93-433A-975E-2521CDA1975A}" destId="{95E84141-8001-4996-A3F4-FEF4F722555D}" srcOrd="2" destOrd="0" presId="urn:microsoft.com/office/officeart/2009/3/layout/StepUpProcess"/>
    <dgm:cxn modelId="{CAB10CDD-93C5-4FC5-8FE4-A95CF011A65F}" type="presParOf" srcId="{63E39CF2-55E4-4A65-87F2-B0A4115044F0}" destId="{E7FFEBD5-9C50-4CE1-94EA-E0B744142E76}" srcOrd="7" destOrd="0" presId="urn:microsoft.com/office/officeart/2009/3/layout/StepUpProcess"/>
    <dgm:cxn modelId="{1C32B406-DDF0-4E8E-B707-A3AA39E49A1E}" type="presParOf" srcId="{E7FFEBD5-9C50-4CE1-94EA-E0B744142E76}" destId="{E2F9DFC1-1D78-439F-AFAD-6D5864EF91BC}" srcOrd="0" destOrd="0" presId="urn:microsoft.com/office/officeart/2009/3/layout/StepUpProcess"/>
    <dgm:cxn modelId="{DD55462F-D052-4D92-9CD9-9802187115F1}" type="presParOf" srcId="{63E39CF2-55E4-4A65-87F2-B0A4115044F0}" destId="{6E17CA3C-F863-43C5-A4C5-9396DFE87A6A}" srcOrd="8" destOrd="0" presId="urn:microsoft.com/office/officeart/2009/3/layout/StepUpProcess"/>
    <dgm:cxn modelId="{807656B4-15AA-466F-9A45-30BD5978971E}" type="presParOf" srcId="{6E17CA3C-F863-43C5-A4C5-9396DFE87A6A}" destId="{A88DF81A-001C-4B55-B304-313880E99A4B}" srcOrd="0" destOrd="0" presId="urn:microsoft.com/office/officeart/2009/3/layout/StepUpProcess"/>
    <dgm:cxn modelId="{2BF948FD-E85B-4611-9BA7-C252CF496687}" type="presParOf" srcId="{6E17CA3C-F863-43C5-A4C5-9396DFE87A6A}" destId="{5D22BAFA-A937-41ED-A0DF-2D5DC031DD6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04EED4-D464-426B-B035-8E56C7491FF6}"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US"/>
        </a:p>
      </dgm:t>
    </dgm:pt>
    <dgm:pt modelId="{0AD7A003-C3A6-401E-9D54-1656BD032E7B}">
      <dgm:prSet phldrT="[Text]"/>
      <dgm:spPr/>
      <dgm:t>
        <a:bodyPr/>
        <a:lstStyle/>
        <a:p>
          <a:r>
            <a:rPr lang="en-US" dirty="0"/>
            <a:t>1</a:t>
          </a:r>
        </a:p>
      </dgm:t>
    </dgm:pt>
    <dgm:pt modelId="{E42382EB-1245-4E2D-BE17-F28C61B15616}" type="parTrans" cxnId="{9109B31A-6C17-4863-A7A6-CA8297492E8B}">
      <dgm:prSet/>
      <dgm:spPr/>
      <dgm:t>
        <a:bodyPr/>
        <a:lstStyle/>
        <a:p>
          <a:endParaRPr lang="en-US"/>
        </a:p>
      </dgm:t>
    </dgm:pt>
    <dgm:pt modelId="{4E9616E6-ADB2-4E54-AEFF-5D1A37E31788}" type="sibTrans" cxnId="{9109B31A-6C17-4863-A7A6-CA8297492E8B}">
      <dgm:prSet/>
      <dgm:spPr/>
      <dgm:t>
        <a:bodyPr/>
        <a:lstStyle/>
        <a:p>
          <a:endParaRPr lang="en-US"/>
        </a:p>
      </dgm:t>
    </dgm:pt>
    <dgm:pt modelId="{67814BCE-5F73-48AC-9CE4-E9400BE8CD38}">
      <dgm:prSet phldrT="[Text]" custT="1"/>
      <dgm:spPr/>
      <dgm:t>
        <a:bodyPr/>
        <a:lstStyle/>
        <a:p>
          <a:pPr>
            <a:buFont typeface="Arial" panose="020B0604020202020204" pitchFamily="34" charset="0"/>
            <a:buChar char="•"/>
          </a:pPr>
          <a:r>
            <a:rPr lang="el-GR" sz="3200" dirty="0">
              <a:solidFill>
                <a:srgbClr val="002060"/>
              </a:solidFill>
              <a:latin typeface="Raleway" pitchFamily="2" charset="0"/>
            </a:rPr>
            <a:t>Εισερχόμενες κινητικότητες</a:t>
          </a:r>
          <a:endParaRPr lang="en-US" sz="3200" dirty="0">
            <a:solidFill>
              <a:srgbClr val="002060"/>
            </a:solidFill>
            <a:latin typeface="Raleway" pitchFamily="2" charset="0"/>
          </a:endParaRPr>
        </a:p>
      </dgm:t>
    </dgm:pt>
    <dgm:pt modelId="{8ACA0BC5-72A0-454E-9226-B9C62769B9BB}" type="parTrans" cxnId="{E00627F1-2AC5-4446-8F93-D96B0668258C}">
      <dgm:prSet/>
      <dgm:spPr/>
      <dgm:t>
        <a:bodyPr/>
        <a:lstStyle/>
        <a:p>
          <a:endParaRPr lang="en-US"/>
        </a:p>
      </dgm:t>
    </dgm:pt>
    <dgm:pt modelId="{2C9180DC-203B-425A-9074-55B6B4188DD2}" type="sibTrans" cxnId="{E00627F1-2AC5-4446-8F93-D96B0668258C}">
      <dgm:prSet/>
      <dgm:spPr/>
      <dgm:t>
        <a:bodyPr/>
        <a:lstStyle/>
        <a:p>
          <a:endParaRPr lang="en-US"/>
        </a:p>
      </dgm:t>
    </dgm:pt>
    <dgm:pt modelId="{04659D38-0CBF-42E2-BF4C-F602BED4CFC0}">
      <dgm:prSet phldrT="[Text]"/>
      <dgm:spPr/>
      <dgm:t>
        <a:bodyPr/>
        <a:lstStyle/>
        <a:p>
          <a:r>
            <a:rPr lang="en-US" dirty="0"/>
            <a:t>2</a:t>
          </a:r>
        </a:p>
      </dgm:t>
    </dgm:pt>
    <dgm:pt modelId="{2388FE25-3DA4-468A-9BE3-6921E2113322}" type="parTrans" cxnId="{3E9ECC0D-0A84-483C-96E6-884A145DA880}">
      <dgm:prSet/>
      <dgm:spPr/>
      <dgm:t>
        <a:bodyPr/>
        <a:lstStyle/>
        <a:p>
          <a:endParaRPr lang="en-US"/>
        </a:p>
      </dgm:t>
    </dgm:pt>
    <dgm:pt modelId="{06BFA635-BE13-40DF-BF23-EE370577526B}" type="sibTrans" cxnId="{3E9ECC0D-0A84-483C-96E6-884A145DA880}">
      <dgm:prSet/>
      <dgm:spPr/>
      <dgm:t>
        <a:bodyPr/>
        <a:lstStyle/>
        <a:p>
          <a:endParaRPr lang="en-US"/>
        </a:p>
      </dgm:t>
    </dgm:pt>
    <dgm:pt modelId="{400CA2C4-020C-400C-8F14-7DA071F89ACF}">
      <dgm:prSet phldrT="[Text]" custT="1"/>
      <dgm:spPr/>
      <dgm:t>
        <a:bodyPr/>
        <a:lstStyle/>
        <a:p>
          <a:pPr>
            <a:buFont typeface="Arial" panose="020B0604020202020204" pitchFamily="34" charset="0"/>
            <a:buChar char="•"/>
          </a:pPr>
          <a:r>
            <a:rPr lang="el-GR" sz="3200" dirty="0">
              <a:solidFill>
                <a:srgbClr val="002060"/>
              </a:solidFill>
              <a:latin typeface="Raleway" pitchFamily="2" charset="0"/>
            </a:rPr>
            <a:t>Εξερχόμενες κινητικότητες </a:t>
          </a:r>
          <a:endParaRPr lang="en-US" sz="3200" dirty="0">
            <a:solidFill>
              <a:srgbClr val="002060"/>
            </a:solidFill>
            <a:latin typeface="Raleway" pitchFamily="2" charset="0"/>
          </a:endParaRPr>
        </a:p>
      </dgm:t>
    </dgm:pt>
    <dgm:pt modelId="{FD5A3208-9D5F-41DF-9706-0C54B969D8F6}" type="parTrans" cxnId="{7C63A31C-9EB6-4D51-8B2F-CA96BE80601B}">
      <dgm:prSet/>
      <dgm:spPr/>
      <dgm:t>
        <a:bodyPr/>
        <a:lstStyle/>
        <a:p>
          <a:endParaRPr lang="en-US"/>
        </a:p>
      </dgm:t>
    </dgm:pt>
    <dgm:pt modelId="{F7542FA8-1F6D-4FB1-A444-DB268F41183B}" type="sibTrans" cxnId="{7C63A31C-9EB6-4D51-8B2F-CA96BE80601B}">
      <dgm:prSet/>
      <dgm:spPr/>
      <dgm:t>
        <a:bodyPr/>
        <a:lstStyle/>
        <a:p>
          <a:endParaRPr lang="en-US"/>
        </a:p>
      </dgm:t>
    </dgm:pt>
    <dgm:pt modelId="{CE2F0A37-1D78-4071-9BD5-5B2757C02209}" type="pres">
      <dgm:prSet presAssocID="{EC04EED4-D464-426B-B035-8E56C7491FF6}" presName="linearFlow" presStyleCnt="0">
        <dgm:presLayoutVars>
          <dgm:dir/>
          <dgm:animLvl val="lvl"/>
          <dgm:resizeHandles val="exact"/>
        </dgm:presLayoutVars>
      </dgm:prSet>
      <dgm:spPr/>
      <dgm:t>
        <a:bodyPr/>
        <a:lstStyle/>
        <a:p>
          <a:endParaRPr lang="el-GR"/>
        </a:p>
      </dgm:t>
    </dgm:pt>
    <dgm:pt modelId="{785191DF-6553-4002-BA71-2E48DEFE4C07}" type="pres">
      <dgm:prSet presAssocID="{0AD7A003-C3A6-401E-9D54-1656BD032E7B}" presName="composite" presStyleCnt="0"/>
      <dgm:spPr/>
    </dgm:pt>
    <dgm:pt modelId="{CC7600C5-EDEE-4E81-A0F0-4CEE64B2F7B0}" type="pres">
      <dgm:prSet presAssocID="{0AD7A003-C3A6-401E-9D54-1656BD032E7B}" presName="parentText" presStyleLbl="alignNode1" presStyleIdx="0" presStyleCnt="2">
        <dgm:presLayoutVars>
          <dgm:chMax val="1"/>
          <dgm:bulletEnabled val="1"/>
        </dgm:presLayoutVars>
      </dgm:prSet>
      <dgm:spPr/>
      <dgm:t>
        <a:bodyPr/>
        <a:lstStyle/>
        <a:p>
          <a:endParaRPr lang="el-GR"/>
        </a:p>
      </dgm:t>
    </dgm:pt>
    <dgm:pt modelId="{7BB0A3B6-9F41-40D4-821D-9855F903A2D9}" type="pres">
      <dgm:prSet presAssocID="{0AD7A003-C3A6-401E-9D54-1656BD032E7B}" presName="descendantText" presStyleLbl="alignAcc1" presStyleIdx="0" presStyleCnt="2">
        <dgm:presLayoutVars>
          <dgm:bulletEnabled val="1"/>
        </dgm:presLayoutVars>
      </dgm:prSet>
      <dgm:spPr/>
      <dgm:t>
        <a:bodyPr/>
        <a:lstStyle/>
        <a:p>
          <a:endParaRPr lang="el-GR"/>
        </a:p>
      </dgm:t>
    </dgm:pt>
    <dgm:pt modelId="{D2C7E091-0735-45BF-AC9F-DEF20698A26A}" type="pres">
      <dgm:prSet presAssocID="{4E9616E6-ADB2-4E54-AEFF-5D1A37E31788}" presName="sp" presStyleCnt="0"/>
      <dgm:spPr/>
    </dgm:pt>
    <dgm:pt modelId="{C756C1BE-1ED2-4CC9-B539-63E01E4D66EE}" type="pres">
      <dgm:prSet presAssocID="{04659D38-0CBF-42E2-BF4C-F602BED4CFC0}" presName="composite" presStyleCnt="0"/>
      <dgm:spPr/>
    </dgm:pt>
    <dgm:pt modelId="{2B70A0AA-A4F9-431B-90EE-3746E989C977}" type="pres">
      <dgm:prSet presAssocID="{04659D38-0CBF-42E2-BF4C-F602BED4CFC0}" presName="parentText" presStyleLbl="alignNode1" presStyleIdx="1" presStyleCnt="2">
        <dgm:presLayoutVars>
          <dgm:chMax val="1"/>
          <dgm:bulletEnabled val="1"/>
        </dgm:presLayoutVars>
      </dgm:prSet>
      <dgm:spPr/>
      <dgm:t>
        <a:bodyPr/>
        <a:lstStyle/>
        <a:p>
          <a:endParaRPr lang="el-GR"/>
        </a:p>
      </dgm:t>
    </dgm:pt>
    <dgm:pt modelId="{2E8EE29C-4D96-476F-A438-ED78489BF3D5}" type="pres">
      <dgm:prSet presAssocID="{04659D38-0CBF-42E2-BF4C-F602BED4CFC0}" presName="descendantText" presStyleLbl="alignAcc1" presStyleIdx="1" presStyleCnt="2">
        <dgm:presLayoutVars>
          <dgm:bulletEnabled val="1"/>
        </dgm:presLayoutVars>
      </dgm:prSet>
      <dgm:spPr/>
      <dgm:t>
        <a:bodyPr/>
        <a:lstStyle/>
        <a:p>
          <a:endParaRPr lang="el-GR"/>
        </a:p>
      </dgm:t>
    </dgm:pt>
  </dgm:ptLst>
  <dgm:cxnLst>
    <dgm:cxn modelId="{FD88DDF3-2F62-4C5B-AF1D-F27EC0B206E7}" type="presOf" srcId="{400CA2C4-020C-400C-8F14-7DA071F89ACF}" destId="{2E8EE29C-4D96-476F-A438-ED78489BF3D5}" srcOrd="0" destOrd="0" presId="urn:microsoft.com/office/officeart/2005/8/layout/chevron2"/>
    <dgm:cxn modelId="{EC34C31E-618E-406B-A1C2-9CCDAFA81CC9}" type="presOf" srcId="{EC04EED4-D464-426B-B035-8E56C7491FF6}" destId="{CE2F0A37-1D78-4071-9BD5-5B2757C02209}" srcOrd="0" destOrd="0" presId="urn:microsoft.com/office/officeart/2005/8/layout/chevron2"/>
    <dgm:cxn modelId="{121E0032-F1FB-44C9-A53E-8C7F697F91B2}" type="presOf" srcId="{67814BCE-5F73-48AC-9CE4-E9400BE8CD38}" destId="{7BB0A3B6-9F41-40D4-821D-9855F903A2D9}" srcOrd="0" destOrd="0" presId="urn:microsoft.com/office/officeart/2005/8/layout/chevron2"/>
    <dgm:cxn modelId="{CBEF7300-EDD0-48E3-BF4B-D56286218BFA}" type="presOf" srcId="{04659D38-0CBF-42E2-BF4C-F602BED4CFC0}" destId="{2B70A0AA-A4F9-431B-90EE-3746E989C977}" srcOrd="0" destOrd="0" presId="urn:microsoft.com/office/officeart/2005/8/layout/chevron2"/>
    <dgm:cxn modelId="{3E9ECC0D-0A84-483C-96E6-884A145DA880}" srcId="{EC04EED4-D464-426B-B035-8E56C7491FF6}" destId="{04659D38-0CBF-42E2-BF4C-F602BED4CFC0}" srcOrd="1" destOrd="0" parTransId="{2388FE25-3DA4-468A-9BE3-6921E2113322}" sibTransId="{06BFA635-BE13-40DF-BF23-EE370577526B}"/>
    <dgm:cxn modelId="{E00627F1-2AC5-4446-8F93-D96B0668258C}" srcId="{0AD7A003-C3A6-401E-9D54-1656BD032E7B}" destId="{67814BCE-5F73-48AC-9CE4-E9400BE8CD38}" srcOrd="0" destOrd="0" parTransId="{8ACA0BC5-72A0-454E-9226-B9C62769B9BB}" sibTransId="{2C9180DC-203B-425A-9074-55B6B4188DD2}"/>
    <dgm:cxn modelId="{49145AB8-A89E-42B1-AE23-F2E02A429ED0}" type="presOf" srcId="{0AD7A003-C3A6-401E-9D54-1656BD032E7B}" destId="{CC7600C5-EDEE-4E81-A0F0-4CEE64B2F7B0}" srcOrd="0" destOrd="0" presId="urn:microsoft.com/office/officeart/2005/8/layout/chevron2"/>
    <dgm:cxn modelId="{7C63A31C-9EB6-4D51-8B2F-CA96BE80601B}" srcId="{04659D38-0CBF-42E2-BF4C-F602BED4CFC0}" destId="{400CA2C4-020C-400C-8F14-7DA071F89ACF}" srcOrd="0" destOrd="0" parTransId="{FD5A3208-9D5F-41DF-9706-0C54B969D8F6}" sibTransId="{F7542FA8-1F6D-4FB1-A444-DB268F41183B}"/>
    <dgm:cxn modelId="{9109B31A-6C17-4863-A7A6-CA8297492E8B}" srcId="{EC04EED4-D464-426B-B035-8E56C7491FF6}" destId="{0AD7A003-C3A6-401E-9D54-1656BD032E7B}" srcOrd="0" destOrd="0" parTransId="{E42382EB-1245-4E2D-BE17-F28C61B15616}" sibTransId="{4E9616E6-ADB2-4E54-AEFF-5D1A37E31788}"/>
    <dgm:cxn modelId="{884E7CB3-4DA3-4F58-9952-18CA69B6E477}" type="presParOf" srcId="{CE2F0A37-1D78-4071-9BD5-5B2757C02209}" destId="{785191DF-6553-4002-BA71-2E48DEFE4C07}" srcOrd="0" destOrd="0" presId="urn:microsoft.com/office/officeart/2005/8/layout/chevron2"/>
    <dgm:cxn modelId="{135CF0F3-BE64-44EA-BFAE-CBFEB75CCC9C}" type="presParOf" srcId="{785191DF-6553-4002-BA71-2E48DEFE4C07}" destId="{CC7600C5-EDEE-4E81-A0F0-4CEE64B2F7B0}" srcOrd="0" destOrd="0" presId="urn:microsoft.com/office/officeart/2005/8/layout/chevron2"/>
    <dgm:cxn modelId="{3C9EBD7B-C3A6-4C56-84E9-706A5BDF7FE2}" type="presParOf" srcId="{785191DF-6553-4002-BA71-2E48DEFE4C07}" destId="{7BB0A3B6-9F41-40D4-821D-9855F903A2D9}" srcOrd="1" destOrd="0" presId="urn:microsoft.com/office/officeart/2005/8/layout/chevron2"/>
    <dgm:cxn modelId="{1FADC5ED-70A4-4D4C-9B66-8FFFD7E136DA}" type="presParOf" srcId="{CE2F0A37-1D78-4071-9BD5-5B2757C02209}" destId="{D2C7E091-0735-45BF-AC9F-DEF20698A26A}" srcOrd="1" destOrd="0" presId="urn:microsoft.com/office/officeart/2005/8/layout/chevron2"/>
    <dgm:cxn modelId="{0C960C1D-5D14-4392-9EEE-547C004E3FE6}" type="presParOf" srcId="{CE2F0A37-1D78-4071-9BD5-5B2757C02209}" destId="{C756C1BE-1ED2-4CC9-B539-63E01E4D66EE}" srcOrd="2" destOrd="0" presId="urn:microsoft.com/office/officeart/2005/8/layout/chevron2"/>
    <dgm:cxn modelId="{180899C6-7447-4A2D-95B9-1451D2BB59C9}" type="presParOf" srcId="{C756C1BE-1ED2-4CC9-B539-63E01E4D66EE}" destId="{2B70A0AA-A4F9-431B-90EE-3746E989C977}" srcOrd="0" destOrd="0" presId="urn:microsoft.com/office/officeart/2005/8/layout/chevron2"/>
    <dgm:cxn modelId="{5FABDE2C-287B-4C41-8560-2A937ADB3A62}" type="presParOf" srcId="{C756C1BE-1ED2-4CC9-B539-63E01E4D66EE}" destId="{2E8EE29C-4D96-476F-A438-ED78489BF3D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8FB3E89-3F3C-4148-BA28-162D48FE4AF0}"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468F78F4-6F29-4768-A683-D0CB93E8EE4E}">
      <dgm:prSet phldrT="[Text]"/>
      <dgm:spPr/>
      <dgm:t>
        <a:bodyPr/>
        <a:lstStyle/>
        <a:p>
          <a:r>
            <a:rPr lang="el-GR" dirty="0"/>
            <a:t>Προσωπικό</a:t>
          </a:r>
          <a:endParaRPr lang="en-US" dirty="0"/>
        </a:p>
      </dgm:t>
    </dgm:pt>
    <dgm:pt modelId="{320AEFF7-26BE-45C9-89EE-B0BC0C27F682}" type="parTrans" cxnId="{3820FAC5-3A01-440B-A119-6CA66A998CE0}">
      <dgm:prSet/>
      <dgm:spPr/>
      <dgm:t>
        <a:bodyPr/>
        <a:lstStyle/>
        <a:p>
          <a:endParaRPr lang="en-US"/>
        </a:p>
      </dgm:t>
    </dgm:pt>
    <dgm:pt modelId="{3D29FF05-1793-4613-A78F-56C1218E9222}" type="sibTrans" cxnId="{3820FAC5-3A01-440B-A119-6CA66A998CE0}">
      <dgm:prSet/>
      <dgm:spPr/>
      <dgm:t>
        <a:bodyPr/>
        <a:lstStyle/>
        <a:p>
          <a:endParaRPr lang="en-US"/>
        </a:p>
      </dgm:t>
    </dgm:pt>
    <dgm:pt modelId="{FAE350E9-116D-48C0-8AB5-72EE1EF6BF08}">
      <dgm:prSet phldrT="[Text]"/>
      <dgm:spPr/>
      <dgm:t>
        <a:bodyPr/>
        <a:lstStyle/>
        <a:p>
          <a:r>
            <a:rPr lang="el-GR" b="0" cap="none" dirty="0">
              <a:latin typeface="+mn-lt"/>
            </a:rPr>
            <a:t>Παρακολούθηση</a:t>
          </a:r>
          <a:r>
            <a:rPr kumimoji="0" lang="el-GR" b="0" i="0" u="none" strike="noStrike" cap="none" spc="0" normalizeH="0" baseline="0" noProof="0" dirty="0">
              <a:ln/>
              <a:effectLst/>
              <a:uLnTx/>
              <a:uFillTx/>
              <a:latin typeface="+mn-lt"/>
              <a:ea typeface="+mn-ea"/>
              <a:cs typeface="+mn-cs"/>
            </a:rPr>
            <a:t> εργασίας </a:t>
          </a:r>
          <a:r>
            <a:rPr lang="en-US" b="0" dirty="0">
              <a:latin typeface="+mn-lt"/>
            </a:rPr>
            <a:t>(2-60</a:t>
          </a:r>
          <a:r>
            <a:rPr lang="el-GR" b="0" dirty="0">
              <a:latin typeface="+mn-lt"/>
            </a:rPr>
            <a:t> μέρες</a:t>
          </a:r>
          <a:r>
            <a:rPr lang="en-US" b="0" dirty="0">
              <a:latin typeface="+mn-lt"/>
            </a:rPr>
            <a:t>)</a:t>
          </a:r>
        </a:p>
      </dgm:t>
    </dgm:pt>
    <dgm:pt modelId="{79CCBC7E-E016-47D8-AFBF-A5BB0A17A659}" type="parTrans" cxnId="{9693F1F0-769F-4FB4-A281-1453729ABAB4}">
      <dgm:prSet/>
      <dgm:spPr/>
      <dgm:t>
        <a:bodyPr/>
        <a:lstStyle/>
        <a:p>
          <a:endParaRPr lang="en-US"/>
        </a:p>
      </dgm:t>
    </dgm:pt>
    <dgm:pt modelId="{02271D9F-6841-407A-BB0E-3384AC200DD9}" type="sibTrans" cxnId="{9693F1F0-769F-4FB4-A281-1453729ABAB4}">
      <dgm:prSet/>
      <dgm:spPr/>
      <dgm:t>
        <a:bodyPr/>
        <a:lstStyle/>
        <a:p>
          <a:endParaRPr lang="en-US"/>
        </a:p>
      </dgm:t>
    </dgm:pt>
    <dgm:pt modelId="{A7CB0A55-58C2-4B0D-82F2-EE66934E1D8F}">
      <dgm:prSet phldrT="[Text]"/>
      <dgm:spPr/>
      <dgm:t>
        <a:bodyPr/>
        <a:lstStyle/>
        <a:p>
          <a:r>
            <a:rPr lang="el-GR" b="0" cap="none" dirty="0">
              <a:latin typeface="+mn-lt"/>
            </a:rPr>
            <a:t>Σ</a:t>
          </a:r>
          <a:r>
            <a:rPr kumimoji="0" lang="el-GR" b="0" i="0" u="none" strike="noStrike" cap="none" spc="0" normalizeH="0" baseline="0" noProof="0" dirty="0" err="1">
              <a:ln/>
              <a:effectLst/>
              <a:uLnTx/>
              <a:uFillTx/>
              <a:latin typeface="+mn-lt"/>
              <a:ea typeface="+mn-ea"/>
              <a:cs typeface="+mn-cs"/>
            </a:rPr>
            <a:t>υμμετοχή</a:t>
          </a:r>
          <a:r>
            <a:rPr kumimoji="0" lang="el-GR" b="0" i="0" u="none" strike="noStrike" cap="none" spc="0" normalizeH="0" baseline="0" noProof="0" dirty="0">
              <a:ln/>
              <a:effectLst/>
              <a:uLnTx/>
              <a:uFillTx/>
              <a:latin typeface="+mn-lt"/>
              <a:ea typeface="+mn-ea"/>
              <a:cs typeface="+mn-cs"/>
            </a:rPr>
            <a:t> σε σεμινάρια</a:t>
          </a:r>
          <a:r>
            <a:rPr lang="en-US" b="0" dirty="0">
              <a:latin typeface="+mn-lt"/>
            </a:rPr>
            <a:t>(2-30 </a:t>
          </a:r>
          <a:r>
            <a:rPr lang="el-GR" b="0" dirty="0">
              <a:latin typeface="+mn-lt"/>
            </a:rPr>
            <a:t>μέρες</a:t>
          </a:r>
          <a:r>
            <a:rPr lang="en-US" b="0" dirty="0"/>
            <a:t>)</a:t>
          </a:r>
        </a:p>
      </dgm:t>
    </dgm:pt>
    <dgm:pt modelId="{7286BA8D-C8CD-4F21-B5DE-2E2C56E88ABE}" type="parTrans" cxnId="{A6B66B6B-4C3A-47F5-B416-48BEF85999C6}">
      <dgm:prSet/>
      <dgm:spPr/>
      <dgm:t>
        <a:bodyPr/>
        <a:lstStyle/>
        <a:p>
          <a:endParaRPr lang="en-US"/>
        </a:p>
      </dgm:t>
    </dgm:pt>
    <dgm:pt modelId="{F1823800-C6C4-4989-8B6E-13AF9ACD1AE2}" type="sibTrans" cxnId="{A6B66B6B-4C3A-47F5-B416-48BEF85999C6}">
      <dgm:prSet/>
      <dgm:spPr/>
      <dgm:t>
        <a:bodyPr/>
        <a:lstStyle/>
        <a:p>
          <a:endParaRPr lang="en-US"/>
        </a:p>
      </dgm:t>
    </dgm:pt>
    <dgm:pt modelId="{A0E29E75-55B6-4D5A-8E77-78A39DB328DA}">
      <dgm:prSet phldrT="[Text]"/>
      <dgm:spPr/>
      <dgm:t>
        <a:bodyPr/>
        <a:lstStyle/>
        <a:p>
          <a:r>
            <a:rPr lang="el-GR" dirty="0"/>
            <a:t>Μαθητές</a:t>
          </a:r>
          <a:endParaRPr lang="en-US" dirty="0"/>
        </a:p>
      </dgm:t>
    </dgm:pt>
    <dgm:pt modelId="{02EC1834-084A-493F-972D-0D24A3BEC825}" type="parTrans" cxnId="{9063A365-6A63-4982-AD15-AF00A18D24AF}">
      <dgm:prSet/>
      <dgm:spPr/>
      <dgm:t>
        <a:bodyPr/>
        <a:lstStyle/>
        <a:p>
          <a:endParaRPr lang="en-US"/>
        </a:p>
      </dgm:t>
    </dgm:pt>
    <dgm:pt modelId="{9A642683-3F35-4813-9154-0861D1762712}" type="sibTrans" cxnId="{9063A365-6A63-4982-AD15-AF00A18D24AF}">
      <dgm:prSet/>
      <dgm:spPr/>
      <dgm:t>
        <a:bodyPr/>
        <a:lstStyle/>
        <a:p>
          <a:endParaRPr lang="en-US"/>
        </a:p>
      </dgm:t>
    </dgm:pt>
    <dgm:pt modelId="{03D9C727-5E8B-4F2B-9E4F-F6A9E4E878FF}">
      <dgm:prSet phldrT="[Text]"/>
      <dgm:spPr/>
      <dgm:t>
        <a:bodyPr/>
        <a:lstStyle/>
        <a:p>
          <a:r>
            <a:rPr lang="el-GR" dirty="0">
              <a:latin typeface="+mn-lt"/>
              <a:ea typeface="+mn-ea"/>
              <a:cs typeface="+mn-cs"/>
            </a:rPr>
            <a:t>ομαδική</a:t>
          </a:r>
          <a:r>
            <a:rPr lang="el-GR" baseline="0" dirty="0">
              <a:latin typeface="+mn-lt"/>
              <a:ea typeface="+mn-ea"/>
              <a:cs typeface="+mn-cs"/>
            </a:rPr>
            <a:t> κινητικότητα </a:t>
          </a:r>
          <a:endParaRPr lang="en-US" dirty="0">
            <a:latin typeface="+mn-lt"/>
          </a:endParaRPr>
        </a:p>
      </dgm:t>
    </dgm:pt>
    <dgm:pt modelId="{12558A64-1E06-4B5D-8F31-C21C16BB2E98}" type="parTrans" cxnId="{A51B6B5B-D476-4FB3-A03F-5DE0911BDF39}">
      <dgm:prSet/>
      <dgm:spPr/>
      <dgm:t>
        <a:bodyPr/>
        <a:lstStyle/>
        <a:p>
          <a:endParaRPr lang="en-US"/>
        </a:p>
      </dgm:t>
    </dgm:pt>
    <dgm:pt modelId="{D212BCC8-97E0-4A0B-B4CB-3506D5370840}" type="sibTrans" cxnId="{A51B6B5B-D476-4FB3-A03F-5DE0911BDF39}">
      <dgm:prSet/>
      <dgm:spPr/>
      <dgm:t>
        <a:bodyPr/>
        <a:lstStyle/>
        <a:p>
          <a:endParaRPr lang="en-US"/>
        </a:p>
      </dgm:t>
    </dgm:pt>
    <dgm:pt modelId="{D2F87FE7-5672-49D8-BA00-A6FBEEC828A3}">
      <dgm:prSet phldrT="[Text]"/>
      <dgm:spPr/>
      <dgm:t>
        <a:bodyPr/>
        <a:lstStyle/>
        <a:p>
          <a:r>
            <a:rPr lang="el-GR" baseline="0" dirty="0">
              <a:latin typeface="+mn-lt"/>
              <a:ea typeface="+mn-ea"/>
              <a:cs typeface="+mn-cs"/>
            </a:rPr>
            <a:t>σύντομης διάρκειας κινητικότητες</a:t>
          </a:r>
          <a:endParaRPr lang="en-US" dirty="0">
            <a:latin typeface="+mn-lt"/>
          </a:endParaRPr>
        </a:p>
      </dgm:t>
    </dgm:pt>
    <dgm:pt modelId="{8C74E916-F4E8-4549-9948-9440BCB6587D}" type="parTrans" cxnId="{300596EA-D405-48A0-BF19-D92CB0ACB07C}">
      <dgm:prSet/>
      <dgm:spPr/>
      <dgm:t>
        <a:bodyPr/>
        <a:lstStyle/>
        <a:p>
          <a:endParaRPr lang="en-US"/>
        </a:p>
      </dgm:t>
    </dgm:pt>
    <dgm:pt modelId="{46049288-8047-4541-876A-25ED2340A50A}" type="sibTrans" cxnId="{300596EA-D405-48A0-BF19-D92CB0ACB07C}">
      <dgm:prSet/>
      <dgm:spPr/>
      <dgm:t>
        <a:bodyPr/>
        <a:lstStyle/>
        <a:p>
          <a:endParaRPr lang="en-US"/>
        </a:p>
      </dgm:t>
    </dgm:pt>
    <dgm:pt modelId="{E1A18FAC-052D-42EF-890E-A994516010EA}">
      <dgm:prSet phldrT="[Text]"/>
      <dgm:spPr/>
      <dgm:t>
        <a:bodyPr/>
        <a:lstStyle/>
        <a:p>
          <a:r>
            <a:rPr kumimoji="0" lang="el-GR" b="0" i="0" u="none" strike="noStrike" cap="none" spc="0" normalizeH="0" baseline="0" noProof="0" dirty="0">
              <a:ln/>
              <a:effectLst/>
              <a:uLnTx/>
              <a:uFillTx/>
              <a:latin typeface="+mn-lt"/>
              <a:ea typeface="+mn-ea"/>
              <a:cs typeface="+mn-cs"/>
            </a:rPr>
            <a:t>Ανάθεση διδασκαλίας </a:t>
          </a:r>
          <a:r>
            <a:rPr lang="en-US" b="0" dirty="0">
              <a:latin typeface="+mn-lt"/>
            </a:rPr>
            <a:t> (2 – 365 </a:t>
          </a:r>
          <a:r>
            <a:rPr lang="el-GR" b="0" dirty="0">
              <a:latin typeface="+mn-lt"/>
            </a:rPr>
            <a:t>μέρες</a:t>
          </a:r>
          <a:r>
            <a:rPr lang="en-US" b="0" dirty="0">
              <a:latin typeface="+mn-lt"/>
            </a:rPr>
            <a:t>)</a:t>
          </a:r>
        </a:p>
      </dgm:t>
    </dgm:pt>
    <dgm:pt modelId="{AF236F93-2AB4-44DA-AAAE-4DC9B1F9765B}" type="parTrans" cxnId="{315F5031-D429-4205-B40B-ACF411FD8E11}">
      <dgm:prSet/>
      <dgm:spPr/>
      <dgm:t>
        <a:bodyPr/>
        <a:lstStyle/>
        <a:p>
          <a:endParaRPr lang="en-US"/>
        </a:p>
      </dgm:t>
    </dgm:pt>
    <dgm:pt modelId="{05742727-339C-4E1C-B36E-3DB00BD4B511}" type="sibTrans" cxnId="{315F5031-D429-4205-B40B-ACF411FD8E11}">
      <dgm:prSet/>
      <dgm:spPr/>
      <dgm:t>
        <a:bodyPr/>
        <a:lstStyle/>
        <a:p>
          <a:endParaRPr lang="en-US"/>
        </a:p>
      </dgm:t>
    </dgm:pt>
    <dgm:pt modelId="{E4BF9DB7-318F-4F4E-A093-47A3D9C5EAC8}">
      <dgm:prSet phldrT="[Text]"/>
      <dgm:spPr/>
      <dgm:t>
        <a:bodyPr/>
        <a:lstStyle/>
        <a:p>
          <a:r>
            <a:rPr lang="el-GR" baseline="0" dirty="0">
              <a:latin typeface="+mn-lt"/>
              <a:ea typeface="+mn-ea"/>
              <a:cs typeface="+mn-cs"/>
            </a:rPr>
            <a:t>μεγάλης διάρκειας κινητικότητες</a:t>
          </a:r>
          <a:endParaRPr lang="en-US" dirty="0">
            <a:latin typeface="+mn-lt"/>
          </a:endParaRPr>
        </a:p>
      </dgm:t>
    </dgm:pt>
    <dgm:pt modelId="{343FB5CC-27A6-4C7D-8AE7-57BA63036D64}" type="parTrans" cxnId="{701688E1-6386-4DEC-A7FD-C2A0E86AD282}">
      <dgm:prSet/>
      <dgm:spPr/>
      <dgm:t>
        <a:bodyPr/>
        <a:lstStyle/>
        <a:p>
          <a:endParaRPr lang="en-US"/>
        </a:p>
      </dgm:t>
    </dgm:pt>
    <dgm:pt modelId="{0516DE99-91C7-4C71-8F8F-82D92BE3F132}" type="sibTrans" cxnId="{701688E1-6386-4DEC-A7FD-C2A0E86AD282}">
      <dgm:prSet/>
      <dgm:spPr/>
      <dgm:t>
        <a:bodyPr/>
        <a:lstStyle/>
        <a:p>
          <a:endParaRPr lang="en-US"/>
        </a:p>
      </dgm:t>
    </dgm:pt>
    <dgm:pt modelId="{C20880FB-8B19-47C8-A8C4-E105E4A1E745}" type="pres">
      <dgm:prSet presAssocID="{28FB3E89-3F3C-4148-BA28-162D48FE4AF0}" presName="Name0" presStyleCnt="0">
        <dgm:presLayoutVars>
          <dgm:dir/>
          <dgm:animLvl val="lvl"/>
          <dgm:resizeHandles/>
        </dgm:presLayoutVars>
      </dgm:prSet>
      <dgm:spPr/>
      <dgm:t>
        <a:bodyPr/>
        <a:lstStyle/>
        <a:p>
          <a:endParaRPr lang="el-GR"/>
        </a:p>
      </dgm:t>
    </dgm:pt>
    <dgm:pt modelId="{CF5D0C81-2920-4DBF-9F05-4FAF98E870C1}" type="pres">
      <dgm:prSet presAssocID="{468F78F4-6F29-4768-A683-D0CB93E8EE4E}" presName="linNode" presStyleCnt="0"/>
      <dgm:spPr/>
    </dgm:pt>
    <dgm:pt modelId="{F42F76F3-AB33-4235-9C73-C30631A90BA4}" type="pres">
      <dgm:prSet presAssocID="{468F78F4-6F29-4768-A683-D0CB93E8EE4E}" presName="parentShp" presStyleLbl="node1" presStyleIdx="0" presStyleCnt="2">
        <dgm:presLayoutVars>
          <dgm:bulletEnabled val="1"/>
        </dgm:presLayoutVars>
      </dgm:prSet>
      <dgm:spPr/>
      <dgm:t>
        <a:bodyPr/>
        <a:lstStyle/>
        <a:p>
          <a:endParaRPr lang="el-GR"/>
        </a:p>
      </dgm:t>
    </dgm:pt>
    <dgm:pt modelId="{027BCD7A-E666-4FA7-88F1-3CD1D3396443}" type="pres">
      <dgm:prSet presAssocID="{468F78F4-6F29-4768-A683-D0CB93E8EE4E}" presName="childShp" presStyleLbl="bgAccFollowNode1" presStyleIdx="0" presStyleCnt="2">
        <dgm:presLayoutVars>
          <dgm:bulletEnabled val="1"/>
        </dgm:presLayoutVars>
      </dgm:prSet>
      <dgm:spPr/>
      <dgm:t>
        <a:bodyPr/>
        <a:lstStyle/>
        <a:p>
          <a:endParaRPr lang="el-GR"/>
        </a:p>
      </dgm:t>
    </dgm:pt>
    <dgm:pt modelId="{AC606277-CDCC-41D9-A69F-3FF229365B8F}" type="pres">
      <dgm:prSet presAssocID="{3D29FF05-1793-4613-A78F-56C1218E9222}" presName="spacing" presStyleCnt="0"/>
      <dgm:spPr/>
    </dgm:pt>
    <dgm:pt modelId="{D6D42714-69BE-4391-9B40-6A0CCB4B5ECB}" type="pres">
      <dgm:prSet presAssocID="{A0E29E75-55B6-4D5A-8E77-78A39DB328DA}" presName="linNode" presStyleCnt="0"/>
      <dgm:spPr/>
    </dgm:pt>
    <dgm:pt modelId="{16F49559-24C3-4DD6-8456-EC4E10E4D6D9}" type="pres">
      <dgm:prSet presAssocID="{A0E29E75-55B6-4D5A-8E77-78A39DB328DA}" presName="parentShp" presStyleLbl="node1" presStyleIdx="1" presStyleCnt="2">
        <dgm:presLayoutVars>
          <dgm:bulletEnabled val="1"/>
        </dgm:presLayoutVars>
      </dgm:prSet>
      <dgm:spPr/>
      <dgm:t>
        <a:bodyPr/>
        <a:lstStyle/>
        <a:p>
          <a:endParaRPr lang="el-GR"/>
        </a:p>
      </dgm:t>
    </dgm:pt>
    <dgm:pt modelId="{74B2D0CB-05D1-4610-B001-9AAA204B7A15}" type="pres">
      <dgm:prSet presAssocID="{A0E29E75-55B6-4D5A-8E77-78A39DB328DA}" presName="childShp" presStyleLbl="bgAccFollowNode1" presStyleIdx="1" presStyleCnt="2">
        <dgm:presLayoutVars>
          <dgm:bulletEnabled val="1"/>
        </dgm:presLayoutVars>
      </dgm:prSet>
      <dgm:spPr/>
      <dgm:t>
        <a:bodyPr/>
        <a:lstStyle/>
        <a:p>
          <a:endParaRPr lang="el-GR"/>
        </a:p>
      </dgm:t>
    </dgm:pt>
  </dgm:ptLst>
  <dgm:cxnLst>
    <dgm:cxn modelId="{300596EA-D405-48A0-BF19-D92CB0ACB07C}" srcId="{A0E29E75-55B6-4D5A-8E77-78A39DB328DA}" destId="{D2F87FE7-5672-49D8-BA00-A6FBEEC828A3}" srcOrd="1" destOrd="0" parTransId="{8C74E916-F4E8-4549-9948-9440BCB6587D}" sibTransId="{46049288-8047-4541-876A-25ED2340A50A}"/>
    <dgm:cxn modelId="{701688E1-6386-4DEC-A7FD-C2A0E86AD282}" srcId="{A0E29E75-55B6-4D5A-8E77-78A39DB328DA}" destId="{E4BF9DB7-318F-4F4E-A093-47A3D9C5EAC8}" srcOrd="2" destOrd="0" parTransId="{343FB5CC-27A6-4C7D-8AE7-57BA63036D64}" sibTransId="{0516DE99-91C7-4C71-8F8F-82D92BE3F132}"/>
    <dgm:cxn modelId="{315F5031-D429-4205-B40B-ACF411FD8E11}" srcId="{468F78F4-6F29-4768-A683-D0CB93E8EE4E}" destId="{E1A18FAC-052D-42EF-890E-A994516010EA}" srcOrd="1" destOrd="0" parTransId="{AF236F93-2AB4-44DA-AAAE-4DC9B1F9765B}" sibTransId="{05742727-339C-4E1C-B36E-3DB00BD4B511}"/>
    <dgm:cxn modelId="{9693F1F0-769F-4FB4-A281-1453729ABAB4}" srcId="{468F78F4-6F29-4768-A683-D0CB93E8EE4E}" destId="{FAE350E9-116D-48C0-8AB5-72EE1EF6BF08}" srcOrd="0" destOrd="0" parTransId="{79CCBC7E-E016-47D8-AFBF-A5BB0A17A659}" sibTransId="{02271D9F-6841-407A-BB0E-3384AC200DD9}"/>
    <dgm:cxn modelId="{B01E7874-1E23-4F09-95ED-C6129B265898}" type="presOf" srcId="{E1A18FAC-052D-42EF-890E-A994516010EA}" destId="{027BCD7A-E666-4FA7-88F1-3CD1D3396443}" srcOrd="0" destOrd="1" presId="urn:microsoft.com/office/officeart/2005/8/layout/vList6"/>
    <dgm:cxn modelId="{9063A365-6A63-4982-AD15-AF00A18D24AF}" srcId="{28FB3E89-3F3C-4148-BA28-162D48FE4AF0}" destId="{A0E29E75-55B6-4D5A-8E77-78A39DB328DA}" srcOrd="1" destOrd="0" parTransId="{02EC1834-084A-493F-972D-0D24A3BEC825}" sibTransId="{9A642683-3F35-4813-9154-0861D1762712}"/>
    <dgm:cxn modelId="{63050EFB-8FC4-4CA4-878B-303164F76E69}" type="presOf" srcId="{A0E29E75-55B6-4D5A-8E77-78A39DB328DA}" destId="{16F49559-24C3-4DD6-8456-EC4E10E4D6D9}" srcOrd="0" destOrd="0" presId="urn:microsoft.com/office/officeart/2005/8/layout/vList6"/>
    <dgm:cxn modelId="{CFA3001B-C196-4EB0-957B-15845DD99AA1}" type="presOf" srcId="{E4BF9DB7-318F-4F4E-A093-47A3D9C5EAC8}" destId="{74B2D0CB-05D1-4610-B001-9AAA204B7A15}" srcOrd="0" destOrd="2" presId="urn:microsoft.com/office/officeart/2005/8/layout/vList6"/>
    <dgm:cxn modelId="{4C817F3D-9931-4D51-9889-9C30BB8589CE}" type="presOf" srcId="{03D9C727-5E8B-4F2B-9E4F-F6A9E4E878FF}" destId="{74B2D0CB-05D1-4610-B001-9AAA204B7A15}" srcOrd="0" destOrd="0" presId="urn:microsoft.com/office/officeart/2005/8/layout/vList6"/>
    <dgm:cxn modelId="{3820FAC5-3A01-440B-A119-6CA66A998CE0}" srcId="{28FB3E89-3F3C-4148-BA28-162D48FE4AF0}" destId="{468F78F4-6F29-4768-A683-D0CB93E8EE4E}" srcOrd="0" destOrd="0" parTransId="{320AEFF7-26BE-45C9-89EE-B0BC0C27F682}" sibTransId="{3D29FF05-1793-4613-A78F-56C1218E9222}"/>
    <dgm:cxn modelId="{A6B66B6B-4C3A-47F5-B416-48BEF85999C6}" srcId="{468F78F4-6F29-4768-A683-D0CB93E8EE4E}" destId="{A7CB0A55-58C2-4B0D-82F2-EE66934E1D8F}" srcOrd="2" destOrd="0" parTransId="{7286BA8D-C8CD-4F21-B5DE-2E2C56E88ABE}" sibTransId="{F1823800-C6C4-4989-8B6E-13AF9ACD1AE2}"/>
    <dgm:cxn modelId="{F69ED81D-FD6E-4CC4-B2D7-03EE29C1C489}" type="presOf" srcId="{468F78F4-6F29-4768-A683-D0CB93E8EE4E}" destId="{F42F76F3-AB33-4235-9C73-C30631A90BA4}" srcOrd="0" destOrd="0" presId="urn:microsoft.com/office/officeart/2005/8/layout/vList6"/>
    <dgm:cxn modelId="{81357E46-77FF-4AD6-9EBD-203806E26EEC}" type="presOf" srcId="{A7CB0A55-58C2-4B0D-82F2-EE66934E1D8F}" destId="{027BCD7A-E666-4FA7-88F1-3CD1D3396443}" srcOrd="0" destOrd="2" presId="urn:microsoft.com/office/officeart/2005/8/layout/vList6"/>
    <dgm:cxn modelId="{6326D84E-6E10-41D3-9604-369A0E811AA7}" type="presOf" srcId="{D2F87FE7-5672-49D8-BA00-A6FBEEC828A3}" destId="{74B2D0CB-05D1-4610-B001-9AAA204B7A15}" srcOrd="0" destOrd="1" presId="urn:microsoft.com/office/officeart/2005/8/layout/vList6"/>
    <dgm:cxn modelId="{53C80C8F-284A-4595-B7CC-F8AEAF45F27D}" type="presOf" srcId="{28FB3E89-3F3C-4148-BA28-162D48FE4AF0}" destId="{C20880FB-8B19-47C8-A8C4-E105E4A1E745}" srcOrd="0" destOrd="0" presId="urn:microsoft.com/office/officeart/2005/8/layout/vList6"/>
    <dgm:cxn modelId="{A51B6B5B-D476-4FB3-A03F-5DE0911BDF39}" srcId="{A0E29E75-55B6-4D5A-8E77-78A39DB328DA}" destId="{03D9C727-5E8B-4F2B-9E4F-F6A9E4E878FF}" srcOrd="0" destOrd="0" parTransId="{12558A64-1E06-4B5D-8F31-C21C16BB2E98}" sibTransId="{D212BCC8-97E0-4A0B-B4CB-3506D5370840}"/>
    <dgm:cxn modelId="{CD91CD07-90F6-4A42-BB92-7289B3CB349C}" type="presOf" srcId="{FAE350E9-116D-48C0-8AB5-72EE1EF6BF08}" destId="{027BCD7A-E666-4FA7-88F1-3CD1D3396443}" srcOrd="0" destOrd="0" presId="urn:microsoft.com/office/officeart/2005/8/layout/vList6"/>
    <dgm:cxn modelId="{3F2AF24D-D4FD-4C85-BC84-A737A84DF748}" type="presParOf" srcId="{C20880FB-8B19-47C8-A8C4-E105E4A1E745}" destId="{CF5D0C81-2920-4DBF-9F05-4FAF98E870C1}" srcOrd="0" destOrd="0" presId="urn:microsoft.com/office/officeart/2005/8/layout/vList6"/>
    <dgm:cxn modelId="{16170C34-86A7-460C-B805-7824F1411EF4}" type="presParOf" srcId="{CF5D0C81-2920-4DBF-9F05-4FAF98E870C1}" destId="{F42F76F3-AB33-4235-9C73-C30631A90BA4}" srcOrd="0" destOrd="0" presId="urn:microsoft.com/office/officeart/2005/8/layout/vList6"/>
    <dgm:cxn modelId="{E4E40746-62D8-4C22-97F8-7A3D085F292F}" type="presParOf" srcId="{CF5D0C81-2920-4DBF-9F05-4FAF98E870C1}" destId="{027BCD7A-E666-4FA7-88F1-3CD1D3396443}" srcOrd="1" destOrd="0" presId="urn:microsoft.com/office/officeart/2005/8/layout/vList6"/>
    <dgm:cxn modelId="{B62240C2-1E4D-4AA2-8E16-A86E47E56B43}" type="presParOf" srcId="{C20880FB-8B19-47C8-A8C4-E105E4A1E745}" destId="{AC606277-CDCC-41D9-A69F-3FF229365B8F}" srcOrd="1" destOrd="0" presId="urn:microsoft.com/office/officeart/2005/8/layout/vList6"/>
    <dgm:cxn modelId="{8B3A41A8-1809-4AA1-B0EF-6582888C2096}" type="presParOf" srcId="{C20880FB-8B19-47C8-A8C4-E105E4A1E745}" destId="{D6D42714-69BE-4391-9B40-6A0CCB4B5ECB}" srcOrd="2" destOrd="0" presId="urn:microsoft.com/office/officeart/2005/8/layout/vList6"/>
    <dgm:cxn modelId="{70C12684-1FBC-40A6-8BA6-83930A39D1F0}" type="presParOf" srcId="{D6D42714-69BE-4391-9B40-6A0CCB4B5ECB}" destId="{16F49559-24C3-4DD6-8456-EC4E10E4D6D9}" srcOrd="0" destOrd="0" presId="urn:microsoft.com/office/officeart/2005/8/layout/vList6"/>
    <dgm:cxn modelId="{9DE5BCB2-AE14-480B-9F4F-2FF9078A6A8E}" type="presParOf" srcId="{D6D42714-69BE-4391-9B40-6A0CCB4B5ECB}" destId="{74B2D0CB-05D1-4610-B001-9AAA204B7A1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92DE4B4-87F8-4F88-85CB-CBA4D6E5C62A}" type="doc">
      <dgm:prSet loTypeId="urn:microsoft.com/office/officeart/2005/8/layout/vList3#1" loCatId="list" qsTypeId="urn:microsoft.com/office/officeart/2005/8/quickstyle/simple1" qsCatId="simple" csTypeId="urn:microsoft.com/office/officeart/2005/8/colors/colorful4" csCatId="colorful" phldr="1"/>
      <dgm:spPr/>
    </dgm:pt>
    <dgm:pt modelId="{4AFFC4E8-9B33-4305-8CAA-6C7E5FBA5529}">
      <dgm:prSet phldrT="[Text]"/>
      <dgm:spPr/>
      <dgm:t>
        <a:bodyPr/>
        <a:lstStyle/>
        <a:p>
          <a:r>
            <a:rPr lang="el-GR" dirty="0">
              <a:latin typeface="+mn-lt"/>
              <a:ea typeface="+mn-ea"/>
              <a:cs typeface="+mn-cs"/>
            </a:rPr>
            <a:t>Προσκεκλημένοι εμπειρογνώμονες</a:t>
          </a:r>
        </a:p>
        <a:p>
          <a:r>
            <a:rPr lang="en-US" baseline="0" dirty="0">
              <a:latin typeface="+mn-lt"/>
              <a:ea typeface="+mn-ea"/>
              <a:cs typeface="+mn-cs"/>
            </a:rPr>
            <a:t>“invited experts</a:t>
          </a:r>
          <a:r>
            <a:rPr lang="en-US" baseline="0" dirty="0">
              <a:latin typeface="Century Gothic" panose="020B0502020202020204" pitchFamily="34" charset="0"/>
              <a:ea typeface="+mn-ea"/>
              <a:cs typeface="+mn-cs"/>
            </a:rPr>
            <a:t>”</a:t>
          </a:r>
          <a:endParaRPr lang="en-US" dirty="0"/>
        </a:p>
      </dgm:t>
    </dgm:pt>
    <dgm:pt modelId="{50B9E164-8F25-47BF-855F-055362252B7F}" type="parTrans" cxnId="{2962A165-E0C5-4350-A6CB-11DC12416A46}">
      <dgm:prSet/>
      <dgm:spPr/>
      <dgm:t>
        <a:bodyPr/>
        <a:lstStyle/>
        <a:p>
          <a:endParaRPr lang="en-US"/>
        </a:p>
      </dgm:t>
    </dgm:pt>
    <dgm:pt modelId="{3EA57FCB-57C0-4CBC-B140-A6EE9DD40BF1}" type="sibTrans" cxnId="{2962A165-E0C5-4350-A6CB-11DC12416A46}">
      <dgm:prSet/>
      <dgm:spPr/>
      <dgm:t>
        <a:bodyPr/>
        <a:lstStyle/>
        <a:p>
          <a:endParaRPr lang="en-US"/>
        </a:p>
      </dgm:t>
    </dgm:pt>
    <dgm:pt modelId="{2F0E3BF0-E4EE-44AB-A00F-CE9D69660206}">
      <dgm:prSet phldrT="[Text]"/>
      <dgm:spPr/>
      <dgm:t>
        <a:bodyPr/>
        <a:lstStyle/>
        <a:p>
          <a:endParaRPr lang="en-US" dirty="0"/>
        </a:p>
      </dgm:t>
    </dgm:pt>
    <dgm:pt modelId="{A3D9BA4E-C60B-4A26-87AA-06F48A77B4ED}" type="parTrans" cxnId="{AC7D8225-FCAA-451D-B47C-D0DBCD3C9C88}">
      <dgm:prSet/>
      <dgm:spPr/>
      <dgm:t>
        <a:bodyPr/>
        <a:lstStyle/>
        <a:p>
          <a:endParaRPr lang="en-US"/>
        </a:p>
      </dgm:t>
    </dgm:pt>
    <dgm:pt modelId="{B4D07BE1-C35C-4834-9A35-43D7B8235B30}" type="sibTrans" cxnId="{AC7D8225-FCAA-451D-B47C-D0DBCD3C9C88}">
      <dgm:prSet/>
      <dgm:spPr/>
      <dgm:t>
        <a:bodyPr/>
        <a:lstStyle/>
        <a:p>
          <a:endParaRPr lang="en-US"/>
        </a:p>
      </dgm:t>
    </dgm:pt>
    <dgm:pt modelId="{93578057-48F5-4960-ADA8-C855E6F24978}" type="pres">
      <dgm:prSet presAssocID="{492DE4B4-87F8-4F88-85CB-CBA4D6E5C62A}" presName="linearFlow" presStyleCnt="0">
        <dgm:presLayoutVars>
          <dgm:dir/>
          <dgm:resizeHandles val="exact"/>
        </dgm:presLayoutVars>
      </dgm:prSet>
      <dgm:spPr/>
    </dgm:pt>
    <dgm:pt modelId="{DC52CF89-DFCF-400C-B9D4-ECD46C07714B}" type="pres">
      <dgm:prSet presAssocID="{4AFFC4E8-9B33-4305-8CAA-6C7E5FBA5529}" presName="composite" presStyleCnt="0"/>
      <dgm:spPr/>
    </dgm:pt>
    <dgm:pt modelId="{29ABD1A3-CF22-4CFB-8DDC-BA94866AE94C}" type="pres">
      <dgm:prSet presAssocID="{4AFFC4E8-9B33-4305-8CAA-6C7E5FBA5529}" presName="imgShp" presStyleLbl="fgImgPlace1" presStyleIdx="0" presStyleCnt="2"/>
      <dgm:spPr/>
    </dgm:pt>
    <dgm:pt modelId="{6CC1CA40-8E79-4F21-B9CA-0803F999B815}" type="pres">
      <dgm:prSet presAssocID="{4AFFC4E8-9B33-4305-8CAA-6C7E5FBA5529}" presName="txShp" presStyleLbl="node1" presStyleIdx="0" presStyleCnt="2" custLinFactNeighborX="359" custLinFactNeighborY="-541">
        <dgm:presLayoutVars>
          <dgm:bulletEnabled val="1"/>
        </dgm:presLayoutVars>
      </dgm:prSet>
      <dgm:spPr/>
      <dgm:t>
        <a:bodyPr/>
        <a:lstStyle/>
        <a:p>
          <a:endParaRPr lang="el-GR"/>
        </a:p>
      </dgm:t>
    </dgm:pt>
    <dgm:pt modelId="{BF2E4A05-7E6B-4B14-B004-AFB038DF08B1}" type="pres">
      <dgm:prSet presAssocID="{3EA57FCB-57C0-4CBC-B140-A6EE9DD40BF1}" presName="spacing" presStyleCnt="0"/>
      <dgm:spPr/>
    </dgm:pt>
    <dgm:pt modelId="{0AA4740F-BAE3-47FF-9FF6-6B7874024393}" type="pres">
      <dgm:prSet presAssocID="{2F0E3BF0-E4EE-44AB-A00F-CE9D69660206}" presName="composite" presStyleCnt="0"/>
      <dgm:spPr/>
    </dgm:pt>
    <dgm:pt modelId="{B48382C7-3D62-402C-B7C4-1C69AF7FF4BE}" type="pres">
      <dgm:prSet presAssocID="{2F0E3BF0-E4EE-44AB-A00F-CE9D69660206}" presName="imgShp" presStyleLbl="fgImgPlace1" presStyleIdx="1" presStyleCnt="2"/>
      <dgm:spPr/>
    </dgm:pt>
    <dgm:pt modelId="{2C26C022-9B79-42EA-B27A-71B4EE2D6695}" type="pres">
      <dgm:prSet presAssocID="{2F0E3BF0-E4EE-44AB-A00F-CE9D69660206}" presName="txShp" presStyleLbl="node1" presStyleIdx="1" presStyleCnt="2">
        <dgm:presLayoutVars>
          <dgm:bulletEnabled val="1"/>
        </dgm:presLayoutVars>
      </dgm:prSet>
      <dgm:spPr/>
      <dgm:t>
        <a:bodyPr/>
        <a:lstStyle/>
        <a:p>
          <a:endParaRPr lang="el-GR"/>
        </a:p>
      </dgm:t>
    </dgm:pt>
  </dgm:ptLst>
  <dgm:cxnLst>
    <dgm:cxn modelId="{24667D51-4C67-4E27-A28F-AC6D480A4F94}" type="presOf" srcId="{2F0E3BF0-E4EE-44AB-A00F-CE9D69660206}" destId="{2C26C022-9B79-42EA-B27A-71B4EE2D6695}" srcOrd="0" destOrd="0" presId="urn:microsoft.com/office/officeart/2005/8/layout/vList3#1"/>
    <dgm:cxn modelId="{AC7D8225-FCAA-451D-B47C-D0DBCD3C9C88}" srcId="{492DE4B4-87F8-4F88-85CB-CBA4D6E5C62A}" destId="{2F0E3BF0-E4EE-44AB-A00F-CE9D69660206}" srcOrd="1" destOrd="0" parTransId="{A3D9BA4E-C60B-4A26-87AA-06F48A77B4ED}" sibTransId="{B4D07BE1-C35C-4834-9A35-43D7B8235B30}"/>
    <dgm:cxn modelId="{E1D9D9BF-9A66-4EB5-89C9-2426E09EC07F}" type="presOf" srcId="{492DE4B4-87F8-4F88-85CB-CBA4D6E5C62A}" destId="{93578057-48F5-4960-ADA8-C855E6F24978}" srcOrd="0" destOrd="0" presId="urn:microsoft.com/office/officeart/2005/8/layout/vList3#1"/>
    <dgm:cxn modelId="{05FA148F-FA45-4302-9BB0-3F98ECC7C3A0}" type="presOf" srcId="{4AFFC4E8-9B33-4305-8CAA-6C7E5FBA5529}" destId="{6CC1CA40-8E79-4F21-B9CA-0803F999B815}" srcOrd="0" destOrd="0" presId="urn:microsoft.com/office/officeart/2005/8/layout/vList3#1"/>
    <dgm:cxn modelId="{2962A165-E0C5-4350-A6CB-11DC12416A46}" srcId="{492DE4B4-87F8-4F88-85CB-CBA4D6E5C62A}" destId="{4AFFC4E8-9B33-4305-8CAA-6C7E5FBA5529}" srcOrd="0" destOrd="0" parTransId="{50B9E164-8F25-47BF-855F-055362252B7F}" sibTransId="{3EA57FCB-57C0-4CBC-B140-A6EE9DD40BF1}"/>
    <dgm:cxn modelId="{5922FC41-4A13-4283-A78A-4B77885F7EC1}" type="presParOf" srcId="{93578057-48F5-4960-ADA8-C855E6F24978}" destId="{DC52CF89-DFCF-400C-B9D4-ECD46C07714B}" srcOrd="0" destOrd="0" presId="urn:microsoft.com/office/officeart/2005/8/layout/vList3#1"/>
    <dgm:cxn modelId="{F3AB412F-573C-4D24-9E72-C593717EF3AC}" type="presParOf" srcId="{DC52CF89-DFCF-400C-B9D4-ECD46C07714B}" destId="{29ABD1A3-CF22-4CFB-8DDC-BA94866AE94C}" srcOrd="0" destOrd="0" presId="urn:microsoft.com/office/officeart/2005/8/layout/vList3#1"/>
    <dgm:cxn modelId="{CE8BB74B-720C-48FB-8F11-5F29F8FC806C}" type="presParOf" srcId="{DC52CF89-DFCF-400C-B9D4-ECD46C07714B}" destId="{6CC1CA40-8E79-4F21-B9CA-0803F999B815}" srcOrd="1" destOrd="0" presId="urn:microsoft.com/office/officeart/2005/8/layout/vList3#1"/>
    <dgm:cxn modelId="{9369BDEE-4817-49C9-AE36-46F1BB5296D8}" type="presParOf" srcId="{93578057-48F5-4960-ADA8-C855E6F24978}" destId="{BF2E4A05-7E6B-4B14-B004-AFB038DF08B1}" srcOrd="1" destOrd="0" presId="urn:microsoft.com/office/officeart/2005/8/layout/vList3#1"/>
    <dgm:cxn modelId="{2B195117-0952-4816-B2A0-8955CB41C766}" type="presParOf" srcId="{93578057-48F5-4960-ADA8-C855E6F24978}" destId="{0AA4740F-BAE3-47FF-9FF6-6B7874024393}" srcOrd="2" destOrd="0" presId="urn:microsoft.com/office/officeart/2005/8/layout/vList3#1"/>
    <dgm:cxn modelId="{D2F36F95-08F5-4EDB-A0E3-EC2D1339ECDA}" type="presParOf" srcId="{0AA4740F-BAE3-47FF-9FF6-6B7874024393}" destId="{B48382C7-3D62-402C-B7C4-1C69AF7FF4BE}" srcOrd="0" destOrd="0" presId="urn:microsoft.com/office/officeart/2005/8/layout/vList3#1"/>
    <dgm:cxn modelId="{A53A33D9-77FA-439A-89A3-FA7AC4AEF257}" type="presParOf" srcId="{0AA4740F-BAE3-47FF-9FF6-6B7874024393}" destId="{2C26C022-9B79-42EA-B27A-71B4EE2D6695}"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92DE4B4-87F8-4F88-85CB-CBA4D6E5C62A}" type="doc">
      <dgm:prSet loTypeId="urn:microsoft.com/office/officeart/2005/8/layout/vList3#2" loCatId="list" qsTypeId="urn:microsoft.com/office/officeart/2005/8/quickstyle/simple1" qsCatId="simple" csTypeId="urn:microsoft.com/office/officeart/2005/8/colors/colorful3" csCatId="colorful" phldr="1"/>
      <dgm:spPr/>
    </dgm:pt>
    <dgm:pt modelId="{4AFFC4E8-9B33-4305-8CAA-6C7E5FBA5529}">
      <dgm:prSet phldrT="[Text]"/>
      <dgm:spPr/>
      <dgm:t>
        <a:bodyPr/>
        <a:lstStyle/>
        <a:p>
          <a:r>
            <a:rPr lang="el-GR" b="1">
              <a:latin typeface="Century Gothic" panose="020B0502020202020204" pitchFamily="34" charset="0"/>
            </a:rPr>
            <a:t>Συμμετοχή μέσω κάποιας Κοινοπραξίας</a:t>
          </a:r>
          <a:endParaRPr lang="en-US" dirty="0"/>
        </a:p>
      </dgm:t>
    </dgm:pt>
    <dgm:pt modelId="{50B9E164-8F25-47BF-855F-055362252B7F}" type="parTrans" cxnId="{2962A165-E0C5-4350-A6CB-11DC12416A46}">
      <dgm:prSet/>
      <dgm:spPr/>
      <dgm:t>
        <a:bodyPr/>
        <a:lstStyle/>
        <a:p>
          <a:endParaRPr lang="en-US"/>
        </a:p>
      </dgm:t>
    </dgm:pt>
    <dgm:pt modelId="{3EA57FCB-57C0-4CBC-B140-A6EE9DD40BF1}" type="sibTrans" cxnId="{2962A165-E0C5-4350-A6CB-11DC12416A46}">
      <dgm:prSet/>
      <dgm:spPr/>
      <dgm:t>
        <a:bodyPr/>
        <a:lstStyle/>
        <a:p>
          <a:endParaRPr lang="en-US"/>
        </a:p>
      </dgm:t>
    </dgm:pt>
    <dgm:pt modelId="{2F0E3BF0-E4EE-44AB-A00F-CE9D69660206}">
      <dgm:prSet phldrT="[Text]"/>
      <dgm:spPr/>
      <dgm:t>
        <a:bodyPr/>
        <a:lstStyle/>
        <a:p>
          <a:r>
            <a:rPr lang="el-GR" b="1">
              <a:latin typeface="Century Gothic" panose="020B0502020202020204" pitchFamily="34" charset="0"/>
            </a:rPr>
            <a:t>Φιλοξενία συμμετεχόντων από το εξωτερικό</a:t>
          </a:r>
          <a:endParaRPr lang="en-US" dirty="0"/>
        </a:p>
      </dgm:t>
    </dgm:pt>
    <dgm:pt modelId="{A3D9BA4E-C60B-4A26-87AA-06F48A77B4ED}" type="parTrans" cxnId="{AC7D8225-FCAA-451D-B47C-D0DBCD3C9C88}">
      <dgm:prSet/>
      <dgm:spPr/>
      <dgm:t>
        <a:bodyPr/>
        <a:lstStyle/>
        <a:p>
          <a:endParaRPr lang="en-US"/>
        </a:p>
      </dgm:t>
    </dgm:pt>
    <dgm:pt modelId="{B4D07BE1-C35C-4834-9A35-43D7B8235B30}" type="sibTrans" cxnId="{AC7D8225-FCAA-451D-B47C-D0DBCD3C9C88}">
      <dgm:prSet/>
      <dgm:spPr/>
      <dgm:t>
        <a:bodyPr/>
        <a:lstStyle/>
        <a:p>
          <a:endParaRPr lang="en-US"/>
        </a:p>
      </dgm:t>
    </dgm:pt>
    <dgm:pt modelId="{93578057-48F5-4960-ADA8-C855E6F24978}" type="pres">
      <dgm:prSet presAssocID="{492DE4B4-87F8-4F88-85CB-CBA4D6E5C62A}" presName="linearFlow" presStyleCnt="0">
        <dgm:presLayoutVars>
          <dgm:dir/>
          <dgm:resizeHandles val="exact"/>
        </dgm:presLayoutVars>
      </dgm:prSet>
      <dgm:spPr/>
    </dgm:pt>
    <dgm:pt modelId="{DC52CF89-DFCF-400C-B9D4-ECD46C07714B}" type="pres">
      <dgm:prSet presAssocID="{4AFFC4E8-9B33-4305-8CAA-6C7E5FBA5529}" presName="composite" presStyleCnt="0"/>
      <dgm:spPr/>
    </dgm:pt>
    <dgm:pt modelId="{29ABD1A3-CF22-4CFB-8DDC-BA94866AE94C}" type="pres">
      <dgm:prSet presAssocID="{4AFFC4E8-9B33-4305-8CAA-6C7E5FBA5529}" presName="imgShp" presStyleLbl="fgImgPlace1" presStyleIdx="0" presStyleCnt="2"/>
      <dgm:spPr/>
    </dgm:pt>
    <dgm:pt modelId="{6CC1CA40-8E79-4F21-B9CA-0803F999B815}" type="pres">
      <dgm:prSet presAssocID="{4AFFC4E8-9B33-4305-8CAA-6C7E5FBA5529}" presName="txShp" presStyleLbl="node1" presStyleIdx="0" presStyleCnt="2">
        <dgm:presLayoutVars>
          <dgm:bulletEnabled val="1"/>
        </dgm:presLayoutVars>
      </dgm:prSet>
      <dgm:spPr/>
      <dgm:t>
        <a:bodyPr/>
        <a:lstStyle/>
        <a:p>
          <a:endParaRPr lang="el-GR"/>
        </a:p>
      </dgm:t>
    </dgm:pt>
    <dgm:pt modelId="{BF2E4A05-7E6B-4B14-B004-AFB038DF08B1}" type="pres">
      <dgm:prSet presAssocID="{3EA57FCB-57C0-4CBC-B140-A6EE9DD40BF1}" presName="spacing" presStyleCnt="0"/>
      <dgm:spPr/>
    </dgm:pt>
    <dgm:pt modelId="{0AA4740F-BAE3-47FF-9FF6-6B7874024393}" type="pres">
      <dgm:prSet presAssocID="{2F0E3BF0-E4EE-44AB-A00F-CE9D69660206}" presName="composite" presStyleCnt="0"/>
      <dgm:spPr/>
    </dgm:pt>
    <dgm:pt modelId="{B48382C7-3D62-402C-B7C4-1C69AF7FF4BE}" type="pres">
      <dgm:prSet presAssocID="{2F0E3BF0-E4EE-44AB-A00F-CE9D69660206}" presName="imgShp" presStyleLbl="fgImgPlace1" presStyleIdx="1" presStyleCnt="2"/>
      <dgm:spPr/>
    </dgm:pt>
    <dgm:pt modelId="{2C26C022-9B79-42EA-B27A-71B4EE2D6695}" type="pres">
      <dgm:prSet presAssocID="{2F0E3BF0-E4EE-44AB-A00F-CE9D69660206}" presName="txShp" presStyleLbl="node1" presStyleIdx="1" presStyleCnt="2" custLinFactNeighborX="2115" custLinFactNeighborY="-5226">
        <dgm:presLayoutVars>
          <dgm:bulletEnabled val="1"/>
        </dgm:presLayoutVars>
      </dgm:prSet>
      <dgm:spPr/>
      <dgm:t>
        <a:bodyPr/>
        <a:lstStyle/>
        <a:p>
          <a:endParaRPr lang="el-GR"/>
        </a:p>
      </dgm:t>
    </dgm:pt>
  </dgm:ptLst>
  <dgm:cxnLst>
    <dgm:cxn modelId="{AC7D8225-FCAA-451D-B47C-D0DBCD3C9C88}" srcId="{492DE4B4-87F8-4F88-85CB-CBA4D6E5C62A}" destId="{2F0E3BF0-E4EE-44AB-A00F-CE9D69660206}" srcOrd="1" destOrd="0" parTransId="{A3D9BA4E-C60B-4A26-87AA-06F48A77B4ED}" sibTransId="{B4D07BE1-C35C-4834-9A35-43D7B8235B30}"/>
    <dgm:cxn modelId="{2962A165-E0C5-4350-A6CB-11DC12416A46}" srcId="{492DE4B4-87F8-4F88-85CB-CBA4D6E5C62A}" destId="{4AFFC4E8-9B33-4305-8CAA-6C7E5FBA5529}" srcOrd="0" destOrd="0" parTransId="{50B9E164-8F25-47BF-855F-055362252B7F}" sibTransId="{3EA57FCB-57C0-4CBC-B140-A6EE9DD40BF1}"/>
    <dgm:cxn modelId="{D7F2FC99-D6CB-4342-B47C-29BE3D719237}" type="presOf" srcId="{4AFFC4E8-9B33-4305-8CAA-6C7E5FBA5529}" destId="{6CC1CA40-8E79-4F21-B9CA-0803F999B815}" srcOrd="0" destOrd="0" presId="urn:microsoft.com/office/officeart/2005/8/layout/vList3#2"/>
    <dgm:cxn modelId="{E95E769C-EC27-4774-ACAF-BA50396427BE}" type="presOf" srcId="{492DE4B4-87F8-4F88-85CB-CBA4D6E5C62A}" destId="{93578057-48F5-4960-ADA8-C855E6F24978}" srcOrd="0" destOrd="0" presId="urn:microsoft.com/office/officeart/2005/8/layout/vList3#2"/>
    <dgm:cxn modelId="{8C894A54-947C-442B-A68D-EF469362D256}" type="presOf" srcId="{2F0E3BF0-E4EE-44AB-A00F-CE9D69660206}" destId="{2C26C022-9B79-42EA-B27A-71B4EE2D6695}" srcOrd="0" destOrd="0" presId="urn:microsoft.com/office/officeart/2005/8/layout/vList3#2"/>
    <dgm:cxn modelId="{B7F5102D-2FD6-44AD-809F-156CF85C7B87}" type="presParOf" srcId="{93578057-48F5-4960-ADA8-C855E6F24978}" destId="{DC52CF89-DFCF-400C-B9D4-ECD46C07714B}" srcOrd="0" destOrd="0" presId="urn:microsoft.com/office/officeart/2005/8/layout/vList3#2"/>
    <dgm:cxn modelId="{F512159B-70C7-4CE0-A750-A6EE3145EE24}" type="presParOf" srcId="{DC52CF89-DFCF-400C-B9D4-ECD46C07714B}" destId="{29ABD1A3-CF22-4CFB-8DDC-BA94866AE94C}" srcOrd="0" destOrd="0" presId="urn:microsoft.com/office/officeart/2005/8/layout/vList3#2"/>
    <dgm:cxn modelId="{2414B57B-96ED-4EC9-A78D-42041DDC72A1}" type="presParOf" srcId="{DC52CF89-DFCF-400C-B9D4-ECD46C07714B}" destId="{6CC1CA40-8E79-4F21-B9CA-0803F999B815}" srcOrd="1" destOrd="0" presId="urn:microsoft.com/office/officeart/2005/8/layout/vList3#2"/>
    <dgm:cxn modelId="{20E4719E-DAE6-40AE-BEF8-63D62ADEFF9A}" type="presParOf" srcId="{93578057-48F5-4960-ADA8-C855E6F24978}" destId="{BF2E4A05-7E6B-4B14-B004-AFB038DF08B1}" srcOrd="1" destOrd="0" presId="urn:microsoft.com/office/officeart/2005/8/layout/vList3#2"/>
    <dgm:cxn modelId="{A368EA08-2492-4F6B-88D3-A04F6ADDE01D}" type="presParOf" srcId="{93578057-48F5-4960-ADA8-C855E6F24978}" destId="{0AA4740F-BAE3-47FF-9FF6-6B7874024393}" srcOrd="2" destOrd="0" presId="urn:microsoft.com/office/officeart/2005/8/layout/vList3#2"/>
    <dgm:cxn modelId="{A0A31D5A-65ED-44BF-9250-C0DF341BB8C1}" type="presParOf" srcId="{0AA4740F-BAE3-47FF-9FF6-6B7874024393}" destId="{B48382C7-3D62-402C-B7C4-1C69AF7FF4BE}" srcOrd="0" destOrd="0" presId="urn:microsoft.com/office/officeart/2005/8/layout/vList3#2"/>
    <dgm:cxn modelId="{B94AC0C6-4798-425A-8C93-0A330AC4C690}" type="presParOf" srcId="{0AA4740F-BAE3-47FF-9FF6-6B7874024393}" destId="{2C26C022-9B79-42EA-B27A-71B4EE2D6695}" srcOrd="1" destOrd="0" presId="urn:microsoft.com/office/officeart/2005/8/layout/vList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97BECF-4265-4660-928E-19C0CED322F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AEA81AA-F241-44A8-B507-8603DCBB4FBE}">
      <dgm:prSet phldrT="[Text]" custT="1"/>
      <dgm:spPr/>
      <dgm:t>
        <a:bodyPr/>
        <a:lstStyle/>
        <a:p>
          <a:r>
            <a:rPr lang="el-GR" sz="2400" b="0" dirty="0">
              <a:latin typeface="Century Gothic" panose="020B0502020202020204" pitchFamily="34" charset="0"/>
            </a:rPr>
            <a:t>Βάσει μοναδιαίου κόστους</a:t>
          </a:r>
          <a:endParaRPr lang="en-US" sz="2400" b="0" dirty="0">
            <a:latin typeface="Century Gothic" panose="020B0502020202020204" pitchFamily="34" charset="0"/>
          </a:endParaRPr>
        </a:p>
      </dgm:t>
    </dgm:pt>
    <dgm:pt modelId="{584EAC28-7971-4AD6-82CB-4D28D326159A}" type="parTrans" cxnId="{DE6B385D-6A20-4683-A490-FEB3C0547D65}">
      <dgm:prSet/>
      <dgm:spPr/>
      <dgm:t>
        <a:bodyPr/>
        <a:lstStyle/>
        <a:p>
          <a:endParaRPr lang="en-US"/>
        </a:p>
      </dgm:t>
    </dgm:pt>
    <dgm:pt modelId="{787BC3D2-C5FD-4B27-B5BC-435D87F2370D}" type="sibTrans" cxnId="{DE6B385D-6A20-4683-A490-FEB3C0547D65}">
      <dgm:prSet/>
      <dgm:spPr/>
      <dgm:t>
        <a:bodyPr/>
        <a:lstStyle/>
        <a:p>
          <a:endParaRPr lang="en-US"/>
        </a:p>
      </dgm:t>
    </dgm:pt>
    <dgm:pt modelId="{7208BF59-1FE9-426B-AF23-5D9DBA858B49}">
      <dgm:prSet phldrT="[Text]"/>
      <dgm:spPr/>
      <dgm:t>
        <a:bodyPr/>
        <a:lstStyle/>
        <a:p>
          <a:pPr marL="171450" indent="0" defTabSz="755650">
            <a:lnSpc>
              <a:spcPct val="90000"/>
            </a:lnSpc>
            <a:spcBef>
              <a:spcPct val="0"/>
            </a:spcBef>
            <a:spcAft>
              <a:spcPct val="20000"/>
            </a:spcAft>
            <a:buNone/>
          </a:pPr>
          <a:r>
            <a:rPr lang="el-GR" dirty="0">
              <a:solidFill>
                <a:schemeClr val="tx2">
                  <a:lumMod val="75000"/>
                </a:schemeClr>
              </a:solidFill>
              <a:latin typeface="+mn-lt"/>
            </a:rPr>
            <a:t>Οργανωτικά έξοδα </a:t>
          </a:r>
          <a:endParaRPr lang="en-US" dirty="0">
            <a:solidFill>
              <a:schemeClr val="tx2">
                <a:lumMod val="75000"/>
              </a:schemeClr>
            </a:solidFill>
            <a:latin typeface="+mn-lt"/>
          </a:endParaRPr>
        </a:p>
      </dgm:t>
    </dgm:pt>
    <dgm:pt modelId="{37FCC0E3-1033-45A1-A752-23033847080D}" type="parTrans" cxnId="{77CD7D68-2A03-4D4B-B847-062E96B45DA7}">
      <dgm:prSet/>
      <dgm:spPr/>
      <dgm:t>
        <a:bodyPr/>
        <a:lstStyle/>
        <a:p>
          <a:endParaRPr lang="en-US"/>
        </a:p>
      </dgm:t>
    </dgm:pt>
    <dgm:pt modelId="{E8E19BF2-5227-4D16-8C08-DCC0679A0E8E}" type="sibTrans" cxnId="{77CD7D68-2A03-4D4B-B847-062E96B45DA7}">
      <dgm:prSet/>
      <dgm:spPr/>
      <dgm:t>
        <a:bodyPr/>
        <a:lstStyle/>
        <a:p>
          <a:endParaRPr lang="en-US"/>
        </a:p>
      </dgm:t>
    </dgm:pt>
    <dgm:pt modelId="{5AEF1A82-1E49-4640-9F7F-167CCADB81D7}">
      <dgm:prSet phldrT="[Text]" custT="1"/>
      <dgm:spPr/>
      <dgm:t>
        <a:bodyPr/>
        <a:lstStyle/>
        <a:p>
          <a:r>
            <a:rPr lang="el-GR" sz="2400" b="0" dirty="0">
              <a:latin typeface="Century Gothic" panose="020B0502020202020204" pitchFamily="34" charset="0"/>
            </a:rPr>
            <a:t>Βάσει πραγματικών εξόδων</a:t>
          </a:r>
          <a:endParaRPr lang="en-US" sz="2400" b="0" dirty="0">
            <a:latin typeface="Century Gothic" panose="020B0502020202020204" pitchFamily="34" charset="0"/>
          </a:endParaRPr>
        </a:p>
      </dgm:t>
    </dgm:pt>
    <dgm:pt modelId="{B85CE9F9-30EB-497A-9B41-979B5E037035}" type="parTrans" cxnId="{DB152ED4-F187-4A18-9893-B8ED2DEDCDD2}">
      <dgm:prSet/>
      <dgm:spPr/>
      <dgm:t>
        <a:bodyPr/>
        <a:lstStyle/>
        <a:p>
          <a:endParaRPr lang="en-US"/>
        </a:p>
      </dgm:t>
    </dgm:pt>
    <dgm:pt modelId="{A672B1EC-8EEF-4E55-A801-552176B0608C}" type="sibTrans" cxnId="{DB152ED4-F187-4A18-9893-B8ED2DEDCDD2}">
      <dgm:prSet/>
      <dgm:spPr/>
      <dgm:t>
        <a:bodyPr/>
        <a:lstStyle/>
        <a:p>
          <a:endParaRPr lang="en-US"/>
        </a:p>
      </dgm:t>
    </dgm:pt>
    <dgm:pt modelId="{A453FD26-6B35-4400-88CF-FF0CEF2833E9}">
      <dgm:prSet phldrT="[Text]"/>
      <dgm:spPr/>
      <dgm:t>
        <a:bodyPr/>
        <a:lstStyle/>
        <a:p>
          <a:r>
            <a:rPr lang="el-GR" dirty="0">
              <a:solidFill>
                <a:schemeClr val="tx2">
                  <a:lumMod val="75000"/>
                </a:schemeClr>
              </a:solidFill>
              <a:latin typeface="+mn-lt"/>
            </a:rPr>
            <a:t>Επιχορήγηση ατόμων από ευάλωτες ομάδες</a:t>
          </a:r>
          <a:endParaRPr lang="en-US" dirty="0">
            <a:solidFill>
              <a:schemeClr val="tx2">
                <a:lumMod val="75000"/>
              </a:schemeClr>
            </a:solidFill>
            <a:latin typeface="+mn-lt"/>
          </a:endParaRPr>
        </a:p>
      </dgm:t>
    </dgm:pt>
    <dgm:pt modelId="{540201CB-69CD-49D3-976A-46B6FFFC3AFB}" type="parTrans" cxnId="{A43649EA-005D-4AAF-BBFB-28E9D9AF2B16}">
      <dgm:prSet/>
      <dgm:spPr/>
      <dgm:t>
        <a:bodyPr/>
        <a:lstStyle/>
        <a:p>
          <a:endParaRPr lang="en-US"/>
        </a:p>
      </dgm:t>
    </dgm:pt>
    <dgm:pt modelId="{FBD84BEE-CBE5-442C-9522-2A08CAB83FEB}" type="sibTrans" cxnId="{A43649EA-005D-4AAF-BBFB-28E9D9AF2B16}">
      <dgm:prSet/>
      <dgm:spPr/>
      <dgm:t>
        <a:bodyPr/>
        <a:lstStyle/>
        <a:p>
          <a:endParaRPr lang="en-US"/>
        </a:p>
      </dgm:t>
    </dgm:pt>
    <dgm:pt modelId="{4C184FF2-DD29-44FA-954B-3B87333AC9D6}">
      <dgm:prSet/>
      <dgm:spPr/>
      <dgm:t>
        <a:bodyPr/>
        <a:lstStyle/>
        <a:p>
          <a:pPr marL="171450" indent="0" defTabSz="755650">
            <a:lnSpc>
              <a:spcPct val="90000"/>
            </a:lnSpc>
            <a:spcBef>
              <a:spcPct val="0"/>
            </a:spcBef>
            <a:spcAft>
              <a:spcPct val="20000"/>
            </a:spcAft>
            <a:buNone/>
          </a:pPr>
          <a:r>
            <a:rPr lang="el-GR">
              <a:solidFill>
                <a:schemeClr val="tx2">
                  <a:lumMod val="75000"/>
                </a:schemeClr>
              </a:solidFill>
              <a:latin typeface="+mn-lt"/>
            </a:rPr>
            <a:t>Έξοδα ταξιδίου </a:t>
          </a:r>
          <a:endParaRPr lang="el-GR" dirty="0">
            <a:solidFill>
              <a:schemeClr val="tx2">
                <a:lumMod val="75000"/>
              </a:schemeClr>
            </a:solidFill>
            <a:latin typeface="+mn-lt"/>
          </a:endParaRPr>
        </a:p>
      </dgm:t>
    </dgm:pt>
    <dgm:pt modelId="{00FFEB19-883B-40C6-BC57-A7EECC91D046}" type="parTrans" cxnId="{06873691-88EB-48E2-8FB5-5559BF9B0F89}">
      <dgm:prSet/>
      <dgm:spPr/>
      <dgm:t>
        <a:bodyPr/>
        <a:lstStyle/>
        <a:p>
          <a:endParaRPr lang="en-US"/>
        </a:p>
      </dgm:t>
    </dgm:pt>
    <dgm:pt modelId="{AE9EEACF-7E1C-4F8F-94FD-124E8BC75B75}" type="sibTrans" cxnId="{06873691-88EB-48E2-8FB5-5559BF9B0F89}">
      <dgm:prSet/>
      <dgm:spPr/>
      <dgm:t>
        <a:bodyPr/>
        <a:lstStyle/>
        <a:p>
          <a:endParaRPr lang="en-US"/>
        </a:p>
      </dgm:t>
    </dgm:pt>
    <dgm:pt modelId="{205528CA-998B-4905-8146-F17842DC4057}">
      <dgm:prSet/>
      <dgm:spPr/>
      <dgm:t>
        <a:bodyPr/>
        <a:lstStyle/>
        <a:p>
          <a:pPr marL="171450" indent="0" defTabSz="755650">
            <a:lnSpc>
              <a:spcPct val="90000"/>
            </a:lnSpc>
            <a:spcBef>
              <a:spcPct val="0"/>
            </a:spcBef>
            <a:spcAft>
              <a:spcPct val="20000"/>
            </a:spcAft>
            <a:buNone/>
          </a:pPr>
          <a:r>
            <a:rPr lang="el-GR" dirty="0">
              <a:solidFill>
                <a:schemeClr val="tx2">
                  <a:lumMod val="75000"/>
                </a:schemeClr>
              </a:solidFill>
              <a:latin typeface="+mn-lt"/>
            </a:rPr>
            <a:t>Έξοδα διαβίωσης </a:t>
          </a:r>
        </a:p>
      </dgm:t>
    </dgm:pt>
    <dgm:pt modelId="{830DEE71-C35B-434C-8A21-5CD5DC38FC60}" type="parTrans" cxnId="{CA027674-484A-4F92-826F-DBDEE3273D8F}">
      <dgm:prSet/>
      <dgm:spPr/>
      <dgm:t>
        <a:bodyPr/>
        <a:lstStyle/>
        <a:p>
          <a:endParaRPr lang="en-US"/>
        </a:p>
      </dgm:t>
    </dgm:pt>
    <dgm:pt modelId="{52E4B5DC-076D-41A3-A381-4E06AD5C6D4E}" type="sibTrans" cxnId="{CA027674-484A-4F92-826F-DBDEE3273D8F}">
      <dgm:prSet/>
      <dgm:spPr/>
      <dgm:t>
        <a:bodyPr/>
        <a:lstStyle/>
        <a:p>
          <a:endParaRPr lang="en-US"/>
        </a:p>
      </dgm:t>
    </dgm:pt>
    <dgm:pt modelId="{8DB56731-C5B4-45EE-8146-8821FEE9107E}">
      <dgm:prSet/>
      <dgm:spPr/>
      <dgm:t>
        <a:bodyPr/>
        <a:lstStyle/>
        <a:p>
          <a:pPr marL="171450" indent="0" defTabSz="755650">
            <a:lnSpc>
              <a:spcPct val="90000"/>
            </a:lnSpc>
            <a:spcBef>
              <a:spcPct val="0"/>
            </a:spcBef>
            <a:spcAft>
              <a:spcPct val="20000"/>
            </a:spcAft>
            <a:buNone/>
          </a:pPr>
          <a:r>
            <a:rPr lang="el-GR" dirty="0">
              <a:solidFill>
                <a:schemeClr val="tx2">
                  <a:lumMod val="75000"/>
                </a:schemeClr>
              </a:solidFill>
              <a:latin typeface="+mn-lt"/>
            </a:rPr>
            <a:t>Δίδακτρα σεμιναρίων</a:t>
          </a:r>
        </a:p>
      </dgm:t>
    </dgm:pt>
    <dgm:pt modelId="{7785FB79-4F8C-4D3F-84AF-E763E59047C1}" type="parTrans" cxnId="{6900443D-B149-48B4-B1C1-1BEC63433BB9}">
      <dgm:prSet/>
      <dgm:spPr/>
      <dgm:t>
        <a:bodyPr/>
        <a:lstStyle/>
        <a:p>
          <a:endParaRPr lang="en-US"/>
        </a:p>
      </dgm:t>
    </dgm:pt>
    <dgm:pt modelId="{994FFCDF-522B-4F26-B941-C33BBBCE2473}" type="sibTrans" cxnId="{6900443D-B149-48B4-B1C1-1BEC63433BB9}">
      <dgm:prSet/>
      <dgm:spPr/>
      <dgm:t>
        <a:bodyPr/>
        <a:lstStyle/>
        <a:p>
          <a:endParaRPr lang="en-US"/>
        </a:p>
      </dgm:t>
    </dgm:pt>
    <dgm:pt modelId="{BF39CBCD-97F2-4589-83CC-A75F860D6E3D}">
      <dgm:prSet/>
      <dgm:spPr/>
      <dgm:t>
        <a:bodyPr/>
        <a:lstStyle/>
        <a:p>
          <a:r>
            <a:rPr lang="el-GR" dirty="0">
              <a:solidFill>
                <a:schemeClr val="tx2">
                  <a:lumMod val="75000"/>
                </a:schemeClr>
              </a:solidFill>
              <a:latin typeface="+mn-lt"/>
            </a:rPr>
            <a:t>Ειδικές δαπάνες</a:t>
          </a:r>
          <a:endParaRPr lang="en-GB" dirty="0">
            <a:solidFill>
              <a:schemeClr val="tx2">
                <a:lumMod val="75000"/>
              </a:schemeClr>
            </a:solidFill>
            <a:latin typeface="+mn-lt"/>
          </a:endParaRPr>
        </a:p>
      </dgm:t>
    </dgm:pt>
    <dgm:pt modelId="{A61069C9-2EB1-4629-B608-E8BCE5B4327C}" type="parTrans" cxnId="{FE1EF0CF-8BE1-443B-8CC6-486A5498E4E1}">
      <dgm:prSet/>
      <dgm:spPr/>
      <dgm:t>
        <a:bodyPr/>
        <a:lstStyle/>
        <a:p>
          <a:endParaRPr lang="en-US"/>
        </a:p>
      </dgm:t>
    </dgm:pt>
    <dgm:pt modelId="{04E214FE-1D61-4B92-9D03-1A9833DF945D}" type="sibTrans" cxnId="{FE1EF0CF-8BE1-443B-8CC6-486A5498E4E1}">
      <dgm:prSet/>
      <dgm:spPr/>
      <dgm:t>
        <a:bodyPr/>
        <a:lstStyle/>
        <a:p>
          <a:endParaRPr lang="en-US"/>
        </a:p>
      </dgm:t>
    </dgm:pt>
    <dgm:pt modelId="{7BD18E7A-AD80-471C-8812-3EA4B2C5A1BC}">
      <dgm:prSet/>
      <dgm:spPr/>
      <dgm:t>
        <a:bodyPr/>
        <a:lstStyle/>
        <a:p>
          <a:pPr marL="171450" indent="0" defTabSz="755650">
            <a:lnSpc>
              <a:spcPct val="90000"/>
            </a:lnSpc>
            <a:spcBef>
              <a:spcPct val="0"/>
            </a:spcBef>
            <a:spcAft>
              <a:spcPct val="20000"/>
            </a:spcAft>
            <a:buNone/>
          </a:pPr>
          <a:r>
            <a:rPr lang="el-GR" dirty="0">
              <a:solidFill>
                <a:schemeClr val="tx2">
                  <a:lumMod val="75000"/>
                </a:schemeClr>
              </a:solidFill>
              <a:latin typeface="+mn-lt"/>
            </a:rPr>
            <a:t>Προπαρασκευαστικές επισκέψεις</a:t>
          </a:r>
        </a:p>
      </dgm:t>
    </dgm:pt>
    <dgm:pt modelId="{AE9C945C-92A2-42F9-89F4-B95A7E042951}" type="parTrans" cxnId="{398014A4-0190-48FC-BE23-82630A21A74A}">
      <dgm:prSet/>
      <dgm:spPr/>
      <dgm:t>
        <a:bodyPr/>
        <a:lstStyle/>
        <a:p>
          <a:endParaRPr lang="en-US"/>
        </a:p>
      </dgm:t>
    </dgm:pt>
    <dgm:pt modelId="{1AB3F250-C7F1-4C1C-8E9B-CE033F4D4802}" type="sibTrans" cxnId="{398014A4-0190-48FC-BE23-82630A21A74A}">
      <dgm:prSet/>
      <dgm:spPr/>
      <dgm:t>
        <a:bodyPr/>
        <a:lstStyle/>
        <a:p>
          <a:endParaRPr lang="en-US"/>
        </a:p>
      </dgm:t>
    </dgm:pt>
    <dgm:pt modelId="{FB3DB75A-AE2A-4941-865D-A2D1FE3FD5D3}">
      <dgm:prSet/>
      <dgm:spPr/>
      <dgm:t>
        <a:bodyPr/>
        <a:lstStyle/>
        <a:p>
          <a:pPr marL="171450" indent="0" defTabSz="755650">
            <a:lnSpc>
              <a:spcPct val="90000"/>
            </a:lnSpc>
            <a:spcBef>
              <a:spcPct val="0"/>
            </a:spcBef>
            <a:spcAft>
              <a:spcPct val="20000"/>
            </a:spcAft>
            <a:buNone/>
          </a:pPr>
          <a:r>
            <a:rPr lang="el-GR" dirty="0">
              <a:solidFill>
                <a:schemeClr val="tx2">
                  <a:lumMod val="75000"/>
                </a:schemeClr>
              </a:solidFill>
              <a:latin typeface="+mn-lt"/>
            </a:rPr>
            <a:t>Έξοδα γλωσσικής προετοιμασίας (όπου εφαρμόζεται)</a:t>
          </a:r>
        </a:p>
      </dgm:t>
    </dgm:pt>
    <dgm:pt modelId="{9CE842D5-272D-405F-BA8A-3B7FE1CB2F9E}" type="sibTrans" cxnId="{75D601F1-9F12-4218-A24E-7E3310CD5034}">
      <dgm:prSet/>
      <dgm:spPr/>
      <dgm:t>
        <a:bodyPr/>
        <a:lstStyle/>
        <a:p>
          <a:endParaRPr lang="en-US"/>
        </a:p>
      </dgm:t>
    </dgm:pt>
    <dgm:pt modelId="{BACEE4C7-733C-4A77-A412-6A59CD043C86}" type="parTrans" cxnId="{75D601F1-9F12-4218-A24E-7E3310CD5034}">
      <dgm:prSet/>
      <dgm:spPr/>
      <dgm:t>
        <a:bodyPr/>
        <a:lstStyle/>
        <a:p>
          <a:endParaRPr lang="en-US"/>
        </a:p>
      </dgm:t>
    </dgm:pt>
    <dgm:pt modelId="{6245224C-24B1-4EB6-89E4-DD24CF4C1E74}" type="pres">
      <dgm:prSet presAssocID="{EC97BECF-4265-4660-928E-19C0CED322FC}" presName="linear" presStyleCnt="0">
        <dgm:presLayoutVars>
          <dgm:animLvl val="lvl"/>
          <dgm:resizeHandles val="exact"/>
        </dgm:presLayoutVars>
      </dgm:prSet>
      <dgm:spPr/>
      <dgm:t>
        <a:bodyPr/>
        <a:lstStyle/>
        <a:p>
          <a:endParaRPr lang="el-GR"/>
        </a:p>
      </dgm:t>
    </dgm:pt>
    <dgm:pt modelId="{B6AFAD86-D97F-49F3-991D-89CB1110D0FC}" type="pres">
      <dgm:prSet presAssocID="{0AEA81AA-F241-44A8-B507-8603DCBB4FBE}" presName="parentText" presStyleLbl="node1" presStyleIdx="0" presStyleCnt="2" custScaleX="94080" custLinFactNeighborX="-418" custLinFactNeighborY="-615">
        <dgm:presLayoutVars>
          <dgm:chMax val="0"/>
          <dgm:bulletEnabled val="1"/>
        </dgm:presLayoutVars>
      </dgm:prSet>
      <dgm:spPr/>
      <dgm:t>
        <a:bodyPr/>
        <a:lstStyle/>
        <a:p>
          <a:endParaRPr lang="el-GR"/>
        </a:p>
      </dgm:t>
    </dgm:pt>
    <dgm:pt modelId="{95500D3E-20F7-4931-A624-9154A111CE1B}" type="pres">
      <dgm:prSet presAssocID="{0AEA81AA-F241-44A8-B507-8603DCBB4FBE}" presName="childText" presStyleLbl="revTx" presStyleIdx="0" presStyleCnt="2">
        <dgm:presLayoutVars>
          <dgm:bulletEnabled val="1"/>
        </dgm:presLayoutVars>
      </dgm:prSet>
      <dgm:spPr/>
      <dgm:t>
        <a:bodyPr/>
        <a:lstStyle/>
        <a:p>
          <a:endParaRPr lang="el-GR"/>
        </a:p>
      </dgm:t>
    </dgm:pt>
    <dgm:pt modelId="{7FB70556-8499-4A16-9503-7601EF30D601}" type="pres">
      <dgm:prSet presAssocID="{5AEF1A82-1E49-4640-9F7F-167CCADB81D7}" presName="parentText" presStyleLbl="node1" presStyleIdx="1" presStyleCnt="2" custScaleX="94080">
        <dgm:presLayoutVars>
          <dgm:chMax val="0"/>
          <dgm:bulletEnabled val="1"/>
        </dgm:presLayoutVars>
      </dgm:prSet>
      <dgm:spPr/>
      <dgm:t>
        <a:bodyPr/>
        <a:lstStyle/>
        <a:p>
          <a:endParaRPr lang="el-GR"/>
        </a:p>
      </dgm:t>
    </dgm:pt>
    <dgm:pt modelId="{5661C2E9-7FB6-40F4-A401-8B2B73FC6636}" type="pres">
      <dgm:prSet presAssocID="{5AEF1A82-1E49-4640-9F7F-167CCADB81D7}" presName="childText" presStyleLbl="revTx" presStyleIdx="1" presStyleCnt="2">
        <dgm:presLayoutVars>
          <dgm:bulletEnabled val="1"/>
        </dgm:presLayoutVars>
      </dgm:prSet>
      <dgm:spPr/>
      <dgm:t>
        <a:bodyPr/>
        <a:lstStyle/>
        <a:p>
          <a:endParaRPr lang="el-GR"/>
        </a:p>
      </dgm:t>
    </dgm:pt>
  </dgm:ptLst>
  <dgm:cxnLst>
    <dgm:cxn modelId="{DB152ED4-F187-4A18-9893-B8ED2DEDCDD2}" srcId="{EC97BECF-4265-4660-928E-19C0CED322FC}" destId="{5AEF1A82-1E49-4640-9F7F-167CCADB81D7}" srcOrd="1" destOrd="0" parTransId="{B85CE9F9-30EB-497A-9B41-979B5E037035}" sibTransId="{A672B1EC-8EEF-4E55-A801-552176B0608C}"/>
    <dgm:cxn modelId="{5C262412-C8AC-4E07-94BD-5CCEF0631522}" type="presOf" srcId="{205528CA-998B-4905-8146-F17842DC4057}" destId="{95500D3E-20F7-4931-A624-9154A111CE1B}" srcOrd="0" destOrd="2" presId="urn:microsoft.com/office/officeart/2005/8/layout/vList2"/>
    <dgm:cxn modelId="{398014A4-0190-48FC-BE23-82630A21A74A}" srcId="{0AEA81AA-F241-44A8-B507-8603DCBB4FBE}" destId="{7BD18E7A-AD80-471C-8812-3EA4B2C5A1BC}" srcOrd="4" destOrd="0" parTransId="{AE9C945C-92A2-42F9-89F4-B95A7E042951}" sibTransId="{1AB3F250-C7F1-4C1C-8E9B-CE033F4D4802}"/>
    <dgm:cxn modelId="{FE1EF0CF-8BE1-443B-8CC6-486A5498E4E1}" srcId="{5AEF1A82-1E49-4640-9F7F-167CCADB81D7}" destId="{BF39CBCD-97F2-4589-83CC-A75F860D6E3D}" srcOrd="1" destOrd="0" parTransId="{A61069C9-2EB1-4629-B608-E8BCE5B4327C}" sibTransId="{04E214FE-1D61-4B92-9D03-1A9833DF945D}"/>
    <dgm:cxn modelId="{DE6B385D-6A20-4683-A490-FEB3C0547D65}" srcId="{EC97BECF-4265-4660-928E-19C0CED322FC}" destId="{0AEA81AA-F241-44A8-B507-8603DCBB4FBE}" srcOrd="0" destOrd="0" parTransId="{584EAC28-7971-4AD6-82CB-4D28D326159A}" sibTransId="{787BC3D2-C5FD-4B27-B5BC-435D87F2370D}"/>
    <dgm:cxn modelId="{D68DE8A0-C68F-418A-A34B-0AF9CB86862A}" type="presOf" srcId="{FB3DB75A-AE2A-4941-865D-A2D1FE3FD5D3}" destId="{95500D3E-20F7-4931-A624-9154A111CE1B}" srcOrd="0" destOrd="5" presId="urn:microsoft.com/office/officeart/2005/8/layout/vList2"/>
    <dgm:cxn modelId="{0ACFF5E2-5D9D-4E3B-A261-61D6C1E9C709}" type="presOf" srcId="{4C184FF2-DD29-44FA-954B-3B87333AC9D6}" destId="{95500D3E-20F7-4931-A624-9154A111CE1B}" srcOrd="0" destOrd="1" presId="urn:microsoft.com/office/officeart/2005/8/layout/vList2"/>
    <dgm:cxn modelId="{06873691-88EB-48E2-8FB5-5559BF9B0F89}" srcId="{0AEA81AA-F241-44A8-B507-8603DCBB4FBE}" destId="{4C184FF2-DD29-44FA-954B-3B87333AC9D6}" srcOrd="1" destOrd="0" parTransId="{00FFEB19-883B-40C6-BC57-A7EECC91D046}" sibTransId="{AE9EEACF-7E1C-4F8F-94FD-124E8BC75B75}"/>
    <dgm:cxn modelId="{444F51BC-0F7F-49D2-9146-F55CFD70C52E}" type="presOf" srcId="{0AEA81AA-F241-44A8-B507-8603DCBB4FBE}" destId="{B6AFAD86-D97F-49F3-991D-89CB1110D0FC}" srcOrd="0" destOrd="0" presId="urn:microsoft.com/office/officeart/2005/8/layout/vList2"/>
    <dgm:cxn modelId="{77CD7D68-2A03-4D4B-B847-062E96B45DA7}" srcId="{0AEA81AA-F241-44A8-B507-8603DCBB4FBE}" destId="{7208BF59-1FE9-426B-AF23-5D9DBA858B49}" srcOrd="0" destOrd="0" parTransId="{37FCC0E3-1033-45A1-A752-23033847080D}" sibTransId="{E8E19BF2-5227-4D16-8C08-DCC0679A0E8E}"/>
    <dgm:cxn modelId="{4810A358-6314-4B50-83DE-52C3597EB8A0}" type="presOf" srcId="{A453FD26-6B35-4400-88CF-FF0CEF2833E9}" destId="{5661C2E9-7FB6-40F4-A401-8B2B73FC6636}" srcOrd="0" destOrd="0" presId="urn:microsoft.com/office/officeart/2005/8/layout/vList2"/>
    <dgm:cxn modelId="{A43649EA-005D-4AAF-BBFB-28E9D9AF2B16}" srcId="{5AEF1A82-1E49-4640-9F7F-167CCADB81D7}" destId="{A453FD26-6B35-4400-88CF-FF0CEF2833E9}" srcOrd="0" destOrd="0" parTransId="{540201CB-69CD-49D3-976A-46B6FFFC3AFB}" sibTransId="{FBD84BEE-CBE5-442C-9522-2A08CAB83FEB}"/>
    <dgm:cxn modelId="{1E14F141-C692-4286-B2BA-C7A30BF0A92B}" type="presOf" srcId="{7BD18E7A-AD80-471C-8812-3EA4B2C5A1BC}" destId="{95500D3E-20F7-4931-A624-9154A111CE1B}" srcOrd="0" destOrd="4" presId="urn:microsoft.com/office/officeart/2005/8/layout/vList2"/>
    <dgm:cxn modelId="{4294E725-FC60-4114-886F-C0778C0EAB32}" type="presOf" srcId="{BF39CBCD-97F2-4589-83CC-A75F860D6E3D}" destId="{5661C2E9-7FB6-40F4-A401-8B2B73FC6636}" srcOrd="0" destOrd="1" presId="urn:microsoft.com/office/officeart/2005/8/layout/vList2"/>
    <dgm:cxn modelId="{4689B30C-29E6-4233-8D49-8FA8E5D9C591}" type="presOf" srcId="{EC97BECF-4265-4660-928E-19C0CED322FC}" destId="{6245224C-24B1-4EB6-89E4-DD24CF4C1E74}" srcOrd="0" destOrd="0" presId="urn:microsoft.com/office/officeart/2005/8/layout/vList2"/>
    <dgm:cxn modelId="{75D601F1-9F12-4218-A24E-7E3310CD5034}" srcId="{0AEA81AA-F241-44A8-B507-8603DCBB4FBE}" destId="{FB3DB75A-AE2A-4941-865D-A2D1FE3FD5D3}" srcOrd="5" destOrd="0" parTransId="{BACEE4C7-733C-4A77-A412-6A59CD043C86}" sibTransId="{9CE842D5-272D-405F-BA8A-3B7FE1CB2F9E}"/>
    <dgm:cxn modelId="{6900443D-B149-48B4-B1C1-1BEC63433BB9}" srcId="{0AEA81AA-F241-44A8-B507-8603DCBB4FBE}" destId="{8DB56731-C5B4-45EE-8146-8821FEE9107E}" srcOrd="3" destOrd="0" parTransId="{7785FB79-4F8C-4D3F-84AF-E763E59047C1}" sibTransId="{994FFCDF-522B-4F26-B941-C33BBBCE2473}"/>
    <dgm:cxn modelId="{8927BE13-3F37-45AD-81AF-74D4AFB75F34}" type="presOf" srcId="{5AEF1A82-1E49-4640-9F7F-167CCADB81D7}" destId="{7FB70556-8499-4A16-9503-7601EF30D601}" srcOrd="0" destOrd="0" presId="urn:microsoft.com/office/officeart/2005/8/layout/vList2"/>
    <dgm:cxn modelId="{8E8EC404-AAA7-45AF-8040-70F9B96F099E}" type="presOf" srcId="{7208BF59-1FE9-426B-AF23-5D9DBA858B49}" destId="{95500D3E-20F7-4931-A624-9154A111CE1B}" srcOrd="0" destOrd="0" presId="urn:microsoft.com/office/officeart/2005/8/layout/vList2"/>
    <dgm:cxn modelId="{CA027674-484A-4F92-826F-DBDEE3273D8F}" srcId="{0AEA81AA-F241-44A8-B507-8603DCBB4FBE}" destId="{205528CA-998B-4905-8146-F17842DC4057}" srcOrd="2" destOrd="0" parTransId="{830DEE71-C35B-434C-8A21-5CD5DC38FC60}" sibTransId="{52E4B5DC-076D-41A3-A381-4E06AD5C6D4E}"/>
    <dgm:cxn modelId="{8B00862A-1278-4214-AFF6-03AB8ECFB7E2}" type="presOf" srcId="{8DB56731-C5B4-45EE-8146-8821FEE9107E}" destId="{95500D3E-20F7-4931-A624-9154A111CE1B}" srcOrd="0" destOrd="3" presId="urn:microsoft.com/office/officeart/2005/8/layout/vList2"/>
    <dgm:cxn modelId="{920145BC-E0CE-427A-8083-B7D757766511}" type="presParOf" srcId="{6245224C-24B1-4EB6-89E4-DD24CF4C1E74}" destId="{B6AFAD86-D97F-49F3-991D-89CB1110D0FC}" srcOrd="0" destOrd="0" presId="urn:microsoft.com/office/officeart/2005/8/layout/vList2"/>
    <dgm:cxn modelId="{92C9B80A-1603-4C60-A9B3-5D0A6AF8F350}" type="presParOf" srcId="{6245224C-24B1-4EB6-89E4-DD24CF4C1E74}" destId="{95500D3E-20F7-4931-A624-9154A111CE1B}" srcOrd="1" destOrd="0" presId="urn:microsoft.com/office/officeart/2005/8/layout/vList2"/>
    <dgm:cxn modelId="{CC0E735B-002B-49C7-9D2E-620C8CCB9FC2}" type="presParOf" srcId="{6245224C-24B1-4EB6-89E4-DD24CF4C1E74}" destId="{7FB70556-8499-4A16-9503-7601EF30D601}" srcOrd="2" destOrd="0" presId="urn:microsoft.com/office/officeart/2005/8/layout/vList2"/>
    <dgm:cxn modelId="{67721BFA-888D-497A-B8A2-EF2E920D5405}" type="presParOf" srcId="{6245224C-24B1-4EB6-89E4-DD24CF4C1E74}" destId="{5661C2E9-7FB6-40F4-A401-8B2B73FC6636}"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9188B65-87DF-4066-8969-07ECB6E8C326}" type="doc">
      <dgm:prSet loTypeId="urn:microsoft.com/office/officeart/2009/layout/CircleArrowProcess" loCatId="cycle" qsTypeId="urn:microsoft.com/office/officeart/2005/8/quickstyle/simple1" qsCatId="simple" csTypeId="urn:microsoft.com/office/officeart/2005/8/colors/colorful2" csCatId="colorful" phldr="1"/>
      <dgm:spPr/>
      <dgm:t>
        <a:bodyPr/>
        <a:lstStyle/>
        <a:p>
          <a:endParaRPr lang="en-US"/>
        </a:p>
      </dgm:t>
    </dgm:pt>
    <dgm:pt modelId="{1392E5DA-BA86-4DB7-8B9A-5E80B4073F25}">
      <dgm:prSet phldrT="[Text]" custT="1"/>
      <dgm:spPr/>
      <dgm:t>
        <a:bodyPr/>
        <a:lstStyle/>
        <a:p>
          <a:r>
            <a:rPr lang="el-GR" sz="2800" dirty="0"/>
            <a:t>ΑΝΑΓΚΕΣ</a:t>
          </a:r>
          <a:endParaRPr lang="en-US" sz="2800" dirty="0"/>
        </a:p>
      </dgm:t>
    </dgm:pt>
    <dgm:pt modelId="{B9DB5D16-FEAE-4A37-99E1-9D7AF8AD7BB1}" type="parTrans" cxnId="{E6F2F183-55AA-4828-8DCA-87288E9270C4}">
      <dgm:prSet/>
      <dgm:spPr/>
      <dgm:t>
        <a:bodyPr/>
        <a:lstStyle/>
        <a:p>
          <a:endParaRPr lang="en-US"/>
        </a:p>
      </dgm:t>
    </dgm:pt>
    <dgm:pt modelId="{109126C9-81F9-433C-B3E6-73629991A1B6}" type="sibTrans" cxnId="{E6F2F183-55AA-4828-8DCA-87288E9270C4}">
      <dgm:prSet/>
      <dgm:spPr/>
      <dgm:t>
        <a:bodyPr/>
        <a:lstStyle/>
        <a:p>
          <a:endParaRPr lang="en-US"/>
        </a:p>
      </dgm:t>
    </dgm:pt>
    <dgm:pt modelId="{0CC7AA16-5E1B-48D4-91C8-DF37F75FE6F2}">
      <dgm:prSet phldrT="[Text]" custT="1"/>
      <dgm:spPr/>
      <dgm:t>
        <a:bodyPr/>
        <a:lstStyle/>
        <a:p>
          <a:r>
            <a:rPr lang="el-GR" sz="2400" dirty="0"/>
            <a:t>ΣΤΟΧΟΙ</a:t>
          </a:r>
          <a:endParaRPr lang="en-US" sz="2400" dirty="0"/>
        </a:p>
      </dgm:t>
    </dgm:pt>
    <dgm:pt modelId="{0328140F-9545-4C21-873F-E890AF637179}" type="parTrans" cxnId="{4B469B08-8B09-4D3B-99E7-E70D50E3BE0C}">
      <dgm:prSet/>
      <dgm:spPr/>
      <dgm:t>
        <a:bodyPr/>
        <a:lstStyle/>
        <a:p>
          <a:endParaRPr lang="en-US"/>
        </a:p>
      </dgm:t>
    </dgm:pt>
    <dgm:pt modelId="{83F1A07D-4467-4350-A16D-EE88547163CB}" type="sibTrans" cxnId="{4B469B08-8B09-4D3B-99E7-E70D50E3BE0C}">
      <dgm:prSet/>
      <dgm:spPr/>
      <dgm:t>
        <a:bodyPr/>
        <a:lstStyle/>
        <a:p>
          <a:endParaRPr lang="en-US"/>
        </a:p>
      </dgm:t>
    </dgm:pt>
    <dgm:pt modelId="{DCDCA11D-8E58-4E8C-A530-16FF2BC193B8}">
      <dgm:prSet phldrT="[Text]" custT="1"/>
      <dgm:spPr/>
      <dgm:t>
        <a:bodyPr/>
        <a:lstStyle/>
        <a:p>
          <a:r>
            <a:rPr lang="el-GR" sz="2400" dirty="0"/>
            <a:t>ΔΡΑΣΤΗΡΙΟΤΗΤΕΣ</a:t>
          </a:r>
          <a:endParaRPr lang="en-US" sz="2400" dirty="0"/>
        </a:p>
      </dgm:t>
    </dgm:pt>
    <dgm:pt modelId="{F0096432-1F16-45DB-B079-0821958BA811}" type="parTrans" cxnId="{B1F2B1BD-027C-4B87-9F52-3F269A254120}">
      <dgm:prSet/>
      <dgm:spPr/>
      <dgm:t>
        <a:bodyPr/>
        <a:lstStyle/>
        <a:p>
          <a:endParaRPr lang="en-US"/>
        </a:p>
      </dgm:t>
    </dgm:pt>
    <dgm:pt modelId="{592670F5-DAED-436E-91F9-47E758F2D562}" type="sibTrans" cxnId="{B1F2B1BD-027C-4B87-9F52-3F269A254120}">
      <dgm:prSet/>
      <dgm:spPr/>
      <dgm:t>
        <a:bodyPr/>
        <a:lstStyle/>
        <a:p>
          <a:endParaRPr lang="en-US"/>
        </a:p>
      </dgm:t>
    </dgm:pt>
    <dgm:pt modelId="{CDB28801-5041-4A69-8988-E71BBA88D097}" type="pres">
      <dgm:prSet presAssocID="{39188B65-87DF-4066-8969-07ECB6E8C326}" presName="Name0" presStyleCnt="0">
        <dgm:presLayoutVars>
          <dgm:chMax val="7"/>
          <dgm:chPref val="7"/>
          <dgm:dir/>
          <dgm:animLvl val="lvl"/>
        </dgm:presLayoutVars>
      </dgm:prSet>
      <dgm:spPr/>
      <dgm:t>
        <a:bodyPr/>
        <a:lstStyle/>
        <a:p>
          <a:endParaRPr lang="el-GR"/>
        </a:p>
      </dgm:t>
    </dgm:pt>
    <dgm:pt modelId="{03D292D6-8927-4783-AA76-358F4A9E8DC3}" type="pres">
      <dgm:prSet presAssocID="{1392E5DA-BA86-4DB7-8B9A-5E80B4073F25}" presName="Accent1" presStyleCnt="0"/>
      <dgm:spPr/>
    </dgm:pt>
    <dgm:pt modelId="{C434469F-D5E9-47DB-B1F1-56519D4171A8}" type="pres">
      <dgm:prSet presAssocID="{1392E5DA-BA86-4DB7-8B9A-5E80B4073F25}" presName="Accent" presStyleLbl="node1" presStyleIdx="0" presStyleCnt="3" custAng="17395003" custScaleX="95106" custScaleY="105566" custLinFactX="-7858" custLinFactNeighborX="-100000" custLinFactNeighborY="18088"/>
      <dgm:spPr/>
    </dgm:pt>
    <dgm:pt modelId="{E97EDA43-4B1F-409F-B995-E1F74DF90A8E}" type="pres">
      <dgm:prSet presAssocID="{1392E5DA-BA86-4DB7-8B9A-5E80B4073F25}" presName="Parent1" presStyleLbl="revTx" presStyleIdx="0" presStyleCnt="3" custLinFactX="-87844" custLinFactNeighborX="-100000" custLinFactNeighborY="76903">
        <dgm:presLayoutVars>
          <dgm:chMax val="1"/>
          <dgm:chPref val="1"/>
          <dgm:bulletEnabled val="1"/>
        </dgm:presLayoutVars>
      </dgm:prSet>
      <dgm:spPr/>
      <dgm:t>
        <a:bodyPr/>
        <a:lstStyle/>
        <a:p>
          <a:endParaRPr lang="el-GR"/>
        </a:p>
      </dgm:t>
    </dgm:pt>
    <dgm:pt modelId="{CF9FC3A5-3793-4AA5-B851-B93599F7AF75}" type="pres">
      <dgm:prSet presAssocID="{0CC7AA16-5E1B-48D4-91C8-DF37F75FE6F2}" presName="Accent2" presStyleCnt="0"/>
      <dgm:spPr/>
    </dgm:pt>
    <dgm:pt modelId="{601F7A34-B9AF-41C5-AE06-C144468A6A07}" type="pres">
      <dgm:prSet presAssocID="{0CC7AA16-5E1B-48D4-91C8-DF37F75FE6F2}" presName="Accent" presStyleLbl="node1" presStyleIdx="1" presStyleCnt="3" custAng="14438933" custLinFactNeighborX="-1988" custLinFactNeighborY="35223"/>
      <dgm:spPr/>
    </dgm:pt>
    <dgm:pt modelId="{5829713C-979A-4B29-B237-E72FDF4B8B8A}" type="pres">
      <dgm:prSet presAssocID="{0CC7AA16-5E1B-48D4-91C8-DF37F75FE6F2}" presName="Parent2" presStyleLbl="revTx" presStyleIdx="1" presStyleCnt="3" custLinFactY="37020" custLinFactNeighborX="-7077" custLinFactNeighborY="100000">
        <dgm:presLayoutVars>
          <dgm:chMax val="1"/>
          <dgm:chPref val="1"/>
          <dgm:bulletEnabled val="1"/>
        </dgm:presLayoutVars>
      </dgm:prSet>
      <dgm:spPr/>
      <dgm:t>
        <a:bodyPr/>
        <a:lstStyle/>
        <a:p>
          <a:endParaRPr lang="el-GR"/>
        </a:p>
      </dgm:t>
    </dgm:pt>
    <dgm:pt modelId="{2D503A35-DC57-4DAC-A210-A21F515591A4}" type="pres">
      <dgm:prSet presAssocID="{DCDCA11D-8E58-4E8C-A530-16FF2BC193B8}" presName="Accent3" presStyleCnt="0"/>
      <dgm:spPr/>
    </dgm:pt>
    <dgm:pt modelId="{2A7A2D13-2090-4C47-B704-4F17B80D8DE5}" type="pres">
      <dgm:prSet presAssocID="{DCDCA11D-8E58-4E8C-A530-16FF2BC193B8}" presName="Accent" presStyleLbl="node1" presStyleIdx="2" presStyleCnt="3" custAng="16200000" custScaleX="100494" custScaleY="115714" custLinFactY="-9964" custLinFactNeighborX="67718" custLinFactNeighborY="-100000"/>
      <dgm:spPr/>
    </dgm:pt>
    <dgm:pt modelId="{6D25EA6A-B75D-4AAC-A104-FD7DDE2B28C3}" type="pres">
      <dgm:prSet presAssocID="{DCDCA11D-8E58-4E8C-A530-16FF2BC193B8}" presName="Parent3" presStyleLbl="revTx" presStyleIdx="2" presStyleCnt="3" custLinFactX="10028" custLinFactY="-134839" custLinFactNeighborX="100000" custLinFactNeighborY="-200000">
        <dgm:presLayoutVars>
          <dgm:chMax val="1"/>
          <dgm:chPref val="1"/>
          <dgm:bulletEnabled val="1"/>
        </dgm:presLayoutVars>
      </dgm:prSet>
      <dgm:spPr/>
      <dgm:t>
        <a:bodyPr/>
        <a:lstStyle/>
        <a:p>
          <a:endParaRPr lang="el-GR"/>
        </a:p>
      </dgm:t>
    </dgm:pt>
  </dgm:ptLst>
  <dgm:cxnLst>
    <dgm:cxn modelId="{47AF4D71-5DD4-4936-BD74-75C6B7366C30}" type="presOf" srcId="{DCDCA11D-8E58-4E8C-A530-16FF2BC193B8}" destId="{6D25EA6A-B75D-4AAC-A104-FD7DDE2B28C3}" srcOrd="0" destOrd="0" presId="urn:microsoft.com/office/officeart/2009/layout/CircleArrowProcess"/>
    <dgm:cxn modelId="{284B8728-BD10-4C3D-AD3E-1AE725D80CEA}" type="presOf" srcId="{1392E5DA-BA86-4DB7-8B9A-5E80B4073F25}" destId="{E97EDA43-4B1F-409F-B995-E1F74DF90A8E}" srcOrd="0" destOrd="0" presId="urn:microsoft.com/office/officeart/2009/layout/CircleArrowProcess"/>
    <dgm:cxn modelId="{40ED8698-044E-4155-96D9-1BF6225D0401}" type="presOf" srcId="{0CC7AA16-5E1B-48D4-91C8-DF37F75FE6F2}" destId="{5829713C-979A-4B29-B237-E72FDF4B8B8A}" srcOrd="0" destOrd="0" presId="urn:microsoft.com/office/officeart/2009/layout/CircleArrowProcess"/>
    <dgm:cxn modelId="{4B469B08-8B09-4D3B-99E7-E70D50E3BE0C}" srcId="{39188B65-87DF-4066-8969-07ECB6E8C326}" destId="{0CC7AA16-5E1B-48D4-91C8-DF37F75FE6F2}" srcOrd="1" destOrd="0" parTransId="{0328140F-9545-4C21-873F-E890AF637179}" sibTransId="{83F1A07D-4467-4350-A16D-EE88547163CB}"/>
    <dgm:cxn modelId="{E6F2F183-55AA-4828-8DCA-87288E9270C4}" srcId="{39188B65-87DF-4066-8969-07ECB6E8C326}" destId="{1392E5DA-BA86-4DB7-8B9A-5E80B4073F25}" srcOrd="0" destOrd="0" parTransId="{B9DB5D16-FEAE-4A37-99E1-9D7AF8AD7BB1}" sibTransId="{109126C9-81F9-433C-B3E6-73629991A1B6}"/>
    <dgm:cxn modelId="{1558A302-5348-4772-85F9-A2746D68001B}" type="presOf" srcId="{39188B65-87DF-4066-8969-07ECB6E8C326}" destId="{CDB28801-5041-4A69-8988-E71BBA88D097}" srcOrd="0" destOrd="0" presId="urn:microsoft.com/office/officeart/2009/layout/CircleArrowProcess"/>
    <dgm:cxn modelId="{B1F2B1BD-027C-4B87-9F52-3F269A254120}" srcId="{39188B65-87DF-4066-8969-07ECB6E8C326}" destId="{DCDCA11D-8E58-4E8C-A530-16FF2BC193B8}" srcOrd="2" destOrd="0" parTransId="{F0096432-1F16-45DB-B079-0821958BA811}" sibTransId="{592670F5-DAED-436E-91F9-47E758F2D562}"/>
    <dgm:cxn modelId="{8F47B12C-11E8-4E80-89E5-EC618FA8D74F}" type="presParOf" srcId="{CDB28801-5041-4A69-8988-E71BBA88D097}" destId="{03D292D6-8927-4783-AA76-358F4A9E8DC3}" srcOrd="0" destOrd="0" presId="urn:microsoft.com/office/officeart/2009/layout/CircleArrowProcess"/>
    <dgm:cxn modelId="{41E299A6-26E0-4233-A661-DAAD09635D67}" type="presParOf" srcId="{03D292D6-8927-4783-AA76-358F4A9E8DC3}" destId="{C434469F-D5E9-47DB-B1F1-56519D4171A8}" srcOrd="0" destOrd="0" presId="urn:microsoft.com/office/officeart/2009/layout/CircleArrowProcess"/>
    <dgm:cxn modelId="{A3E28B9A-08E2-4D27-A1B9-5762E2DE43AE}" type="presParOf" srcId="{CDB28801-5041-4A69-8988-E71BBA88D097}" destId="{E97EDA43-4B1F-409F-B995-E1F74DF90A8E}" srcOrd="1" destOrd="0" presId="urn:microsoft.com/office/officeart/2009/layout/CircleArrowProcess"/>
    <dgm:cxn modelId="{0FBD46D9-A013-4893-9645-C63433212788}" type="presParOf" srcId="{CDB28801-5041-4A69-8988-E71BBA88D097}" destId="{CF9FC3A5-3793-4AA5-B851-B93599F7AF75}" srcOrd="2" destOrd="0" presId="urn:microsoft.com/office/officeart/2009/layout/CircleArrowProcess"/>
    <dgm:cxn modelId="{2DD6F532-7009-4CB4-9A45-4159A871554F}" type="presParOf" srcId="{CF9FC3A5-3793-4AA5-B851-B93599F7AF75}" destId="{601F7A34-B9AF-41C5-AE06-C144468A6A07}" srcOrd="0" destOrd="0" presId="urn:microsoft.com/office/officeart/2009/layout/CircleArrowProcess"/>
    <dgm:cxn modelId="{BFCAD7D9-FD1A-454F-9127-CF6B372D9093}" type="presParOf" srcId="{CDB28801-5041-4A69-8988-E71BBA88D097}" destId="{5829713C-979A-4B29-B237-E72FDF4B8B8A}" srcOrd="3" destOrd="0" presId="urn:microsoft.com/office/officeart/2009/layout/CircleArrowProcess"/>
    <dgm:cxn modelId="{2F7DDE12-A1D1-455C-A0AD-3EADA6867285}" type="presParOf" srcId="{CDB28801-5041-4A69-8988-E71BBA88D097}" destId="{2D503A35-DC57-4DAC-A210-A21F515591A4}" srcOrd="4" destOrd="0" presId="urn:microsoft.com/office/officeart/2009/layout/CircleArrowProcess"/>
    <dgm:cxn modelId="{7BAE2E4D-9B9D-4BD6-A03D-8855FB08EF95}" type="presParOf" srcId="{2D503A35-DC57-4DAC-A210-A21F515591A4}" destId="{2A7A2D13-2090-4C47-B704-4F17B80D8DE5}" srcOrd="0" destOrd="0" presId="urn:microsoft.com/office/officeart/2009/layout/CircleArrowProcess"/>
    <dgm:cxn modelId="{9BAD9BE5-33A6-4AEB-935A-FADF0EBC5002}" type="presParOf" srcId="{CDB28801-5041-4A69-8988-E71BBA88D097}" destId="{6D25EA6A-B75D-4AAC-A104-FD7DDE2B28C3}"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FE8FE6D-A1BC-49BD-B776-BE2F7EDFD6A3}" type="doc">
      <dgm:prSet loTypeId="urn:microsoft.com/office/officeart/2005/8/layout/list1" loCatId="list" qsTypeId="urn:microsoft.com/office/officeart/2005/8/quickstyle/simple1" qsCatId="simple" csTypeId="urn:microsoft.com/office/officeart/2005/8/colors/colorful1#8" csCatId="colorful" phldr="1"/>
      <dgm:spPr/>
      <dgm:t>
        <a:bodyPr/>
        <a:lstStyle/>
        <a:p>
          <a:endParaRPr lang="en-US"/>
        </a:p>
      </dgm:t>
    </dgm:pt>
    <dgm:pt modelId="{6681FA50-F64C-411B-B009-35BFA4C7BD01}">
      <dgm:prSet phldrT="[Text]"/>
      <dgm:spPr/>
      <dgm:t>
        <a:bodyPr/>
        <a:lstStyle/>
        <a:p>
          <a:endParaRPr lang="el-GR" dirty="0"/>
        </a:p>
        <a:p>
          <a:r>
            <a:rPr lang="el-GR" dirty="0"/>
            <a:t>ΑΝΑΛΥΤΙΚΗ ΤΕΚΜΗΡΙΩΣΗ</a:t>
          </a:r>
        </a:p>
        <a:p>
          <a:endParaRPr lang="en-US" dirty="0"/>
        </a:p>
      </dgm:t>
    </dgm:pt>
    <dgm:pt modelId="{C92B315E-4866-4218-A9AD-3C8BC648DDCF}" type="parTrans" cxnId="{FE2B00F2-C629-4792-BA28-AA0FD260FBC1}">
      <dgm:prSet/>
      <dgm:spPr/>
      <dgm:t>
        <a:bodyPr/>
        <a:lstStyle/>
        <a:p>
          <a:endParaRPr lang="en-US"/>
        </a:p>
      </dgm:t>
    </dgm:pt>
    <dgm:pt modelId="{E3C764E2-E1BB-44AD-9B3B-CB36167C880C}" type="sibTrans" cxnId="{FE2B00F2-C629-4792-BA28-AA0FD260FBC1}">
      <dgm:prSet/>
      <dgm:spPr/>
      <dgm:t>
        <a:bodyPr/>
        <a:lstStyle/>
        <a:p>
          <a:endParaRPr lang="en-US"/>
        </a:p>
      </dgm:t>
    </dgm:pt>
    <dgm:pt modelId="{A43930C4-4478-47E8-B62F-B56E3DAEBFCF}">
      <dgm:prSet phldrT="[Text]"/>
      <dgm:spPr/>
      <dgm:t>
        <a:bodyPr/>
        <a:lstStyle/>
        <a:p>
          <a:r>
            <a:rPr lang="el-GR" dirty="0"/>
            <a:t>ΧΡΟΝΟΔΙΑΓΡΑΜΜΑ ΕΦΑΡΜΟΓΗΣ</a:t>
          </a:r>
          <a:endParaRPr lang="en-US" dirty="0"/>
        </a:p>
      </dgm:t>
    </dgm:pt>
    <dgm:pt modelId="{97933A27-10E1-4D8E-8D3E-018F860A254B}" type="parTrans" cxnId="{4CE69A73-4B80-4693-8E65-509BD7B1EA97}">
      <dgm:prSet/>
      <dgm:spPr/>
      <dgm:t>
        <a:bodyPr/>
        <a:lstStyle/>
        <a:p>
          <a:endParaRPr lang="en-US"/>
        </a:p>
      </dgm:t>
    </dgm:pt>
    <dgm:pt modelId="{614347FA-1AE7-4774-BC8B-6D2482C5ADE7}" type="sibTrans" cxnId="{4CE69A73-4B80-4693-8E65-509BD7B1EA97}">
      <dgm:prSet/>
      <dgm:spPr/>
      <dgm:t>
        <a:bodyPr/>
        <a:lstStyle/>
        <a:p>
          <a:endParaRPr lang="en-US"/>
        </a:p>
      </dgm:t>
    </dgm:pt>
    <dgm:pt modelId="{AA625993-D456-45FD-B650-5B15F42D18DE}">
      <dgm:prSet phldrT="[Text]"/>
      <dgm:spPr/>
      <dgm:t>
        <a:bodyPr/>
        <a:lstStyle/>
        <a:p>
          <a:r>
            <a:rPr lang="el-GR" dirty="0"/>
            <a:t>ΠΟΣΟΤΙΚΗ &amp; ΠΟΙΟΤΙΚΗ ΑΞΙΟΛΟΓΗΣΗ</a:t>
          </a:r>
          <a:endParaRPr lang="en-US" dirty="0"/>
        </a:p>
      </dgm:t>
    </dgm:pt>
    <dgm:pt modelId="{0F3C0983-6617-47BA-B079-08A327BE568B}" type="sibTrans" cxnId="{1A6CEA36-361F-443B-ACC7-735DDD996E95}">
      <dgm:prSet/>
      <dgm:spPr/>
      <dgm:t>
        <a:bodyPr/>
        <a:lstStyle/>
        <a:p>
          <a:endParaRPr lang="en-US"/>
        </a:p>
      </dgm:t>
    </dgm:pt>
    <dgm:pt modelId="{551EB08A-9138-49EB-997E-BDAD84C84EE2}" type="parTrans" cxnId="{1A6CEA36-361F-443B-ACC7-735DDD996E95}">
      <dgm:prSet/>
      <dgm:spPr/>
      <dgm:t>
        <a:bodyPr/>
        <a:lstStyle/>
        <a:p>
          <a:endParaRPr lang="en-US"/>
        </a:p>
      </dgm:t>
    </dgm:pt>
    <dgm:pt modelId="{8D4200BF-2584-410E-AF57-E249BC1A5CEE}" type="pres">
      <dgm:prSet presAssocID="{9FE8FE6D-A1BC-49BD-B776-BE2F7EDFD6A3}" presName="linear" presStyleCnt="0">
        <dgm:presLayoutVars>
          <dgm:dir/>
          <dgm:animLvl val="lvl"/>
          <dgm:resizeHandles val="exact"/>
        </dgm:presLayoutVars>
      </dgm:prSet>
      <dgm:spPr/>
      <dgm:t>
        <a:bodyPr/>
        <a:lstStyle/>
        <a:p>
          <a:endParaRPr lang="el-GR"/>
        </a:p>
      </dgm:t>
    </dgm:pt>
    <dgm:pt modelId="{93DD30B5-5AC0-4E4D-B177-833E182ABEC7}" type="pres">
      <dgm:prSet presAssocID="{6681FA50-F64C-411B-B009-35BFA4C7BD01}" presName="parentLin" presStyleCnt="0"/>
      <dgm:spPr/>
    </dgm:pt>
    <dgm:pt modelId="{0F5719D3-23EA-4D36-ADD9-4BB8EEA5C61F}" type="pres">
      <dgm:prSet presAssocID="{6681FA50-F64C-411B-B009-35BFA4C7BD01}" presName="parentLeftMargin" presStyleLbl="node1" presStyleIdx="0" presStyleCnt="3"/>
      <dgm:spPr/>
      <dgm:t>
        <a:bodyPr/>
        <a:lstStyle/>
        <a:p>
          <a:endParaRPr lang="el-GR"/>
        </a:p>
      </dgm:t>
    </dgm:pt>
    <dgm:pt modelId="{7EB011D4-F6D5-493A-8469-8C638B20F7CD}" type="pres">
      <dgm:prSet presAssocID="{6681FA50-F64C-411B-B009-35BFA4C7BD01}" presName="parentText" presStyleLbl="node1" presStyleIdx="0" presStyleCnt="3" custLinFactNeighborX="-3261" custLinFactNeighborY="-4669">
        <dgm:presLayoutVars>
          <dgm:chMax val="0"/>
          <dgm:bulletEnabled val="1"/>
        </dgm:presLayoutVars>
      </dgm:prSet>
      <dgm:spPr/>
      <dgm:t>
        <a:bodyPr/>
        <a:lstStyle/>
        <a:p>
          <a:endParaRPr lang="el-GR"/>
        </a:p>
      </dgm:t>
    </dgm:pt>
    <dgm:pt modelId="{98C3D3D8-0E19-4F0F-9600-A6301090678A}" type="pres">
      <dgm:prSet presAssocID="{6681FA50-F64C-411B-B009-35BFA4C7BD01}" presName="negativeSpace" presStyleCnt="0"/>
      <dgm:spPr/>
    </dgm:pt>
    <dgm:pt modelId="{52918563-B161-418F-860B-63A90CB84557}" type="pres">
      <dgm:prSet presAssocID="{6681FA50-F64C-411B-B009-35BFA4C7BD01}" presName="childText" presStyleLbl="conFgAcc1" presStyleIdx="0" presStyleCnt="3">
        <dgm:presLayoutVars>
          <dgm:bulletEnabled val="1"/>
        </dgm:presLayoutVars>
      </dgm:prSet>
      <dgm:spPr/>
    </dgm:pt>
    <dgm:pt modelId="{AF6483CC-C64C-4338-A8D0-6BCE3A85EC78}" type="pres">
      <dgm:prSet presAssocID="{E3C764E2-E1BB-44AD-9B3B-CB36167C880C}" presName="spaceBetweenRectangles" presStyleCnt="0"/>
      <dgm:spPr/>
    </dgm:pt>
    <dgm:pt modelId="{4505C2FF-48C1-448E-8EEC-4E7E9B6EEEE7}" type="pres">
      <dgm:prSet presAssocID="{A43930C4-4478-47E8-B62F-B56E3DAEBFCF}" presName="parentLin" presStyleCnt="0"/>
      <dgm:spPr/>
    </dgm:pt>
    <dgm:pt modelId="{4C94241F-1257-44F0-8915-6538E27DE224}" type="pres">
      <dgm:prSet presAssocID="{A43930C4-4478-47E8-B62F-B56E3DAEBFCF}" presName="parentLeftMargin" presStyleLbl="node1" presStyleIdx="0" presStyleCnt="3"/>
      <dgm:spPr/>
      <dgm:t>
        <a:bodyPr/>
        <a:lstStyle/>
        <a:p>
          <a:endParaRPr lang="el-GR"/>
        </a:p>
      </dgm:t>
    </dgm:pt>
    <dgm:pt modelId="{41A9E38F-F36D-41EA-B0AE-184B912F116E}" type="pres">
      <dgm:prSet presAssocID="{A43930C4-4478-47E8-B62F-B56E3DAEBFCF}" presName="parentText" presStyleLbl="node1" presStyleIdx="1" presStyleCnt="3">
        <dgm:presLayoutVars>
          <dgm:chMax val="0"/>
          <dgm:bulletEnabled val="1"/>
        </dgm:presLayoutVars>
      </dgm:prSet>
      <dgm:spPr/>
      <dgm:t>
        <a:bodyPr/>
        <a:lstStyle/>
        <a:p>
          <a:endParaRPr lang="el-GR"/>
        </a:p>
      </dgm:t>
    </dgm:pt>
    <dgm:pt modelId="{B59DC87B-5724-4BCB-8EA9-BDDE3B06B031}" type="pres">
      <dgm:prSet presAssocID="{A43930C4-4478-47E8-B62F-B56E3DAEBFCF}" presName="negativeSpace" presStyleCnt="0"/>
      <dgm:spPr/>
    </dgm:pt>
    <dgm:pt modelId="{D0B4CA94-0DFF-4FF3-B197-F1DC743F90FC}" type="pres">
      <dgm:prSet presAssocID="{A43930C4-4478-47E8-B62F-B56E3DAEBFCF}" presName="childText" presStyleLbl="conFgAcc1" presStyleIdx="1" presStyleCnt="3">
        <dgm:presLayoutVars>
          <dgm:bulletEnabled val="1"/>
        </dgm:presLayoutVars>
      </dgm:prSet>
      <dgm:spPr/>
    </dgm:pt>
    <dgm:pt modelId="{48D2BC8A-1A3B-4F4F-BD60-609DEBCE1D58}" type="pres">
      <dgm:prSet presAssocID="{614347FA-1AE7-4774-BC8B-6D2482C5ADE7}" presName="spaceBetweenRectangles" presStyleCnt="0"/>
      <dgm:spPr/>
    </dgm:pt>
    <dgm:pt modelId="{06C366C7-F06B-47B3-870C-5FDC4E71F804}" type="pres">
      <dgm:prSet presAssocID="{AA625993-D456-45FD-B650-5B15F42D18DE}" presName="parentLin" presStyleCnt="0"/>
      <dgm:spPr/>
    </dgm:pt>
    <dgm:pt modelId="{877CC581-0A8C-4D52-A98C-FBB21FC468B6}" type="pres">
      <dgm:prSet presAssocID="{AA625993-D456-45FD-B650-5B15F42D18DE}" presName="parentLeftMargin" presStyleLbl="node1" presStyleIdx="1" presStyleCnt="3"/>
      <dgm:spPr/>
      <dgm:t>
        <a:bodyPr/>
        <a:lstStyle/>
        <a:p>
          <a:endParaRPr lang="el-GR"/>
        </a:p>
      </dgm:t>
    </dgm:pt>
    <dgm:pt modelId="{F67CF05B-1E4D-416B-8C57-485604B86A29}" type="pres">
      <dgm:prSet presAssocID="{AA625993-D456-45FD-B650-5B15F42D18DE}" presName="parentText" presStyleLbl="node1" presStyleIdx="2" presStyleCnt="3">
        <dgm:presLayoutVars>
          <dgm:chMax val="0"/>
          <dgm:bulletEnabled val="1"/>
        </dgm:presLayoutVars>
      </dgm:prSet>
      <dgm:spPr/>
      <dgm:t>
        <a:bodyPr/>
        <a:lstStyle/>
        <a:p>
          <a:endParaRPr lang="el-GR"/>
        </a:p>
      </dgm:t>
    </dgm:pt>
    <dgm:pt modelId="{8B698242-9696-44A7-90C2-735467E37F9A}" type="pres">
      <dgm:prSet presAssocID="{AA625993-D456-45FD-B650-5B15F42D18DE}" presName="negativeSpace" presStyleCnt="0"/>
      <dgm:spPr/>
    </dgm:pt>
    <dgm:pt modelId="{217266CE-2780-449C-B132-6899B8A8B11D}" type="pres">
      <dgm:prSet presAssocID="{AA625993-D456-45FD-B650-5B15F42D18DE}" presName="childText" presStyleLbl="conFgAcc1" presStyleIdx="2" presStyleCnt="3">
        <dgm:presLayoutVars>
          <dgm:bulletEnabled val="1"/>
        </dgm:presLayoutVars>
      </dgm:prSet>
      <dgm:spPr/>
    </dgm:pt>
  </dgm:ptLst>
  <dgm:cxnLst>
    <dgm:cxn modelId="{F6430D37-0830-4DB9-81AC-8C9F9C8A12E1}" type="presOf" srcId="{6681FA50-F64C-411B-B009-35BFA4C7BD01}" destId="{7EB011D4-F6D5-493A-8469-8C638B20F7CD}" srcOrd="1" destOrd="0" presId="urn:microsoft.com/office/officeart/2005/8/layout/list1"/>
    <dgm:cxn modelId="{D1F506EF-3BE6-46F6-95B0-5C8F20DD0E3B}" type="presOf" srcId="{A43930C4-4478-47E8-B62F-B56E3DAEBFCF}" destId="{4C94241F-1257-44F0-8915-6538E27DE224}" srcOrd="0" destOrd="0" presId="urn:microsoft.com/office/officeart/2005/8/layout/list1"/>
    <dgm:cxn modelId="{FE2B00F2-C629-4792-BA28-AA0FD260FBC1}" srcId="{9FE8FE6D-A1BC-49BD-B776-BE2F7EDFD6A3}" destId="{6681FA50-F64C-411B-B009-35BFA4C7BD01}" srcOrd="0" destOrd="0" parTransId="{C92B315E-4866-4218-A9AD-3C8BC648DDCF}" sibTransId="{E3C764E2-E1BB-44AD-9B3B-CB36167C880C}"/>
    <dgm:cxn modelId="{3C3BA4CA-2B95-4A91-9AD1-F1549A03203A}" type="presOf" srcId="{9FE8FE6D-A1BC-49BD-B776-BE2F7EDFD6A3}" destId="{8D4200BF-2584-410E-AF57-E249BC1A5CEE}" srcOrd="0" destOrd="0" presId="urn:microsoft.com/office/officeart/2005/8/layout/list1"/>
    <dgm:cxn modelId="{CB4D33E8-9696-44A7-AB84-4831DDBE34ED}" type="presOf" srcId="{AA625993-D456-45FD-B650-5B15F42D18DE}" destId="{F67CF05B-1E4D-416B-8C57-485604B86A29}" srcOrd="1" destOrd="0" presId="urn:microsoft.com/office/officeart/2005/8/layout/list1"/>
    <dgm:cxn modelId="{1A6CEA36-361F-443B-ACC7-735DDD996E95}" srcId="{9FE8FE6D-A1BC-49BD-B776-BE2F7EDFD6A3}" destId="{AA625993-D456-45FD-B650-5B15F42D18DE}" srcOrd="2" destOrd="0" parTransId="{551EB08A-9138-49EB-997E-BDAD84C84EE2}" sibTransId="{0F3C0983-6617-47BA-B079-08A327BE568B}"/>
    <dgm:cxn modelId="{D23BD80A-A50A-4D67-9EC1-C05DD4EE367B}" type="presOf" srcId="{AA625993-D456-45FD-B650-5B15F42D18DE}" destId="{877CC581-0A8C-4D52-A98C-FBB21FC468B6}" srcOrd="0" destOrd="0" presId="urn:microsoft.com/office/officeart/2005/8/layout/list1"/>
    <dgm:cxn modelId="{3BC64C7A-6602-4406-A7BA-EB60D2A5DB6C}" type="presOf" srcId="{A43930C4-4478-47E8-B62F-B56E3DAEBFCF}" destId="{41A9E38F-F36D-41EA-B0AE-184B912F116E}" srcOrd="1" destOrd="0" presId="urn:microsoft.com/office/officeart/2005/8/layout/list1"/>
    <dgm:cxn modelId="{4CE69A73-4B80-4693-8E65-509BD7B1EA97}" srcId="{9FE8FE6D-A1BC-49BD-B776-BE2F7EDFD6A3}" destId="{A43930C4-4478-47E8-B62F-B56E3DAEBFCF}" srcOrd="1" destOrd="0" parTransId="{97933A27-10E1-4D8E-8D3E-018F860A254B}" sibTransId="{614347FA-1AE7-4774-BC8B-6D2482C5ADE7}"/>
    <dgm:cxn modelId="{172D02D5-FC9C-427D-ADE3-423B604B50DA}" type="presOf" srcId="{6681FA50-F64C-411B-B009-35BFA4C7BD01}" destId="{0F5719D3-23EA-4D36-ADD9-4BB8EEA5C61F}" srcOrd="0" destOrd="0" presId="urn:microsoft.com/office/officeart/2005/8/layout/list1"/>
    <dgm:cxn modelId="{47CA6A02-8EEE-43E6-8F63-9F04BB5C608A}" type="presParOf" srcId="{8D4200BF-2584-410E-AF57-E249BC1A5CEE}" destId="{93DD30B5-5AC0-4E4D-B177-833E182ABEC7}" srcOrd="0" destOrd="0" presId="urn:microsoft.com/office/officeart/2005/8/layout/list1"/>
    <dgm:cxn modelId="{78C28CA0-6820-4201-92E3-FBF1CCF1F3F3}" type="presParOf" srcId="{93DD30B5-5AC0-4E4D-B177-833E182ABEC7}" destId="{0F5719D3-23EA-4D36-ADD9-4BB8EEA5C61F}" srcOrd="0" destOrd="0" presId="urn:microsoft.com/office/officeart/2005/8/layout/list1"/>
    <dgm:cxn modelId="{F9E8B34B-B3F6-4E38-856E-EB3BB2F39DC2}" type="presParOf" srcId="{93DD30B5-5AC0-4E4D-B177-833E182ABEC7}" destId="{7EB011D4-F6D5-493A-8469-8C638B20F7CD}" srcOrd="1" destOrd="0" presId="urn:microsoft.com/office/officeart/2005/8/layout/list1"/>
    <dgm:cxn modelId="{609BF47D-75E8-41AF-9885-4337292B7727}" type="presParOf" srcId="{8D4200BF-2584-410E-AF57-E249BC1A5CEE}" destId="{98C3D3D8-0E19-4F0F-9600-A6301090678A}" srcOrd="1" destOrd="0" presId="urn:microsoft.com/office/officeart/2005/8/layout/list1"/>
    <dgm:cxn modelId="{232436F3-20D4-461D-8762-88D229455BB5}" type="presParOf" srcId="{8D4200BF-2584-410E-AF57-E249BC1A5CEE}" destId="{52918563-B161-418F-860B-63A90CB84557}" srcOrd="2" destOrd="0" presId="urn:microsoft.com/office/officeart/2005/8/layout/list1"/>
    <dgm:cxn modelId="{5A1B2643-386E-49E0-8298-551ACC7D5D8F}" type="presParOf" srcId="{8D4200BF-2584-410E-AF57-E249BC1A5CEE}" destId="{AF6483CC-C64C-4338-A8D0-6BCE3A85EC78}" srcOrd="3" destOrd="0" presId="urn:microsoft.com/office/officeart/2005/8/layout/list1"/>
    <dgm:cxn modelId="{E1DAC9D7-064C-40F8-AEC7-8CA3C28D31DB}" type="presParOf" srcId="{8D4200BF-2584-410E-AF57-E249BC1A5CEE}" destId="{4505C2FF-48C1-448E-8EEC-4E7E9B6EEEE7}" srcOrd="4" destOrd="0" presId="urn:microsoft.com/office/officeart/2005/8/layout/list1"/>
    <dgm:cxn modelId="{408FE949-0711-4DB1-80AD-C7DA7242FCC4}" type="presParOf" srcId="{4505C2FF-48C1-448E-8EEC-4E7E9B6EEEE7}" destId="{4C94241F-1257-44F0-8915-6538E27DE224}" srcOrd="0" destOrd="0" presId="urn:microsoft.com/office/officeart/2005/8/layout/list1"/>
    <dgm:cxn modelId="{CFE1164B-9640-489C-9808-964CA76AE3C6}" type="presParOf" srcId="{4505C2FF-48C1-448E-8EEC-4E7E9B6EEEE7}" destId="{41A9E38F-F36D-41EA-B0AE-184B912F116E}" srcOrd="1" destOrd="0" presId="urn:microsoft.com/office/officeart/2005/8/layout/list1"/>
    <dgm:cxn modelId="{A301EB14-22BC-4BC5-BCDA-C1EC3CD72336}" type="presParOf" srcId="{8D4200BF-2584-410E-AF57-E249BC1A5CEE}" destId="{B59DC87B-5724-4BCB-8EA9-BDDE3B06B031}" srcOrd="5" destOrd="0" presId="urn:microsoft.com/office/officeart/2005/8/layout/list1"/>
    <dgm:cxn modelId="{1D2AF14C-C4B3-4E69-856A-A328CA93A211}" type="presParOf" srcId="{8D4200BF-2584-410E-AF57-E249BC1A5CEE}" destId="{D0B4CA94-0DFF-4FF3-B197-F1DC743F90FC}" srcOrd="6" destOrd="0" presId="urn:microsoft.com/office/officeart/2005/8/layout/list1"/>
    <dgm:cxn modelId="{6CA9C07D-C9F5-4089-AFDA-6ADE85193080}" type="presParOf" srcId="{8D4200BF-2584-410E-AF57-E249BC1A5CEE}" destId="{48D2BC8A-1A3B-4F4F-BD60-609DEBCE1D58}" srcOrd="7" destOrd="0" presId="urn:microsoft.com/office/officeart/2005/8/layout/list1"/>
    <dgm:cxn modelId="{417BCE8F-D6D8-4E98-8B04-AF5BC1C59749}" type="presParOf" srcId="{8D4200BF-2584-410E-AF57-E249BC1A5CEE}" destId="{06C366C7-F06B-47B3-870C-5FDC4E71F804}" srcOrd="8" destOrd="0" presId="urn:microsoft.com/office/officeart/2005/8/layout/list1"/>
    <dgm:cxn modelId="{DBE62076-94B7-47A4-8E2B-C6FBB71F78A7}" type="presParOf" srcId="{06C366C7-F06B-47B3-870C-5FDC4E71F804}" destId="{877CC581-0A8C-4D52-A98C-FBB21FC468B6}" srcOrd="0" destOrd="0" presId="urn:microsoft.com/office/officeart/2005/8/layout/list1"/>
    <dgm:cxn modelId="{33E75822-1FCF-4806-B3AF-65A2056C8627}" type="presParOf" srcId="{06C366C7-F06B-47B3-870C-5FDC4E71F804}" destId="{F67CF05B-1E4D-416B-8C57-485604B86A29}" srcOrd="1" destOrd="0" presId="urn:microsoft.com/office/officeart/2005/8/layout/list1"/>
    <dgm:cxn modelId="{64DCE44C-ACD6-46F8-8D03-41408BBBE75C}" type="presParOf" srcId="{8D4200BF-2584-410E-AF57-E249BC1A5CEE}" destId="{8B698242-9696-44A7-90C2-735467E37F9A}" srcOrd="9" destOrd="0" presId="urn:microsoft.com/office/officeart/2005/8/layout/list1"/>
    <dgm:cxn modelId="{5AAB5F40-4F60-43CE-9EED-CA4552BB6E19}" type="presParOf" srcId="{8D4200BF-2584-410E-AF57-E249BC1A5CEE}" destId="{217266CE-2780-449C-B132-6899B8A8B11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DD7FD01-8A7A-44DC-A3A0-05F4D2D61BF7}"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US"/>
        </a:p>
      </dgm:t>
    </dgm:pt>
    <dgm:pt modelId="{0C197EF5-A674-4072-978A-E64DE0953822}">
      <dgm:prSet phldrT="[Text]"/>
      <dgm:spPr/>
      <dgm:t>
        <a:bodyPr/>
        <a:lstStyle/>
        <a:p>
          <a:r>
            <a:rPr lang="el-GR" dirty="0"/>
            <a:t>Φορέας</a:t>
          </a:r>
          <a:endParaRPr lang="en-US" dirty="0"/>
        </a:p>
      </dgm:t>
    </dgm:pt>
    <dgm:pt modelId="{22AA3BBB-62EF-48EF-9F22-CC933EE74AE2}" type="parTrans" cxnId="{18EB451F-1BBB-433E-B061-34A518794359}">
      <dgm:prSet/>
      <dgm:spPr/>
      <dgm:t>
        <a:bodyPr/>
        <a:lstStyle/>
        <a:p>
          <a:endParaRPr lang="en-US"/>
        </a:p>
      </dgm:t>
    </dgm:pt>
    <dgm:pt modelId="{1E68295F-37F4-42C5-8DAE-E5278FA45F3A}" type="sibTrans" cxnId="{18EB451F-1BBB-433E-B061-34A518794359}">
      <dgm:prSet/>
      <dgm:spPr/>
      <dgm:t>
        <a:bodyPr/>
        <a:lstStyle/>
        <a:p>
          <a:endParaRPr lang="en-US"/>
        </a:p>
      </dgm:t>
    </dgm:pt>
    <dgm:pt modelId="{C4AE2D50-A042-4B9F-9D06-E63C93F04F3F}">
      <dgm:prSet phldrT="[Text]"/>
      <dgm:spPr/>
      <dgm:t>
        <a:bodyPr/>
        <a:lstStyle/>
        <a:p>
          <a:r>
            <a:rPr lang="el-GR" dirty="0"/>
            <a:t>Περιγραφή δραστηριοτήτων</a:t>
          </a:r>
          <a:endParaRPr lang="en-US" dirty="0"/>
        </a:p>
      </dgm:t>
    </dgm:pt>
    <dgm:pt modelId="{33A4DDDA-57F0-4A44-B8F8-7D793248DEAF}" type="parTrans" cxnId="{A3FBD316-32B2-4A77-BCB3-411BAF841EA3}">
      <dgm:prSet/>
      <dgm:spPr/>
      <dgm:t>
        <a:bodyPr/>
        <a:lstStyle/>
        <a:p>
          <a:endParaRPr lang="en-US"/>
        </a:p>
      </dgm:t>
    </dgm:pt>
    <dgm:pt modelId="{3DEA09DA-93F0-4CF3-B5B4-CF00ABF88DF7}" type="sibTrans" cxnId="{A3FBD316-32B2-4A77-BCB3-411BAF841EA3}">
      <dgm:prSet/>
      <dgm:spPr/>
      <dgm:t>
        <a:bodyPr/>
        <a:lstStyle/>
        <a:p>
          <a:endParaRPr lang="en-US"/>
        </a:p>
      </dgm:t>
    </dgm:pt>
    <dgm:pt modelId="{2E24591B-9186-43D7-9409-A7C7F34AF7F6}">
      <dgm:prSet phldrT="[Text]"/>
      <dgm:spPr/>
      <dgm:t>
        <a:bodyPr/>
        <a:lstStyle/>
        <a:p>
          <a:r>
            <a:rPr lang="el-GR" dirty="0"/>
            <a:t>Δράση</a:t>
          </a:r>
        </a:p>
      </dgm:t>
    </dgm:pt>
    <dgm:pt modelId="{CFD3E3E2-6C92-4A6F-8AFD-5521A51A888E}" type="parTrans" cxnId="{9E5F22F1-0AE8-41DE-9D8C-DBCEE3537906}">
      <dgm:prSet/>
      <dgm:spPr/>
      <dgm:t>
        <a:bodyPr/>
        <a:lstStyle/>
        <a:p>
          <a:endParaRPr lang="en-US"/>
        </a:p>
      </dgm:t>
    </dgm:pt>
    <dgm:pt modelId="{57904F83-D5FF-4C57-A857-C61C72DBB071}" type="sibTrans" cxnId="{9E5F22F1-0AE8-41DE-9D8C-DBCEE3537906}">
      <dgm:prSet/>
      <dgm:spPr/>
      <dgm:t>
        <a:bodyPr/>
        <a:lstStyle/>
        <a:p>
          <a:endParaRPr lang="en-US"/>
        </a:p>
      </dgm:t>
    </dgm:pt>
    <dgm:pt modelId="{5E0F9D2F-8AB5-4408-B821-BD77C84D0EEB}">
      <dgm:prSet phldrT="[Text]"/>
      <dgm:spPr/>
      <dgm:t>
        <a:bodyPr/>
        <a:lstStyle/>
        <a:p>
          <a:r>
            <a:rPr lang="el-GR" dirty="0"/>
            <a:t>Αναμενόμενα οφέλη σε συμμετέχοντες</a:t>
          </a:r>
          <a:endParaRPr lang="en-US" dirty="0"/>
        </a:p>
      </dgm:t>
    </dgm:pt>
    <dgm:pt modelId="{724D68B6-12AF-4AE3-BA83-000D497EBBF1}" type="parTrans" cxnId="{7D5D5150-BE10-4633-B387-DCE6FE5D6898}">
      <dgm:prSet/>
      <dgm:spPr/>
      <dgm:t>
        <a:bodyPr/>
        <a:lstStyle/>
        <a:p>
          <a:endParaRPr lang="en-US"/>
        </a:p>
      </dgm:t>
    </dgm:pt>
    <dgm:pt modelId="{7D4C5E26-BD28-4DF6-9C0F-B5A9511E5799}" type="sibTrans" cxnId="{7D5D5150-BE10-4633-B387-DCE6FE5D6898}">
      <dgm:prSet/>
      <dgm:spPr/>
      <dgm:t>
        <a:bodyPr/>
        <a:lstStyle/>
        <a:p>
          <a:endParaRPr lang="en-US"/>
        </a:p>
      </dgm:t>
    </dgm:pt>
    <dgm:pt modelId="{B454F6F7-E287-40CD-BC98-4F584443F19B}">
      <dgm:prSet phldrT="[Text]"/>
      <dgm:spPr/>
      <dgm:t>
        <a:bodyPr/>
        <a:lstStyle/>
        <a:p>
          <a:r>
            <a:rPr lang="en-US" dirty="0"/>
            <a:t>Erasmus+</a:t>
          </a:r>
        </a:p>
      </dgm:t>
    </dgm:pt>
    <dgm:pt modelId="{9D02C9DB-027D-4E7C-89F8-34BB0465B8A4}" type="parTrans" cxnId="{33905CD4-FBED-47D3-B51A-50FFFCF7E167}">
      <dgm:prSet/>
      <dgm:spPr/>
      <dgm:t>
        <a:bodyPr/>
        <a:lstStyle/>
        <a:p>
          <a:endParaRPr lang="en-US"/>
        </a:p>
      </dgm:t>
    </dgm:pt>
    <dgm:pt modelId="{768216A8-7CD4-4414-A5F8-13CC4D3523CC}" type="sibTrans" cxnId="{33905CD4-FBED-47D3-B51A-50FFFCF7E167}">
      <dgm:prSet/>
      <dgm:spPr/>
      <dgm:t>
        <a:bodyPr/>
        <a:lstStyle/>
        <a:p>
          <a:endParaRPr lang="en-US"/>
        </a:p>
      </dgm:t>
    </dgm:pt>
    <dgm:pt modelId="{68FBF194-8D4D-4B44-A2C2-3EDDF9D26572}">
      <dgm:prSet phldrT="[Text]"/>
      <dgm:spPr/>
      <dgm:t>
        <a:bodyPr/>
        <a:lstStyle/>
        <a:p>
          <a:r>
            <a:rPr lang="el-GR" dirty="0"/>
            <a:t>Αξιολόγηση </a:t>
          </a:r>
          <a:endParaRPr lang="en-US" dirty="0"/>
        </a:p>
      </dgm:t>
    </dgm:pt>
    <dgm:pt modelId="{5DDFAECE-F6C1-4809-935E-EFE5FB4CBA08}" type="parTrans" cxnId="{C9EA027F-F887-466E-B900-8E6D2D5E8394}">
      <dgm:prSet/>
      <dgm:spPr/>
      <dgm:t>
        <a:bodyPr/>
        <a:lstStyle/>
        <a:p>
          <a:endParaRPr lang="en-US"/>
        </a:p>
      </dgm:t>
    </dgm:pt>
    <dgm:pt modelId="{02C7D80D-A163-4358-A4E5-3C0022A8A82F}" type="sibTrans" cxnId="{C9EA027F-F887-466E-B900-8E6D2D5E8394}">
      <dgm:prSet/>
      <dgm:spPr/>
      <dgm:t>
        <a:bodyPr/>
        <a:lstStyle/>
        <a:p>
          <a:endParaRPr lang="en-US"/>
        </a:p>
      </dgm:t>
    </dgm:pt>
    <dgm:pt modelId="{A1744AFB-80E6-4A39-BF88-165816A1D870}" type="pres">
      <dgm:prSet presAssocID="{BDD7FD01-8A7A-44DC-A3A0-05F4D2D61BF7}" presName="linearFlow" presStyleCnt="0">
        <dgm:presLayoutVars>
          <dgm:dir/>
          <dgm:animLvl val="lvl"/>
          <dgm:resizeHandles val="exact"/>
        </dgm:presLayoutVars>
      </dgm:prSet>
      <dgm:spPr/>
      <dgm:t>
        <a:bodyPr/>
        <a:lstStyle/>
        <a:p>
          <a:endParaRPr lang="el-GR"/>
        </a:p>
      </dgm:t>
    </dgm:pt>
    <dgm:pt modelId="{91C79AE7-4D1C-4280-B70F-79C73F4E9AE5}" type="pres">
      <dgm:prSet presAssocID="{0C197EF5-A674-4072-978A-E64DE0953822}" presName="composite" presStyleCnt="0"/>
      <dgm:spPr/>
    </dgm:pt>
    <dgm:pt modelId="{89A6DEAF-1C63-475E-9A9B-96144064255B}" type="pres">
      <dgm:prSet presAssocID="{0C197EF5-A674-4072-978A-E64DE0953822}" presName="parentText" presStyleLbl="alignNode1" presStyleIdx="0" presStyleCnt="3">
        <dgm:presLayoutVars>
          <dgm:chMax val="1"/>
          <dgm:bulletEnabled val="1"/>
        </dgm:presLayoutVars>
      </dgm:prSet>
      <dgm:spPr/>
      <dgm:t>
        <a:bodyPr/>
        <a:lstStyle/>
        <a:p>
          <a:endParaRPr lang="el-GR"/>
        </a:p>
      </dgm:t>
    </dgm:pt>
    <dgm:pt modelId="{BEA7E7A0-0E34-4006-A47F-6B033AC67C25}" type="pres">
      <dgm:prSet presAssocID="{0C197EF5-A674-4072-978A-E64DE0953822}" presName="descendantText" presStyleLbl="alignAcc1" presStyleIdx="0" presStyleCnt="3">
        <dgm:presLayoutVars>
          <dgm:bulletEnabled val="1"/>
        </dgm:presLayoutVars>
      </dgm:prSet>
      <dgm:spPr/>
      <dgm:t>
        <a:bodyPr/>
        <a:lstStyle/>
        <a:p>
          <a:endParaRPr lang="el-GR"/>
        </a:p>
      </dgm:t>
    </dgm:pt>
    <dgm:pt modelId="{AF8F330B-1472-4CD3-A697-4D3909124291}" type="pres">
      <dgm:prSet presAssocID="{1E68295F-37F4-42C5-8DAE-E5278FA45F3A}" presName="sp" presStyleCnt="0"/>
      <dgm:spPr/>
    </dgm:pt>
    <dgm:pt modelId="{E7658151-8266-422A-B7A6-F38ABA6B8E32}" type="pres">
      <dgm:prSet presAssocID="{2E24591B-9186-43D7-9409-A7C7F34AF7F6}" presName="composite" presStyleCnt="0"/>
      <dgm:spPr/>
    </dgm:pt>
    <dgm:pt modelId="{2BE05E14-EB7B-4BE9-BDC5-A90F87A74DF4}" type="pres">
      <dgm:prSet presAssocID="{2E24591B-9186-43D7-9409-A7C7F34AF7F6}" presName="parentText" presStyleLbl="alignNode1" presStyleIdx="1" presStyleCnt="3">
        <dgm:presLayoutVars>
          <dgm:chMax val="1"/>
          <dgm:bulletEnabled val="1"/>
        </dgm:presLayoutVars>
      </dgm:prSet>
      <dgm:spPr/>
      <dgm:t>
        <a:bodyPr/>
        <a:lstStyle/>
        <a:p>
          <a:endParaRPr lang="el-GR"/>
        </a:p>
      </dgm:t>
    </dgm:pt>
    <dgm:pt modelId="{109411D3-F11A-4057-83F3-A0A8DEECFE27}" type="pres">
      <dgm:prSet presAssocID="{2E24591B-9186-43D7-9409-A7C7F34AF7F6}" presName="descendantText" presStyleLbl="alignAcc1" presStyleIdx="1" presStyleCnt="3">
        <dgm:presLayoutVars>
          <dgm:bulletEnabled val="1"/>
        </dgm:presLayoutVars>
      </dgm:prSet>
      <dgm:spPr/>
      <dgm:t>
        <a:bodyPr/>
        <a:lstStyle/>
        <a:p>
          <a:endParaRPr lang="el-GR"/>
        </a:p>
      </dgm:t>
    </dgm:pt>
    <dgm:pt modelId="{C7DEF82D-2FBB-4F27-96CB-3E399C5E81CF}" type="pres">
      <dgm:prSet presAssocID="{57904F83-D5FF-4C57-A857-C61C72DBB071}" presName="sp" presStyleCnt="0"/>
      <dgm:spPr/>
    </dgm:pt>
    <dgm:pt modelId="{E71017B8-8737-4A0A-B09A-7307A2967DCC}" type="pres">
      <dgm:prSet presAssocID="{B454F6F7-E287-40CD-BC98-4F584443F19B}" presName="composite" presStyleCnt="0"/>
      <dgm:spPr/>
    </dgm:pt>
    <dgm:pt modelId="{B4361121-B9DA-452A-B5E3-F2109CE7544F}" type="pres">
      <dgm:prSet presAssocID="{B454F6F7-E287-40CD-BC98-4F584443F19B}" presName="parentText" presStyleLbl="alignNode1" presStyleIdx="2" presStyleCnt="3">
        <dgm:presLayoutVars>
          <dgm:chMax val="1"/>
          <dgm:bulletEnabled val="1"/>
        </dgm:presLayoutVars>
      </dgm:prSet>
      <dgm:spPr/>
      <dgm:t>
        <a:bodyPr/>
        <a:lstStyle/>
        <a:p>
          <a:endParaRPr lang="el-GR"/>
        </a:p>
      </dgm:t>
    </dgm:pt>
    <dgm:pt modelId="{BFAD47AE-1D7C-43BC-AF56-C529853FBC18}" type="pres">
      <dgm:prSet presAssocID="{B454F6F7-E287-40CD-BC98-4F584443F19B}" presName="descendantText" presStyleLbl="alignAcc1" presStyleIdx="2" presStyleCnt="3">
        <dgm:presLayoutVars>
          <dgm:bulletEnabled val="1"/>
        </dgm:presLayoutVars>
      </dgm:prSet>
      <dgm:spPr/>
      <dgm:t>
        <a:bodyPr/>
        <a:lstStyle/>
        <a:p>
          <a:endParaRPr lang="el-GR"/>
        </a:p>
      </dgm:t>
    </dgm:pt>
  </dgm:ptLst>
  <dgm:cxnLst>
    <dgm:cxn modelId="{992C2024-6104-41A9-B920-7F22E4D21B72}" type="presOf" srcId="{68FBF194-8D4D-4B44-A2C2-3EDDF9D26572}" destId="{BFAD47AE-1D7C-43BC-AF56-C529853FBC18}" srcOrd="0" destOrd="0" presId="urn:microsoft.com/office/officeart/2005/8/layout/chevron2"/>
    <dgm:cxn modelId="{A3FBD316-32B2-4A77-BCB3-411BAF841EA3}" srcId="{0C197EF5-A674-4072-978A-E64DE0953822}" destId="{C4AE2D50-A042-4B9F-9D06-E63C93F04F3F}" srcOrd="0" destOrd="0" parTransId="{33A4DDDA-57F0-4A44-B8F8-7D793248DEAF}" sibTransId="{3DEA09DA-93F0-4CF3-B5B4-CF00ABF88DF7}"/>
    <dgm:cxn modelId="{E9735740-CFEE-4BD6-A402-AC7BDB5492C6}" type="presOf" srcId="{BDD7FD01-8A7A-44DC-A3A0-05F4D2D61BF7}" destId="{A1744AFB-80E6-4A39-BF88-165816A1D870}" srcOrd="0" destOrd="0" presId="urn:microsoft.com/office/officeart/2005/8/layout/chevron2"/>
    <dgm:cxn modelId="{7D5D5150-BE10-4633-B387-DCE6FE5D6898}" srcId="{2E24591B-9186-43D7-9409-A7C7F34AF7F6}" destId="{5E0F9D2F-8AB5-4408-B821-BD77C84D0EEB}" srcOrd="0" destOrd="0" parTransId="{724D68B6-12AF-4AE3-BA83-000D497EBBF1}" sibTransId="{7D4C5E26-BD28-4DF6-9C0F-B5A9511E5799}"/>
    <dgm:cxn modelId="{FDCB8BCE-21C8-45E2-A7DA-FBABCB085B91}" type="presOf" srcId="{C4AE2D50-A042-4B9F-9D06-E63C93F04F3F}" destId="{BEA7E7A0-0E34-4006-A47F-6B033AC67C25}" srcOrd="0" destOrd="0" presId="urn:microsoft.com/office/officeart/2005/8/layout/chevron2"/>
    <dgm:cxn modelId="{9E5F22F1-0AE8-41DE-9D8C-DBCEE3537906}" srcId="{BDD7FD01-8A7A-44DC-A3A0-05F4D2D61BF7}" destId="{2E24591B-9186-43D7-9409-A7C7F34AF7F6}" srcOrd="1" destOrd="0" parTransId="{CFD3E3E2-6C92-4A6F-8AFD-5521A51A888E}" sibTransId="{57904F83-D5FF-4C57-A857-C61C72DBB071}"/>
    <dgm:cxn modelId="{5AFBA3C9-795B-4CAC-8A2C-CF3F57D75186}" type="presOf" srcId="{2E24591B-9186-43D7-9409-A7C7F34AF7F6}" destId="{2BE05E14-EB7B-4BE9-BDC5-A90F87A74DF4}" srcOrd="0" destOrd="0" presId="urn:microsoft.com/office/officeart/2005/8/layout/chevron2"/>
    <dgm:cxn modelId="{9FBDD2BF-5FAD-454A-A39D-1F19E5DEC47D}" type="presOf" srcId="{B454F6F7-E287-40CD-BC98-4F584443F19B}" destId="{B4361121-B9DA-452A-B5E3-F2109CE7544F}" srcOrd="0" destOrd="0" presId="urn:microsoft.com/office/officeart/2005/8/layout/chevron2"/>
    <dgm:cxn modelId="{0E1C32DB-DE4A-4211-9B7F-95D0B96E3B8B}" type="presOf" srcId="{5E0F9D2F-8AB5-4408-B821-BD77C84D0EEB}" destId="{109411D3-F11A-4057-83F3-A0A8DEECFE27}" srcOrd="0" destOrd="0" presId="urn:microsoft.com/office/officeart/2005/8/layout/chevron2"/>
    <dgm:cxn modelId="{77E1F6F4-5A1C-4B67-A2C4-1A6591F146A0}" type="presOf" srcId="{0C197EF5-A674-4072-978A-E64DE0953822}" destId="{89A6DEAF-1C63-475E-9A9B-96144064255B}" srcOrd="0" destOrd="0" presId="urn:microsoft.com/office/officeart/2005/8/layout/chevron2"/>
    <dgm:cxn modelId="{18EB451F-1BBB-433E-B061-34A518794359}" srcId="{BDD7FD01-8A7A-44DC-A3A0-05F4D2D61BF7}" destId="{0C197EF5-A674-4072-978A-E64DE0953822}" srcOrd="0" destOrd="0" parTransId="{22AA3BBB-62EF-48EF-9F22-CC933EE74AE2}" sibTransId="{1E68295F-37F4-42C5-8DAE-E5278FA45F3A}"/>
    <dgm:cxn modelId="{33905CD4-FBED-47D3-B51A-50FFFCF7E167}" srcId="{BDD7FD01-8A7A-44DC-A3A0-05F4D2D61BF7}" destId="{B454F6F7-E287-40CD-BC98-4F584443F19B}" srcOrd="2" destOrd="0" parTransId="{9D02C9DB-027D-4E7C-89F8-34BB0465B8A4}" sibTransId="{768216A8-7CD4-4414-A5F8-13CC4D3523CC}"/>
    <dgm:cxn modelId="{C9EA027F-F887-466E-B900-8E6D2D5E8394}" srcId="{B454F6F7-E287-40CD-BC98-4F584443F19B}" destId="{68FBF194-8D4D-4B44-A2C2-3EDDF9D26572}" srcOrd="0" destOrd="0" parTransId="{5DDFAECE-F6C1-4809-935E-EFE5FB4CBA08}" sibTransId="{02C7D80D-A163-4358-A4E5-3C0022A8A82F}"/>
    <dgm:cxn modelId="{E713823F-190D-4229-891B-331FA60D7481}" type="presParOf" srcId="{A1744AFB-80E6-4A39-BF88-165816A1D870}" destId="{91C79AE7-4D1C-4280-B70F-79C73F4E9AE5}" srcOrd="0" destOrd="0" presId="urn:microsoft.com/office/officeart/2005/8/layout/chevron2"/>
    <dgm:cxn modelId="{15FA2D95-8E0D-43DC-82D6-1CA88A3CA0A2}" type="presParOf" srcId="{91C79AE7-4D1C-4280-B70F-79C73F4E9AE5}" destId="{89A6DEAF-1C63-475E-9A9B-96144064255B}" srcOrd="0" destOrd="0" presId="urn:microsoft.com/office/officeart/2005/8/layout/chevron2"/>
    <dgm:cxn modelId="{4697B523-4AB4-4238-8B9D-CEB4EB7C6664}" type="presParOf" srcId="{91C79AE7-4D1C-4280-B70F-79C73F4E9AE5}" destId="{BEA7E7A0-0E34-4006-A47F-6B033AC67C25}" srcOrd="1" destOrd="0" presId="urn:microsoft.com/office/officeart/2005/8/layout/chevron2"/>
    <dgm:cxn modelId="{0B03A4A0-345E-4F18-9224-AFFCA015A055}" type="presParOf" srcId="{A1744AFB-80E6-4A39-BF88-165816A1D870}" destId="{AF8F330B-1472-4CD3-A697-4D3909124291}" srcOrd="1" destOrd="0" presId="urn:microsoft.com/office/officeart/2005/8/layout/chevron2"/>
    <dgm:cxn modelId="{DF290479-D12B-4A8C-B843-30DF1BEFE1EF}" type="presParOf" srcId="{A1744AFB-80E6-4A39-BF88-165816A1D870}" destId="{E7658151-8266-422A-B7A6-F38ABA6B8E32}" srcOrd="2" destOrd="0" presId="urn:microsoft.com/office/officeart/2005/8/layout/chevron2"/>
    <dgm:cxn modelId="{1DC99EFE-1970-478D-ADCB-8A5D507E3C3C}" type="presParOf" srcId="{E7658151-8266-422A-B7A6-F38ABA6B8E32}" destId="{2BE05E14-EB7B-4BE9-BDC5-A90F87A74DF4}" srcOrd="0" destOrd="0" presId="urn:microsoft.com/office/officeart/2005/8/layout/chevron2"/>
    <dgm:cxn modelId="{DFB85BF3-9FF9-49FA-ADD9-80E1291BE4BD}" type="presParOf" srcId="{E7658151-8266-422A-B7A6-F38ABA6B8E32}" destId="{109411D3-F11A-4057-83F3-A0A8DEECFE27}" srcOrd="1" destOrd="0" presId="urn:microsoft.com/office/officeart/2005/8/layout/chevron2"/>
    <dgm:cxn modelId="{EEDF1F9C-525A-4D50-BA2C-DA3CECCD399F}" type="presParOf" srcId="{A1744AFB-80E6-4A39-BF88-165816A1D870}" destId="{C7DEF82D-2FBB-4F27-96CB-3E399C5E81CF}" srcOrd="3" destOrd="0" presId="urn:microsoft.com/office/officeart/2005/8/layout/chevron2"/>
    <dgm:cxn modelId="{0CA651AF-0174-4969-B8F6-9E11A4B11977}" type="presParOf" srcId="{A1744AFB-80E6-4A39-BF88-165816A1D870}" destId="{E71017B8-8737-4A0A-B09A-7307A2967DCC}" srcOrd="4" destOrd="0" presId="urn:microsoft.com/office/officeart/2005/8/layout/chevron2"/>
    <dgm:cxn modelId="{E59F1D7F-19B5-45D4-A2D8-95DCBCDAEA22}" type="presParOf" srcId="{E71017B8-8737-4A0A-B09A-7307A2967DCC}" destId="{B4361121-B9DA-452A-B5E3-F2109CE7544F}" srcOrd="0" destOrd="0" presId="urn:microsoft.com/office/officeart/2005/8/layout/chevron2"/>
    <dgm:cxn modelId="{82BF3C00-3034-435A-9FE6-707896DC2F64}" type="presParOf" srcId="{E71017B8-8737-4A0A-B09A-7307A2967DCC}" destId="{BFAD47AE-1D7C-43BC-AF56-C529853FBC1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1F4C97A-6A56-477E-9C7F-C485AE715680}" type="doc">
      <dgm:prSet loTypeId="urn:microsoft.com/office/officeart/2008/layout/VerticalAccentList" loCatId="list" qsTypeId="urn:microsoft.com/office/officeart/2005/8/quickstyle/simple1" qsCatId="simple" csTypeId="urn:microsoft.com/office/officeart/2005/8/colors/colorful4" csCatId="colorful" phldr="1"/>
      <dgm:spPr/>
      <dgm:t>
        <a:bodyPr/>
        <a:lstStyle/>
        <a:p>
          <a:endParaRPr lang="en-US"/>
        </a:p>
      </dgm:t>
    </dgm:pt>
    <dgm:pt modelId="{CED98F2D-822B-4ADD-B1E7-4856335512D4}">
      <dgm:prSet phldrT="[Text]"/>
      <dgm:spPr/>
      <dgm:t>
        <a:bodyPr/>
        <a:lstStyle/>
        <a:p>
          <a:r>
            <a:rPr lang="el-GR" b="1" dirty="0"/>
            <a:t>1. Συνάφεια</a:t>
          </a:r>
          <a:endParaRPr lang="en-US" b="1" dirty="0"/>
        </a:p>
      </dgm:t>
    </dgm:pt>
    <dgm:pt modelId="{BBE6B6F1-B70C-46ED-A80E-615B88B29879}" type="parTrans" cxnId="{6921438A-32CE-4BA7-8226-0B1673910AC9}">
      <dgm:prSet/>
      <dgm:spPr/>
      <dgm:t>
        <a:bodyPr/>
        <a:lstStyle/>
        <a:p>
          <a:endParaRPr lang="en-US"/>
        </a:p>
      </dgm:t>
    </dgm:pt>
    <dgm:pt modelId="{F573E0D4-0BFA-4701-91C2-F9960F6A2EDE}" type="sibTrans" cxnId="{6921438A-32CE-4BA7-8226-0B1673910AC9}">
      <dgm:prSet/>
      <dgm:spPr/>
      <dgm:t>
        <a:bodyPr/>
        <a:lstStyle/>
        <a:p>
          <a:endParaRPr lang="en-US"/>
        </a:p>
      </dgm:t>
    </dgm:pt>
    <dgm:pt modelId="{7A344F82-3A80-4F4F-B508-8D282BC2598E}">
      <dgm:prSet phldrT="[Text]"/>
      <dgm:spPr/>
      <dgm:t>
        <a:bodyPr/>
        <a:lstStyle/>
        <a:p>
          <a:r>
            <a:rPr lang="el-GR" dirty="0"/>
            <a:t>Συνάφεια σχεδίου με στόχους Βασικής Δράσης</a:t>
          </a:r>
          <a:r>
            <a:rPr lang="en-US" dirty="0"/>
            <a:t> &amp; </a:t>
          </a:r>
          <a:r>
            <a:rPr lang="el-GR" dirty="0"/>
            <a:t>προτεραιότητες</a:t>
          </a:r>
          <a:endParaRPr lang="en-US" dirty="0"/>
        </a:p>
      </dgm:t>
    </dgm:pt>
    <dgm:pt modelId="{B99164A2-143F-4978-842E-92985266C612}" type="parTrans" cxnId="{06C3A1EF-51F8-4AE5-87BD-70B04928A337}">
      <dgm:prSet/>
      <dgm:spPr/>
      <dgm:t>
        <a:bodyPr/>
        <a:lstStyle/>
        <a:p>
          <a:endParaRPr lang="en-US"/>
        </a:p>
      </dgm:t>
    </dgm:pt>
    <dgm:pt modelId="{8709634D-668E-4BAE-BCA7-7B86A3EBB4EE}" type="sibTrans" cxnId="{06C3A1EF-51F8-4AE5-87BD-70B04928A337}">
      <dgm:prSet/>
      <dgm:spPr/>
      <dgm:t>
        <a:bodyPr/>
        <a:lstStyle/>
        <a:p>
          <a:endParaRPr lang="en-US"/>
        </a:p>
      </dgm:t>
    </dgm:pt>
    <dgm:pt modelId="{23E1B560-3183-4B1A-82CF-DA984DB5FE3A}">
      <dgm:prSet phldrT="[Text]"/>
      <dgm:spPr/>
      <dgm:t>
        <a:bodyPr/>
        <a:lstStyle/>
        <a:p>
          <a:r>
            <a:rPr lang="el-GR" b="1" dirty="0"/>
            <a:t>2. Ποιότητα σχεδιασμού</a:t>
          </a:r>
          <a:endParaRPr lang="en-US" b="1" dirty="0"/>
        </a:p>
      </dgm:t>
    </dgm:pt>
    <dgm:pt modelId="{7398DF81-15F5-41E0-A88B-C606DC03DB2F}" type="parTrans" cxnId="{DADD96BD-2643-440C-B342-10DD0039B1F0}">
      <dgm:prSet/>
      <dgm:spPr/>
      <dgm:t>
        <a:bodyPr/>
        <a:lstStyle/>
        <a:p>
          <a:endParaRPr lang="en-US"/>
        </a:p>
      </dgm:t>
    </dgm:pt>
    <dgm:pt modelId="{40F774F6-9D87-42AC-A541-F1133F029E20}" type="sibTrans" cxnId="{DADD96BD-2643-440C-B342-10DD0039B1F0}">
      <dgm:prSet/>
      <dgm:spPr/>
      <dgm:t>
        <a:bodyPr/>
        <a:lstStyle/>
        <a:p>
          <a:endParaRPr lang="en-US"/>
        </a:p>
      </dgm:t>
    </dgm:pt>
    <dgm:pt modelId="{5B63C61C-1665-45D8-B318-9D24506B92C9}">
      <dgm:prSet phldrT="[Text]"/>
      <dgm:spPr/>
      <dgm:t>
        <a:bodyPr/>
        <a:lstStyle/>
        <a:p>
          <a:r>
            <a:rPr lang="el-GR" dirty="0"/>
            <a:t>Στόχοι σχεδίου – οργάνωση - δράσεις</a:t>
          </a:r>
          <a:endParaRPr lang="en-US" dirty="0"/>
        </a:p>
      </dgm:t>
    </dgm:pt>
    <dgm:pt modelId="{FCACC93B-8197-48E0-BF01-11F565368A01}" type="parTrans" cxnId="{6152E6A7-FA15-4926-BD5E-5BA6C09653E7}">
      <dgm:prSet/>
      <dgm:spPr/>
      <dgm:t>
        <a:bodyPr/>
        <a:lstStyle/>
        <a:p>
          <a:endParaRPr lang="en-US"/>
        </a:p>
      </dgm:t>
    </dgm:pt>
    <dgm:pt modelId="{D1BB8C00-7421-45A9-A2C3-C7E72BE6C778}" type="sibTrans" cxnId="{6152E6A7-FA15-4926-BD5E-5BA6C09653E7}">
      <dgm:prSet/>
      <dgm:spPr/>
      <dgm:t>
        <a:bodyPr/>
        <a:lstStyle/>
        <a:p>
          <a:endParaRPr lang="en-US"/>
        </a:p>
      </dgm:t>
    </dgm:pt>
    <dgm:pt modelId="{26099329-196A-48A2-B088-364A46A25F2C}">
      <dgm:prSet phldrT="[Text]"/>
      <dgm:spPr/>
      <dgm:t>
        <a:bodyPr/>
        <a:lstStyle/>
        <a:p>
          <a:r>
            <a:rPr lang="el-GR" b="1" dirty="0"/>
            <a:t>3. Ποιότητα αντίκτυπου</a:t>
          </a:r>
          <a:endParaRPr lang="en-US" b="1" dirty="0"/>
        </a:p>
      </dgm:t>
    </dgm:pt>
    <dgm:pt modelId="{DC9664D1-FEB4-4B81-BC11-C71055F7DB2E}" type="parTrans" cxnId="{A672019D-A21D-4085-AD04-51C3D5F2A96D}">
      <dgm:prSet/>
      <dgm:spPr/>
      <dgm:t>
        <a:bodyPr/>
        <a:lstStyle/>
        <a:p>
          <a:endParaRPr lang="en-US"/>
        </a:p>
      </dgm:t>
    </dgm:pt>
    <dgm:pt modelId="{677819D5-49DE-4F03-BBB3-B72B0AFA8AD1}" type="sibTrans" cxnId="{A672019D-A21D-4085-AD04-51C3D5F2A96D}">
      <dgm:prSet/>
      <dgm:spPr/>
      <dgm:t>
        <a:bodyPr/>
        <a:lstStyle/>
        <a:p>
          <a:endParaRPr lang="en-US"/>
        </a:p>
      </dgm:t>
    </dgm:pt>
    <dgm:pt modelId="{EC6E7749-472A-49B4-9EE5-4E4A9AC6E382}">
      <dgm:prSet phldrT="[Text]"/>
      <dgm:spPr/>
      <dgm:t>
        <a:bodyPr/>
        <a:lstStyle/>
        <a:p>
          <a:r>
            <a:rPr lang="el-GR" dirty="0"/>
            <a:t>Αποτελέσματα – συμπεράσματα – αξιολόγηση από οργανισμό - κοινό</a:t>
          </a:r>
          <a:endParaRPr lang="en-US" dirty="0"/>
        </a:p>
      </dgm:t>
    </dgm:pt>
    <dgm:pt modelId="{4390623B-16B8-4E73-BAD8-8BB86AD02654}" type="parTrans" cxnId="{2210F9D8-1D86-439E-ACF3-05B370DFA864}">
      <dgm:prSet/>
      <dgm:spPr/>
      <dgm:t>
        <a:bodyPr/>
        <a:lstStyle/>
        <a:p>
          <a:endParaRPr lang="en-US"/>
        </a:p>
      </dgm:t>
    </dgm:pt>
    <dgm:pt modelId="{1ED4AA0E-A525-4960-8EAE-27D2DAAF01ED}" type="sibTrans" cxnId="{2210F9D8-1D86-439E-ACF3-05B370DFA864}">
      <dgm:prSet/>
      <dgm:spPr/>
      <dgm:t>
        <a:bodyPr/>
        <a:lstStyle/>
        <a:p>
          <a:endParaRPr lang="en-US"/>
        </a:p>
      </dgm:t>
    </dgm:pt>
    <dgm:pt modelId="{61C18103-B290-4794-8FB3-25EABB659960}" type="pres">
      <dgm:prSet presAssocID="{11F4C97A-6A56-477E-9C7F-C485AE715680}" presName="Name0" presStyleCnt="0">
        <dgm:presLayoutVars>
          <dgm:chMax/>
          <dgm:chPref/>
          <dgm:dir/>
        </dgm:presLayoutVars>
      </dgm:prSet>
      <dgm:spPr/>
      <dgm:t>
        <a:bodyPr/>
        <a:lstStyle/>
        <a:p>
          <a:endParaRPr lang="el-GR"/>
        </a:p>
      </dgm:t>
    </dgm:pt>
    <dgm:pt modelId="{CD646A39-0791-4B2A-B489-7AB4ADE2CF7F}" type="pres">
      <dgm:prSet presAssocID="{CED98F2D-822B-4ADD-B1E7-4856335512D4}" presName="parenttextcomposite" presStyleCnt="0"/>
      <dgm:spPr/>
    </dgm:pt>
    <dgm:pt modelId="{CCDAD7C8-75D0-45B9-808F-102DDE7428E4}" type="pres">
      <dgm:prSet presAssocID="{CED98F2D-822B-4ADD-B1E7-4856335512D4}" presName="parenttext" presStyleLbl="revTx" presStyleIdx="0" presStyleCnt="3">
        <dgm:presLayoutVars>
          <dgm:chMax/>
          <dgm:chPref val="2"/>
          <dgm:bulletEnabled val="1"/>
        </dgm:presLayoutVars>
      </dgm:prSet>
      <dgm:spPr/>
      <dgm:t>
        <a:bodyPr/>
        <a:lstStyle/>
        <a:p>
          <a:endParaRPr lang="el-GR"/>
        </a:p>
      </dgm:t>
    </dgm:pt>
    <dgm:pt modelId="{F4633181-5338-4370-AC27-5257985E4959}" type="pres">
      <dgm:prSet presAssocID="{CED98F2D-822B-4ADD-B1E7-4856335512D4}" presName="composite" presStyleCnt="0"/>
      <dgm:spPr/>
    </dgm:pt>
    <dgm:pt modelId="{003B4D23-37AF-476D-9351-26B05FAB9B1B}" type="pres">
      <dgm:prSet presAssocID="{CED98F2D-822B-4ADD-B1E7-4856335512D4}" presName="chevron1" presStyleLbl="alignNode1" presStyleIdx="0" presStyleCnt="21"/>
      <dgm:spPr/>
    </dgm:pt>
    <dgm:pt modelId="{8EBBC220-CDC8-46CC-BE56-392254C4DA83}" type="pres">
      <dgm:prSet presAssocID="{CED98F2D-822B-4ADD-B1E7-4856335512D4}" presName="chevron2" presStyleLbl="alignNode1" presStyleIdx="1" presStyleCnt="21"/>
      <dgm:spPr/>
    </dgm:pt>
    <dgm:pt modelId="{8CEA4C9C-D409-424C-8F82-BB5E0999734C}" type="pres">
      <dgm:prSet presAssocID="{CED98F2D-822B-4ADD-B1E7-4856335512D4}" presName="chevron3" presStyleLbl="alignNode1" presStyleIdx="2" presStyleCnt="21"/>
      <dgm:spPr/>
    </dgm:pt>
    <dgm:pt modelId="{662BAAE1-7EB3-4BF6-9005-A1A6F422BFDA}" type="pres">
      <dgm:prSet presAssocID="{CED98F2D-822B-4ADD-B1E7-4856335512D4}" presName="chevron4" presStyleLbl="alignNode1" presStyleIdx="3" presStyleCnt="21"/>
      <dgm:spPr/>
    </dgm:pt>
    <dgm:pt modelId="{7AC7B0BB-C9B8-455F-BE3E-608B15EA6D10}" type="pres">
      <dgm:prSet presAssocID="{CED98F2D-822B-4ADD-B1E7-4856335512D4}" presName="chevron5" presStyleLbl="alignNode1" presStyleIdx="4" presStyleCnt="21"/>
      <dgm:spPr/>
    </dgm:pt>
    <dgm:pt modelId="{E36752D6-8033-49D4-B221-826D833BA2DC}" type="pres">
      <dgm:prSet presAssocID="{CED98F2D-822B-4ADD-B1E7-4856335512D4}" presName="chevron6" presStyleLbl="alignNode1" presStyleIdx="5" presStyleCnt="21"/>
      <dgm:spPr/>
    </dgm:pt>
    <dgm:pt modelId="{A77A1CB2-902B-4E10-A374-268550FA8909}" type="pres">
      <dgm:prSet presAssocID="{CED98F2D-822B-4ADD-B1E7-4856335512D4}" presName="chevron7" presStyleLbl="alignNode1" presStyleIdx="6" presStyleCnt="21"/>
      <dgm:spPr/>
    </dgm:pt>
    <dgm:pt modelId="{7A678FC3-08B4-4D2C-9A6F-CC33CDC6A34C}" type="pres">
      <dgm:prSet presAssocID="{CED98F2D-822B-4ADD-B1E7-4856335512D4}" presName="childtext" presStyleLbl="solidFgAcc1" presStyleIdx="0" presStyleCnt="3">
        <dgm:presLayoutVars>
          <dgm:chMax/>
          <dgm:chPref val="0"/>
          <dgm:bulletEnabled val="1"/>
        </dgm:presLayoutVars>
      </dgm:prSet>
      <dgm:spPr/>
      <dgm:t>
        <a:bodyPr/>
        <a:lstStyle/>
        <a:p>
          <a:endParaRPr lang="el-GR"/>
        </a:p>
      </dgm:t>
    </dgm:pt>
    <dgm:pt modelId="{10792E32-DB26-48A4-83CB-CE2F83856122}" type="pres">
      <dgm:prSet presAssocID="{F573E0D4-0BFA-4701-91C2-F9960F6A2EDE}" presName="sibTrans" presStyleCnt="0"/>
      <dgm:spPr/>
    </dgm:pt>
    <dgm:pt modelId="{DBA8F5DA-9C5D-4F41-BC80-755FA5F1E643}" type="pres">
      <dgm:prSet presAssocID="{23E1B560-3183-4B1A-82CF-DA984DB5FE3A}" presName="parenttextcomposite" presStyleCnt="0"/>
      <dgm:spPr/>
    </dgm:pt>
    <dgm:pt modelId="{E9BA0D84-EA74-47E5-81C2-2881ADF197AD}" type="pres">
      <dgm:prSet presAssocID="{23E1B560-3183-4B1A-82CF-DA984DB5FE3A}" presName="parenttext" presStyleLbl="revTx" presStyleIdx="1" presStyleCnt="3">
        <dgm:presLayoutVars>
          <dgm:chMax/>
          <dgm:chPref val="2"/>
          <dgm:bulletEnabled val="1"/>
        </dgm:presLayoutVars>
      </dgm:prSet>
      <dgm:spPr/>
      <dgm:t>
        <a:bodyPr/>
        <a:lstStyle/>
        <a:p>
          <a:endParaRPr lang="el-GR"/>
        </a:p>
      </dgm:t>
    </dgm:pt>
    <dgm:pt modelId="{9C4A050F-4883-41CF-A70A-508B41040F25}" type="pres">
      <dgm:prSet presAssocID="{23E1B560-3183-4B1A-82CF-DA984DB5FE3A}" presName="composite" presStyleCnt="0"/>
      <dgm:spPr/>
    </dgm:pt>
    <dgm:pt modelId="{FECABB6C-0597-4C44-A348-D5F71AAB2995}" type="pres">
      <dgm:prSet presAssocID="{23E1B560-3183-4B1A-82CF-DA984DB5FE3A}" presName="chevron1" presStyleLbl="alignNode1" presStyleIdx="7" presStyleCnt="21"/>
      <dgm:spPr/>
    </dgm:pt>
    <dgm:pt modelId="{56B001B7-BB96-4F54-B663-8039BFEF5F87}" type="pres">
      <dgm:prSet presAssocID="{23E1B560-3183-4B1A-82CF-DA984DB5FE3A}" presName="chevron2" presStyleLbl="alignNode1" presStyleIdx="8" presStyleCnt="21"/>
      <dgm:spPr/>
    </dgm:pt>
    <dgm:pt modelId="{F9E42BE8-129E-4019-9365-4496A5FC4512}" type="pres">
      <dgm:prSet presAssocID="{23E1B560-3183-4B1A-82CF-DA984DB5FE3A}" presName="chevron3" presStyleLbl="alignNode1" presStyleIdx="9" presStyleCnt="21"/>
      <dgm:spPr/>
    </dgm:pt>
    <dgm:pt modelId="{DF51E5C3-0485-4CE7-AB31-597EE44BCFCF}" type="pres">
      <dgm:prSet presAssocID="{23E1B560-3183-4B1A-82CF-DA984DB5FE3A}" presName="chevron4" presStyleLbl="alignNode1" presStyleIdx="10" presStyleCnt="21"/>
      <dgm:spPr/>
    </dgm:pt>
    <dgm:pt modelId="{C04ECAD0-1DCE-4B1B-B6D0-F00B8F4A38A4}" type="pres">
      <dgm:prSet presAssocID="{23E1B560-3183-4B1A-82CF-DA984DB5FE3A}" presName="chevron5" presStyleLbl="alignNode1" presStyleIdx="11" presStyleCnt="21"/>
      <dgm:spPr/>
    </dgm:pt>
    <dgm:pt modelId="{0FC82AC8-0159-40D0-99D1-B29F453C079A}" type="pres">
      <dgm:prSet presAssocID="{23E1B560-3183-4B1A-82CF-DA984DB5FE3A}" presName="chevron6" presStyleLbl="alignNode1" presStyleIdx="12" presStyleCnt="21"/>
      <dgm:spPr/>
    </dgm:pt>
    <dgm:pt modelId="{28C93687-F40C-48B1-88D1-5EFC385E24AE}" type="pres">
      <dgm:prSet presAssocID="{23E1B560-3183-4B1A-82CF-DA984DB5FE3A}" presName="chevron7" presStyleLbl="alignNode1" presStyleIdx="13" presStyleCnt="21"/>
      <dgm:spPr/>
    </dgm:pt>
    <dgm:pt modelId="{58178D19-E764-4B11-A698-42FE1F5D6ECA}" type="pres">
      <dgm:prSet presAssocID="{23E1B560-3183-4B1A-82CF-DA984DB5FE3A}" presName="childtext" presStyleLbl="solidFgAcc1" presStyleIdx="1" presStyleCnt="3">
        <dgm:presLayoutVars>
          <dgm:chMax/>
          <dgm:chPref val="0"/>
          <dgm:bulletEnabled val="1"/>
        </dgm:presLayoutVars>
      </dgm:prSet>
      <dgm:spPr/>
      <dgm:t>
        <a:bodyPr/>
        <a:lstStyle/>
        <a:p>
          <a:endParaRPr lang="el-GR"/>
        </a:p>
      </dgm:t>
    </dgm:pt>
    <dgm:pt modelId="{68020E1E-BF6E-4C48-89D5-5B8E51BF7454}" type="pres">
      <dgm:prSet presAssocID="{40F774F6-9D87-42AC-A541-F1133F029E20}" presName="sibTrans" presStyleCnt="0"/>
      <dgm:spPr/>
    </dgm:pt>
    <dgm:pt modelId="{82CAEA60-8D3F-4D19-AE15-466172E5D307}" type="pres">
      <dgm:prSet presAssocID="{26099329-196A-48A2-B088-364A46A25F2C}" presName="parenttextcomposite" presStyleCnt="0"/>
      <dgm:spPr/>
    </dgm:pt>
    <dgm:pt modelId="{8C8EA96A-3EF6-4A77-A375-F68240BD9069}" type="pres">
      <dgm:prSet presAssocID="{26099329-196A-48A2-B088-364A46A25F2C}" presName="parenttext" presStyleLbl="revTx" presStyleIdx="2" presStyleCnt="3">
        <dgm:presLayoutVars>
          <dgm:chMax/>
          <dgm:chPref val="2"/>
          <dgm:bulletEnabled val="1"/>
        </dgm:presLayoutVars>
      </dgm:prSet>
      <dgm:spPr/>
      <dgm:t>
        <a:bodyPr/>
        <a:lstStyle/>
        <a:p>
          <a:endParaRPr lang="el-GR"/>
        </a:p>
      </dgm:t>
    </dgm:pt>
    <dgm:pt modelId="{E37FBABE-D959-4360-A0D4-606A27D419F1}" type="pres">
      <dgm:prSet presAssocID="{26099329-196A-48A2-B088-364A46A25F2C}" presName="composite" presStyleCnt="0"/>
      <dgm:spPr/>
    </dgm:pt>
    <dgm:pt modelId="{2F119EEE-A9BC-4595-BE31-C8FC7E910945}" type="pres">
      <dgm:prSet presAssocID="{26099329-196A-48A2-B088-364A46A25F2C}" presName="chevron1" presStyleLbl="alignNode1" presStyleIdx="14" presStyleCnt="21"/>
      <dgm:spPr/>
    </dgm:pt>
    <dgm:pt modelId="{0DAA5363-0298-4866-B956-641044473962}" type="pres">
      <dgm:prSet presAssocID="{26099329-196A-48A2-B088-364A46A25F2C}" presName="chevron2" presStyleLbl="alignNode1" presStyleIdx="15" presStyleCnt="21"/>
      <dgm:spPr/>
    </dgm:pt>
    <dgm:pt modelId="{E36923A9-80EE-43F4-B19F-A71B5D9680E4}" type="pres">
      <dgm:prSet presAssocID="{26099329-196A-48A2-B088-364A46A25F2C}" presName="chevron3" presStyleLbl="alignNode1" presStyleIdx="16" presStyleCnt="21"/>
      <dgm:spPr/>
    </dgm:pt>
    <dgm:pt modelId="{504818EA-EC58-4AD5-8CA7-F56A34E44E78}" type="pres">
      <dgm:prSet presAssocID="{26099329-196A-48A2-B088-364A46A25F2C}" presName="chevron4" presStyleLbl="alignNode1" presStyleIdx="17" presStyleCnt="21"/>
      <dgm:spPr/>
    </dgm:pt>
    <dgm:pt modelId="{94C55285-2BBF-49E5-ACDD-8E75F3B9E8C2}" type="pres">
      <dgm:prSet presAssocID="{26099329-196A-48A2-B088-364A46A25F2C}" presName="chevron5" presStyleLbl="alignNode1" presStyleIdx="18" presStyleCnt="21"/>
      <dgm:spPr/>
    </dgm:pt>
    <dgm:pt modelId="{CF2161BE-2DC7-4D20-A142-084FECB32C0D}" type="pres">
      <dgm:prSet presAssocID="{26099329-196A-48A2-B088-364A46A25F2C}" presName="chevron6" presStyleLbl="alignNode1" presStyleIdx="19" presStyleCnt="21"/>
      <dgm:spPr/>
    </dgm:pt>
    <dgm:pt modelId="{080680E3-C622-4279-99D1-F03EDC9CA74B}" type="pres">
      <dgm:prSet presAssocID="{26099329-196A-48A2-B088-364A46A25F2C}" presName="chevron7" presStyleLbl="alignNode1" presStyleIdx="20" presStyleCnt="21"/>
      <dgm:spPr/>
    </dgm:pt>
    <dgm:pt modelId="{683F667D-8582-430B-B655-439557F64744}" type="pres">
      <dgm:prSet presAssocID="{26099329-196A-48A2-B088-364A46A25F2C}" presName="childtext" presStyleLbl="solidFgAcc1" presStyleIdx="2" presStyleCnt="3">
        <dgm:presLayoutVars>
          <dgm:chMax/>
          <dgm:chPref val="0"/>
          <dgm:bulletEnabled val="1"/>
        </dgm:presLayoutVars>
      </dgm:prSet>
      <dgm:spPr/>
      <dgm:t>
        <a:bodyPr/>
        <a:lstStyle/>
        <a:p>
          <a:endParaRPr lang="el-GR"/>
        </a:p>
      </dgm:t>
    </dgm:pt>
  </dgm:ptLst>
  <dgm:cxnLst>
    <dgm:cxn modelId="{06C3A1EF-51F8-4AE5-87BD-70B04928A337}" srcId="{CED98F2D-822B-4ADD-B1E7-4856335512D4}" destId="{7A344F82-3A80-4F4F-B508-8D282BC2598E}" srcOrd="0" destOrd="0" parTransId="{B99164A2-143F-4978-842E-92985266C612}" sibTransId="{8709634D-668E-4BAE-BCA7-7B86A3EBB4EE}"/>
    <dgm:cxn modelId="{ED4A0FA5-AF0E-45E9-9171-A28A95867765}" type="presOf" srcId="{11F4C97A-6A56-477E-9C7F-C485AE715680}" destId="{61C18103-B290-4794-8FB3-25EABB659960}" srcOrd="0" destOrd="0" presId="urn:microsoft.com/office/officeart/2008/layout/VerticalAccentList"/>
    <dgm:cxn modelId="{A672019D-A21D-4085-AD04-51C3D5F2A96D}" srcId="{11F4C97A-6A56-477E-9C7F-C485AE715680}" destId="{26099329-196A-48A2-B088-364A46A25F2C}" srcOrd="2" destOrd="0" parTransId="{DC9664D1-FEB4-4B81-BC11-C71055F7DB2E}" sibTransId="{677819D5-49DE-4F03-BBB3-B72B0AFA8AD1}"/>
    <dgm:cxn modelId="{2210F9D8-1D86-439E-ACF3-05B370DFA864}" srcId="{26099329-196A-48A2-B088-364A46A25F2C}" destId="{EC6E7749-472A-49B4-9EE5-4E4A9AC6E382}" srcOrd="0" destOrd="0" parTransId="{4390623B-16B8-4E73-BAD8-8BB86AD02654}" sibTransId="{1ED4AA0E-A525-4960-8EAE-27D2DAAF01ED}"/>
    <dgm:cxn modelId="{6152E6A7-FA15-4926-BD5E-5BA6C09653E7}" srcId="{23E1B560-3183-4B1A-82CF-DA984DB5FE3A}" destId="{5B63C61C-1665-45D8-B318-9D24506B92C9}" srcOrd="0" destOrd="0" parTransId="{FCACC93B-8197-48E0-BF01-11F565368A01}" sibTransId="{D1BB8C00-7421-45A9-A2C3-C7E72BE6C778}"/>
    <dgm:cxn modelId="{A3E3671D-1A71-4DE4-8F19-A6BD9F9A5E76}" type="presOf" srcId="{CED98F2D-822B-4ADD-B1E7-4856335512D4}" destId="{CCDAD7C8-75D0-45B9-808F-102DDE7428E4}" srcOrd="0" destOrd="0" presId="urn:microsoft.com/office/officeart/2008/layout/VerticalAccentList"/>
    <dgm:cxn modelId="{128D48EF-88D4-4F74-B77E-E64907CDE7B5}" type="presOf" srcId="{23E1B560-3183-4B1A-82CF-DA984DB5FE3A}" destId="{E9BA0D84-EA74-47E5-81C2-2881ADF197AD}" srcOrd="0" destOrd="0" presId="urn:microsoft.com/office/officeart/2008/layout/VerticalAccentList"/>
    <dgm:cxn modelId="{6921438A-32CE-4BA7-8226-0B1673910AC9}" srcId="{11F4C97A-6A56-477E-9C7F-C485AE715680}" destId="{CED98F2D-822B-4ADD-B1E7-4856335512D4}" srcOrd="0" destOrd="0" parTransId="{BBE6B6F1-B70C-46ED-A80E-615B88B29879}" sibTransId="{F573E0D4-0BFA-4701-91C2-F9960F6A2EDE}"/>
    <dgm:cxn modelId="{51B807BB-19B9-4807-AE36-97A4BECE7369}" type="presOf" srcId="{EC6E7749-472A-49B4-9EE5-4E4A9AC6E382}" destId="{683F667D-8582-430B-B655-439557F64744}" srcOrd="0" destOrd="0" presId="urn:microsoft.com/office/officeart/2008/layout/VerticalAccentList"/>
    <dgm:cxn modelId="{631ABA58-FFB9-4B5B-AC50-B67E7B69B382}" type="presOf" srcId="{7A344F82-3A80-4F4F-B508-8D282BC2598E}" destId="{7A678FC3-08B4-4D2C-9A6F-CC33CDC6A34C}" srcOrd="0" destOrd="0" presId="urn:microsoft.com/office/officeart/2008/layout/VerticalAccentList"/>
    <dgm:cxn modelId="{35328DD9-F80A-4183-8674-533B8CE11F90}" type="presOf" srcId="{5B63C61C-1665-45D8-B318-9D24506B92C9}" destId="{58178D19-E764-4B11-A698-42FE1F5D6ECA}" srcOrd="0" destOrd="0" presId="urn:microsoft.com/office/officeart/2008/layout/VerticalAccentList"/>
    <dgm:cxn modelId="{CE27C459-1CD6-4682-80B7-5355108363F6}" type="presOf" srcId="{26099329-196A-48A2-B088-364A46A25F2C}" destId="{8C8EA96A-3EF6-4A77-A375-F68240BD9069}" srcOrd="0" destOrd="0" presId="urn:microsoft.com/office/officeart/2008/layout/VerticalAccentList"/>
    <dgm:cxn modelId="{DADD96BD-2643-440C-B342-10DD0039B1F0}" srcId="{11F4C97A-6A56-477E-9C7F-C485AE715680}" destId="{23E1B560-3183-4B1A-82CF-DA984DB5FE3A}" srcOrd="1" destOrd="0" parTransId="{7398DF81-15F5-41E0-A88B-C606DC03DB2F}" sibTransId="{40F774F6-9D87-42AC-A541-F1133F029E20}"/>
    <dgm:cxn modelId="{8FBAE954-8691-4CB7-BEDA-64FA35674CA4}" type="presParOf" srcId="{61C18103-B290-4794-8FB3-25EABB659960}" destId="{CD646A39-0791-4B2A-B489-7AB4ADE2CF7F}" srcOrd="0" destOrd="0" presId="urn:microsoft.com/office/officeart/2008/layout/VerticalAccentList"/>
    <dgm:cxn modelId="{30E57344-3ACA-45BC-86DD-EC1440F66AEB}" type="presParOf" srcId="{CD646A39-0791-4B2A-B489-7AB4ADE2CF7F}" destId="{CCDAD7C8-75D0-45B9-808F-102DDE7428E4}" srcOrd="0" destOrd="0" presId="urn:microsoft.com/office/officeart/2008/layout/VerticalAccentList"/>
    <dgm:cxn modelId="{FD618F2C-FBED-4965-9D66-F290293A2FEB}" type="presParOf" srcId="{61C18103-B290-4794-8FB3-25EABB659960}" destId="{F4633181-5338-4370-AC27-5257985E4959}" srcOrd="1" destOrd="0" presId="urn:microsoft.com/office/officeart/2008/layout/VerticalAccentList"/>
    <dgm:cxn modelId="{30F0DF14-143C-4CB5-A6F1-871E565504D0}" type="presParOf" srcId="{F4633181-5338-4370-AC27-5257985E4959}" destId="{003B4D23-37AF-476D-9351-26B05FAB9B1B}" srcOrd="0" destOrd="0" presId="urn:microsoft.com/office/officeart/2008/layout/VerticalAccentList"/>
    <dgm:cxn modelId="{44D312B2-320C-46CB-BD33-39F5E2D0D749}" type="presParOf" srcId="{F4633181-5338-4370-AC27-5257985E4959}" destId="{8EBBC220-CDC8-46CC-BE56-392254C4DA83}" srcOrd="1" destOrd="0" presId="urn:microsoft.com/office/officeart/2008/layout/VerticalAccentList"/>
    <dgm:cxn modelId="{F1A5D52F-65B5-4E24-9D89-4833345251B2}" type="presParOf" srcId="{F4633181-5338-4370-AC27-5257985E4959}" destId="{8CEA4C9C-D409-424C-8F82-BB5E0999734C}" srcOrd="2" destOrd="0" presId="urn:microsoft.com/office/officeart/2008/layout/VerticalAccentList"/>
    <dgm:cxn modelId="{C222FC60-E36B-43B2-A85D-DFE056A473C0}" type="presParOf" srcId="{F4633181-5338-4370-AC27-5257985E4959}" destId="{662BAAE1-7EB3-4BF6-9005-A1A6F422BFDA}" srcOrd="3" destOrd="0" presId="urn:microsoft.com/office/officeart/2008/layout/VerticalAccentList"/>
    <dgm:cxn modelId="{C2D6F958-16C1-4D6A-B2A8-278CCFB2D6D7}" type="presParOf" srcId="{F4633181-5338-4370-AC27-5257985E4959}" destId="{7AC7B0BB-C9B8-455F-BE3E-608B15EA6D10}" srcOrd="4" destOrd="0" presId="urn:microsoft.com/office/officeart/2008/layout/VerticalAccentList"/>
    <dgm:cxn modelId="{874802E6-B402-4139-96C1-B821B9CC44C0}" type="presParOf" srcId="{F4633181-5338-4370-AC27-5257985E4959}" destId="{E36752D6-8033-49D4-B221-826D833BA2DC}" srcOrd="5" destOrd="0" presId="urn:microsoft.com/office/officeart/2008/layout/VerticalAccentList"/>
    <dgm:cxn modelId="{81EF1BA3-951C-4588-8790-3025AD265CB3}" type="presParOf" srcId="{F4633181-5338-4370-AC27-5257985E4959}" destId="{A77A1CB2-902B-4E10-A374-268550FA8909}" srcOrd="6" destOrd="0" presId="urn:microsoft.com/office/officeart/2008/layout/VerticalAccentList"/>
    <dgm:cxn modelId="{49C2700B-4F2A-4267-81C6-6432D02E53AF}" type="presParOf" srcId="{F4633181-5338-4370-AC27-5257985E4959}" destId="{7A678FC3-08B4-4D2C-9A6F-CC33CDC6A34C}" srcOrd="7" destOrd="0" presId="urn:microsoft.com/office/officeart/2008/layout/VerticalAccentList"/>
    <dgm:cxn modelId="{FA2456BB-D740-4BB4-91BE-DDE7668A86FA}" type="presParOf" srcId="{61C18103-B290-4794-8FB3-25EABB659960}" destId="{10792E32-DB26-48A4-83CB-CE2F83856122}" srcOrd="2" destOrd="0" presId="urn:microsoft.com/office/officeart/2008/layout/VerticalAccentList"/>
    <dgm:cxn modelId="{CBA39118-9E71-4F3F-98F3-3F865DA96926}" type="presParOf" srcId="{61C18103-B290-4794-8FB3-25EABB659960}" destId="{DBA8F5DA-9C5D-4F41-BC80-755FA5F1E643}" srcOrd="3" destOrd="0" presId="urn:microsoft.com/office/officeart/2008/layout/VerticalAccentList"/>
    <dgm:cxn modelId="{98FE1A01-4EAA-49DC-818F-047E4CCA6748}" type="presParOf" srcId="{DBA8F5DA-9C5D-4F41-BC80-755FA5F1E643}" destId="{E9BA0D84-EA74-47E5-81C2-2881ADF197AD}" srcOrd="0" destOrd="0" presId="urn:microsoft.com/office/officeart/2008/layout/VerticalAccentList"/>
    <dgm:cxn modelId="{30C97CD9-92C0-4B89-961A-123C49731B5D}" type="presParOf" srcId="{61C18103-B290-4794-8FB3-25EABB659960}" destId="{9C4A050F-4883-41CF-A70A-508B41040F25}" srcOrd="4" destOrd="0" presId="urn:microsoft.com/office/officeart/2008/layout/VerticalAccentList"/>
    <dgm:cxn modelId="{3BEFF521-0FD4-4001-9A17-609CAC669C46}" type="presParOf" srcId="{9C4A050F-4883-41CF-A70A-508B41040F25}" destId="{FECABB6C-0597-4C44-A348-D5F71AAB2995}" srcOrd="0" destOrd="0" presId="urn:microsoft.com/office/officeart/2008/layout/VerticalAccentList"/>
    <dgm:cxn modelId="{74D926AA-BA66-4579-A45C-8200A19DD2F2}" type="presParOf" srcId="{9C4A050F-4883-41CF-A70A-508B41040F25}" destId="{56B001B7-BB96-4F54-B663-8039BFEF5F87}" srcOrd="1" destOrd="0" presId="urn:microsoft.com/office/officeart/2008/layout/VerticalAccentList"/>
    <dgm:cxn modelId="{25A998E3-2DDD-4478-A158-2B6A13362B43}" type="presParOf" srcId="{9C4A050F-4883-41CF-A70A-508B41040F25}" destId="{F9E42BE8-129E-4019-9365-4496A5FC4512}" srcOrd="2" destOrd="0" presId="urn:microsoft.com/office/officeart/2008/layout/VerticalAccentList"/>
    <dgm:cxn modelId="{F55F19B6-652F-43AC-AE14-9C3ED70184E4}" type="presParOf" srcId="{9C4A050F-4883-41CF-A70A-508B41040F25}" destId="{DF51E5C3-0485-4CE7-AB31-597EE44BCFCF}" srcOrd="3" destOrd="0" presId="urn:microsoft.com/office/officeart/2008/layout/VerticalAccentList"/>
    <dgm:cxn modelId="{F0A41AC4-A210-4E8F-844A-9A96DEF330BF}" type="presParOf" srcId="{9C4A050F-4883-41CF-A70A-508B41040F25}" destId="{C04ECAD0-1DCE-4B1B-B6D0-F00B8F4A38A4}" srcOrd="4" destOrd="0" presId="urn:microsoft.com/office/officeart/2008/layout/VerticalAccentList"/>
    <dgm:cxn modelId="{5224D653-40A0-4652-A77B-876CEEED8FD8}" type="presParOf" srcId="{9C4A050F-4883-41CF-A70A-508B41040F25}" destId="{0FC82AC8-0159-40D0-99D1-B29F453C079A}" srcOrd="5" destOrd="0" presId="urn:microsoft.com/office/officeart/2008/layout/VerticalAccentList"/>
    <dgm:cxn modelId="{D13E421C-EAD4-4427-9F31-5D75369C87BC}" type="presParOf" srcId="{9C4A050F-4883-41CF-A70A-508B41040F25}" destId="{28C93687-F40C-48B1-88D1-5EFC385E24AE}" srcOrd="6" destOrd="0" presId="urn:microsoft.com/office/officeart/2008/layout/VerticalAccentList"/>
    <dgm:cxn modelId="{C0B3FA3A-85F4-4CD8-97F9-55BFFDC8437A}" type="presParOf" srcId="{9C4A050F-4883-41CF-A70A-508B41040F25}" destId="{58178D19-E764-4B11-A698-42FE1F5D6ECA}" srcOrd="7" destOrd="0" presId="urn:microsoft.com/office/officeart/2008/layout/VerticalAccentList"/>
    <dgm:cxn modelId="{25BCB96F-5BE0-48FE-A45F-81AF54504E43}" type="presParOf" srcId="{61C18103-B290-4794-8FB3-25EABB659960}" destId="{68020E1E-BF6E-4C48-89D5-5B8E51BF7454}" srcOrd="5" destOrd="0" presId="urn:microsoft.com/office/officeart/2008/layout/VerticalAccentList"/>
    <dgm:cxn modelId="{19C297F5-EA84-4C71-BB72-80561678FEEA}" type="presParOf" srcId="{61C18103-B290-4794-8FB3-25EABB659960}" destId="{82CAEA60-8D3F-4D19-AE15-466172E5D307}" srcOrd="6" destOrd="0" presId="urn:microsoft.com/office/officeart/2008/layout/VerticalAccentList"/>
    <dgm:cxn modelId="{5F40DE99-7649-4171-A326-FEC6E1564F30}" type="presParOf" srcId="{82CAEA60-8D3F-4D19-AE15-466172E5D307}" destId="{8C8EA96A-3EF6-4A77-A375-F68240BD9069}" srcOrd="0" destOrd="0" presId="urn:microsoft.com/office/officeart/2008/layout/VerticalAccentList"/>
    <dgm:cxn modelId="{E4BAC333-C728-48E2-A908-A156CDFF28FD}" type="presParOf" srcId="{61C18103-B290-4794-8FB3-25EABB659960}" destId="{E37FBABE-D959-4360-A0D4-606A27D419F1}" srcOrd="7" destOrd="0" presId="urn:microsoft.com/office/officeart/2008/layout/VerticalAccentList"/>
    <dgm:cxn modelId="{FC42A57D-627E-4738-BC48-87FFE2ED59F9}" type="presParOf" srcId="{E37FBABE-D959-4360-A0D4-606A27D419F1}" destId="{2F119EEE-A9BC-4595-BE31-C8FC7E910945}" srcOrd="0" destOrd="0" presId="urn:microsoft.com/office/officeart/2008/layout/VerticalAccentList"/>
    <dgm:cxn modelId="{BB469157-148C-47CB-91AF-3552DB4F0E28}" type="presParOf" srcId="{E37FBABE-D959-4360-A0D4-606A27D419F1}" destId="{0DAA5363-0298-4866-B956-641044473962}" srcOrd="1" destOrd="0" presId="urn:microsoft.com/office/officeart/2008/layout/VerticalAccentList"/>
    <dgm:cxn modelId="{1D8B30C4-C5FD-4B4F-BE2C-392694A8CEE6}" type="presParOf" srcId="{E37FBABE-D959-4360-A0D4-606A27D419F1}" destId="{E36923A9-80EE-43F4-B19F-A71B5D9680E4}" srcOrd="2" destOrd="0" presId="urn:microsoft.com/office/officeart/2008/layout/VerticalAccentList"/>
    <dgm:cxn modelId="{6AB29C3E-49CE-480B-8F00-5DA08CD207A0}" type="presParOf" srcId="{E37FBABE-D959-4360-A0D4-606A27D419F1}" destId="{504818EA-EC58-4AD5-8CA7-F56A34E44E78}" srcOrd="3" destOrd="0" presId="urn:microsoft.com/office/officeart/2008/layout/VerticalAccentList"/>
    <dgm:cxn modelId="{95EF5D32-1B32-419E-B673-1C160B642687}" type="presParOf" srcId="{E37FBABE-D959-4360-A0D4-606A27D419F1}" destId="{94C55285-2BBF-49E5-ACDD-8E75F3B9E8C2}" srcOrd="4" destOrd="0" presId="urn:microsoft.com/office/officeart/2008/layout/VerticalAccentList"/>
    <dgm:cxn modelId="{2A56A23E-F30A-4058-B572-F0A3719CCD63}" type="presParOf" srcId="{E37FBABE-D959-4360-A0D4-606A27D419F1}" destId="{CF2161BE-2DC7-4D20-A142-084FECB32C0D}" srcOrd="5" destOrd="0" presId="urn:microsoft.com/office/officeart/2008/layout/VerticalAccentList"/>
    <dgm:cxn modelId="{5B347A81-D9E4-48E2-AB86-66031C3CA5D7}" type="presParOf" srcId="{E37FBABE-D959-4360-A0D4-606A27D419F1}" destId="{080680E3-C622-4279-99D1-F03EDC9CA74B}" srcOrd="6" destOrd="0" presId="urn:microsoft.com/office/officeart/2008/layout/VerticalAccentList"/>
    <dgm:cxn modelId="{4BDFCE57-7E0E-4CED-982B-77DB1ABDD8F9}" type="presParOf" srcId="{E37FBABE-D959-4360-A0D4-606A27D419F1}" destId="{683F667D-8582-430B-B655-439557F64744}"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A6F3FC-0F94-442E-80BB-47C5C52A54E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F28B4032-52CA-4053-B08C-3DE0B24366C3}">
      <dgm:prSet phldrT="[Text]"/>
      <dgm:spPr/>
      <dgm:t>
        <a:bodyPr/>
        <a:lstStyle/>
        <a:p>
          <a:r>
            <a:rPr lang="el-GR" b="0" dirty="0">
              <a:latin typeface="Century Gothic" panose="020B0502020202020204" pitchFamily="34" charset="0"/>
            </a:rPr>
            <a:t>ΙΚΥ </a:t>
          </a:r>
        </a:p>
        <a:p>
          <a:r>
            <a:rPr lang="en-GB" b="0" dirty="0">
              <a:latin typeface="Century Gothic" panose="020B0502020202020204" pitchFamily="34" charset="0"/>
              <a:hlinkClick xmlns:r="http://schemas.openxmlformats.org/officeDocument/2006/relationships" r:id="rId1"/>
            </a:rPr>
            <a:t>https://www.iky.gr/el/</a:t>
          </a:r>
          <a:r>
            <a:rPr lang="el-GR" b="0" dirty="0">
              <a:latin typeface="Century Gothic" panose="020B0502020202020204" pitchFamily="34" charset="0"/>
            </a:rPr>
            <a:t> </a:t>
          </a:r>
        </a:p>
      </dgm:t>
    </dgm:pt>
    <dgm:pt modelId="{77A3CCE8-BF56-43CD-B16A-B080EBE51D1E}" type="parTrans" cxnId="{1E7A3D7B-7B16-4074-89CB-02AF4B29C3F2}">
      <dgm:prSet/>
      <dgm:spPr/>
      <dgm:t>
        <a:bodyPr/>
        <a:lstStyle/>
        <a:p>
          <a:endParaRPr lang="en-US"/>
        </a:p>
      </dgm:t>
    </dgm:pt>
    <dgm:pt modelId="{4E2278DF-6D72-455B-ACCE-5101E4AC3236}" type="sibTrans" cxnId="{1E7A3D7B-7B16-4074-89CB-02AF4B29C3F2}">
      <dgm:prSet/>
      <dgm:spPr/>
      <dgm:t>
        <a:bodyPr/>
        <a:lstStyle/>
        <a:p>
          <a:endParaRPr lang="en-US"/>
        </a:p>
      </dgm:t>
    </dgm:pt>
    <dgm:pt modelId="{7C7E7C31-B446-4600-93C5-0F3FFD041982}">
      <dgm:prSet phldrT="[Text]"/>
      <dgm:spPr/>
      <dgm:t>
        <a:bodyPr/>
        <a:lstStyle/>
        <a:p>
          <a:r>
            <a:rPr lang="el-GR" dirty="0">
              <a:latin typeface="Century Gothic" panose="020B0502020202020204" pitchFamily="34" charset="0"/>
            </a:rPr>
            <a:t>Σχολική Εκπαίδευση </a:t>
          </a:r>
          <a:endParaRPr lang="en-US" dirty="0">
            <a:latin typeface="Century Gothic" panose="020B0502020202020204" pitchFamily="34" charset="0"/>
          </a:endParaRPr>
        </a:p>
      </dgm:t>
    </dgm:pt>
    <dgm:pt modelId="{5243352C-3538-4E6D-BCFF-90C5A12EBCCE}" type="parTrans" cxnId="{C58DA7E5-43D2-4F5C-B596-3291D5F7D387}">
      <dgm:prSet/>
      <dgm:spPr/>
      <dgm:t>
        <a:bodyPr/>
        <a:lstStyle/>
        <a:p>
          <a:endParaRPr lang="en-US"/>
        </a:p>
      </dgm:t>
    </dgm:pt>
    <dgm:pt modelId="{711B64E3-C9A6-4B28-8C79-15AEDC3DABD8}" type="sibTrans" cxnId="{C58DA7E5-43D2-4F5C-B596-3291D5F7D387}">
      <dgm:prSet/>
      <dgm:spPr/>
      <dgm:t>
        <a:bodyPr/>
        <a:lstStyle/>
        <a:p>
          <a:endParaRPr lang="en-US"/>
        </a:p>
      </dgm:t>
    </dgm:pt>
    <dgm:pt modelId="{B3FFACD7-0464-4B19-8200-8D316ED5B71D}">
      <dgm:prSet/>
      <dgm:spPr/>
      <dgm:t>
        <a:bodyPr/>
        <a:lstStyle/>
        <a:p>
          <a:r>
            <a:rPr lang="el-GR" dirty="0">
              <a:latin typeface="Century Gothic" panose="020B0502020202020204" pitchFamily="34" charset="0"/>
            </a:rPr>
            <a:t>Επαγγελματική Εκπαίδευση και Κατάρτιση </a:t>
          </a:r>
        </a:p>
      </dgm:t>
    </dgm:pt>
    <dgm:pt modelId="{5BF9F7CB-2BB4-4761-8763-78A69F997F1C}" type="parTrans" cxnId="{99AF59E9-AE33-4FAF-9E8B-54A541CD415A}">
      <dgm:prSet/>
      <dgm:spPr/>
      <dgm:t>
        <a:bodyPr/>
        <a:lstStyle/>
        <a:p>
          <a:endParaRPr lang="en-US"/>
        </a:p>
      </dgm:t>
    </dgm:pt>
    <dgm:pt modelId="{2BDAA7F2-E3AA-49FB-AE59-4236DE064782}" type="sibTrans" cxnId="{99AF59E9-AE33-4FAF-9E8B-54A541CD415A}">
      <dgm:prSet/>
      <dgm:spPr/>
      <dgm:t>
        <a:bodyPr/>
        <a:lstStyle/>
        <a:p>
          <a:endParaRPr lang="en-US"/>
        </a:p>
      </dgm:t>
    </dgm:pt>
    <dgm:pt modelId="{3F26E3DB-B427-4034-A5D6-8C5FBDFF0D14}">
      <dgm:prSet/>
      <dgm:spPr/>
      <dgm:t>
        <a:bodyPr/>
        <a:lstStyle/>
        <a:p>
          <a:r>
            <a:rPr lang="el-GR" dirty="0">
              <a:latin typeface="Century Gothic" panose="020B0502020202020204" pitchFamily="34" charset="0"/>
            </a:rPr>
            <a:t>Τριτοβάθμια Εκπαίδευση</a:t>
          </a:r>
        </a:p>
      </dgm:t>
    </dgm:pt>
    <dgm:pt modelId="{F31197AF-DF4A-431F-9FEE-43FBA0987D0B}" type="parTrans" cxnId="{B3A7EC81-0270-4CC9-8E43-CE17EA6EF8E8}">
      <dgm:prSet/>
      <dgm:spPr/>
      <dgm:t>
        <a:bodyPr/>
        <a:lstStyle/>
        <a:p>
          <a:endParaRPr lang="en-US"/>
        </a:p>
      </dgm:t>
    </dgm:pt>
    <dgm:pt modelId="{26928706-92A0-472D-A6CF-1C4BFF740D30}" type="sibTrans" cxnId="{B3A7EC81-0270-4CC9-8E43-CE17EA6EF8E8}">
      <dgm:prSet/>
      <dgm:spPr/>
      <dgm:t>
        <a:bodyPr/>
        <a:lstStyle/>
        <a:p>
          <a:endParaRPr lang="en-US"/>
        </a:p>
      </dgm:t>
    </dgm:pt>
    <dgm:pt modelId="{5B95B4C8-B8B8-4EBB-9A33-77A17A8CC134}">
      <dgm:prSet/>
      <dgm:spPr/>
      <dgm:t>
        <a:bodyPr/>
        <a:lstStyle/>
        <a:p>
          <a:r>
            <a:rPr lang="el-GR" dirty="0">
              <a:latin typeface="Century Gothic" panose="020B0502020202020204" pitchFamily="34" charset="0"/>
            </a:rPr>
            <a:t>Εκπαίδευση Ενηλίκων</a:t>
          </a:r>
        </a:p>
      </dgm:t>
    </dgm:pt>
    <dgm:pt modelId="{D3132DEE-8684-4B4C-9A68-297D7EB25F6F}" type="parTrans" cxnId="{A7E8B77B-181B-4F73-8D53-A2133F4C9203}">
      <dgm:prSet/>
      <dgm:spPr/>
      <dgm:t>
        <a:bodyPr/>
        <a:lstStyle/>
        <a:p>
          <a:endParaRPr lang="en-US"/>
        </a:p>
      </dgm:t>
    </dgm:pt>
    <dgm:pt modelId="{575AA1EE-73AE-4FCF-B2E3-F3F7A1C7DCB5}" type="sibTrans" cxnId="{A7E8B77B-181B-4F73-8D53-A2133F4C9203}">
      <dgm:prSet/>
      <dgm:spPr/>
      <dgm:t>
        <a:bodyPr/>
        <a:lstStyle/>
        <a:p>
          <a:endParaRPr lang="en-US"/>
        </a:p>
      </dgm:t>
    </dgm:pt>
    <dgm:pt modelId="{F3853F01-880E-4DFB-AD86-088B8EE6A860}" type="pres">
      <dgm:prSet presAssocID="{95A6F3FC-0F94-442E-80BB-47C5C52A54EF}" presName="Name0" presStyleCnt="0">
        <dgm:presLayoutVars>
          <dgm:dir/>
          <dgm:animLvl val="lvl"/>
          <dgm:resizeHandles val="exact"/>
        </dgm:presLayoutVars>
      </dgm:prSet>
      <dgm:spPr/>
      <dgm:t>
        <a:bodyPr/>
        <a:lstStyle/>
        <a:p>
          <a:endParaRPr lang="el-GR"/>
        </a:p>
      </dgm:t>
    </dgm:pt>
    <dgm:pt modelId="{1AF44826-9278-4CF5-A23F-11D316ED2F3E}" type="pres">
      <dgm:prSet presAssocID="{F28B4032-52CA-4053-B08C-3DE0B24366C3}" presName="linNode" presStyleCnt="0"/>
      <dgm:spPr/>
    </dgm:pt>
    <dgm:pt modelId="{FCE5CD6E-DE4A-4A01-B23E-7171214D33D9}" type="pres">
      <dgm:prSet presAssocID="{F28B4032-52CA-4053-B08C-3DE0B24366C3}" presName="parentText" presStyleLbl="node1" presStyleIdx="0" presStyleCnt="1">
        <dgm:presLayoutVars>
          <dgm:chMax val="1"/>
          <dgm:bulletEnabled val="1"/>
        </dgm:presLayoutVars>
      </dgm:prSet>
      <dgm:spPr/>
      <dgm:t>
        <a:bodyPr/>
        <a:lstStyle/>
        <a:p>
          <a:endParaRPr lang="el-GR"/>
        </a:p>
      </dgm:t>
    </dgm:pt>
    <dgm:pt modelId="{2C1AB39E-404D-452C-B46F-823D92F80F43}" type="pres">
      <dgm:prSet presAssocID="{F28B4032-52CA-4053-B08C-3DE0B24366C3}" presName="descendantText" presStyleLbl="alignAccFollowNode1" presStyleIdx="0" presStyleCnt="1">
        <dgm:presLayoutVars>
          <dgm:bulletEnabled val="1"/>
        </dgm:presLayoutVars>
      </dgm:prSet>
      <dgm:spPr/>
      <dgm:t>
        <a:bodyPr/>
        <a:lstStyle/>
        <a:p>
          <a:endParaRPr lang="el-GR"/>
        </a:p>
      </dgm:t>
    </dgm:pt>
  </dgm:ptLst>
  <dgm:cxnLst>
    <dgm:cxn modelId="{99AF59E9-AE33-4FAF-9E8B-54A541CD415A}" srcId="{F28B4032-52CA-4053-B08C-3DE0B24366C3}" destId="{B3FFACD7-0464-4B19-8200-8D316ED5B71D}" srcOrd="1" destOrd="0" parTransId="{5BF9F7CB-2BB4-4761-8763-78A69F997F1C}" sibTransId="{2BDAA7F2-E3AA-49FB-AE59-4236DE064782}"/>
    <dgm:cxn modelId="{47DB9761-3929-41BD-991C-F8B75ABA055C}" type="presOf" srcId="{5B95B4C8-B8B8-4EBB-9A33-77A17A8CC134}" destId="{2C1AB39E-404D-452C-B46F-823D92F80F43}" srcOrd="0" destOrd="3" presId="urn:microsoft.com/office/officeart/2005/8/layout/vList5"/>
    <dgm:cxn modelId="{2FA89BF9-4745-40CF-9AA7-48298121372B}" type="presOf" srcId="{F28B4032-52CA-4053-B08C-3DE0B24366C3}" destId="{FCE5CD6E-DE4A-4A01-B23E-7171214D33D9}" srcOrd="0" destOrd="0" presId="urn:microsoft.com/office/officeart/2005/8/layout/vList5"/>
    <dgm:cxn modelId="{B3A7EC81-0270-4CC9-8E43-CE17EA6EF8E8}" srcId="{F28B4032-52CA-4053-B08C-3DE0B24366C3}" destId="{3F26E3DB-B427-4034-A5D6-8C5FBDFF0D14}" srcOrd="2" destOrd="0" parTransId="{F31197AF-DF4A-431F-9FEE-43FBA0987D0B}" sibTransId="{26928706-92A0-472D-A6CF-1C4BFF740D30}"/>
    <dgm:cxn modelId="{C58DA7E5-43D2-4F5C-B596-3291D5F7D387}" srcId="{F28B4032-52CA-4053-B08C-3DE0B24366C3}" destId="{7C7E7C31-B446-4600-93C5-0F3FFD041982}" srcOrd="0" destOrd="0" parTransId="{5243352C-3538-4E6D-BCFF-90C5A12EBCCE}" sibTransId="{711B64E3-C9A6-4B28-8C79-15AEDC3DABD8}"/>
    <dgm:cxn modelId="{1E7A3D7B-7B16-4074-89CB-02AF4B29C3F2}" srcId="{95A6F3FC-0F94-442E-80BB-47C5C52A54EF}" destId="{F28B4032-52CA-4053-B08C-3DE0B24366C3}" srcOrd="0" destOrd="0" parTransId="{77A3CCE8-BF56-43CD-B16A-B080EBE51D1E}" sibTransId="{4E2278DF-6D72-455B-ACCE-5101E4AC3236}"/>
    <dgm:cxn modelId="{EA903DFB-930A-4CD3-A14C-E96170754158}" type="presOf" srcId="{7C7E7C31-B446-4600-93C5-0F3FFD041982}" destId="{2C1AB39E-404D-452C-B46F-823D92F80F43}" srcOrd="0" destOrd="0" presId="urn:microsoft.com/office/officeart/2005/8/layout/vList5"/>
    <dgm:cxn modelId="{5ACDA405-0445-4DB7-A032-BD5879B540DA}" type="presOf" srcId="{3F26E3DB-B427-4034-A5D6-8C5FBDFF0D14}" destId="{2C1AB39E-404D-452C-B46F-823D92F80F43}" srcOrd="0" destOrd="2" presId="urn:microsoft.com/office/officeart/2005/8/layout/vList5"/>
    <dgm:cxn modelId="{8B82ADFC-095C-4D33-81A2-36CC74FEF8B9}" type="presOf" srcId="{95A6F3FC-0F94-442E-80BB-47C5C52A54EF}" destId="{F3853F01-880E-4DFB-AD86-088B8EE6A860}" srcOrd="0" destOrd="0" presId="urn:microsoft.com/office/officeart/2005/8/layout/vList5"/>
    <dgm:cxn modelId="{A7E8B77B-181B-4F73-8D53-A2133F4C9203}" srcId="{F28B4032-52CA-4053-B08C-3DE0B24366C3}" destId="{5B95B4C8-B8B8-4EBB-9A33-77A17A8CC134}" srcOrd="3" destOrd="0" parTransId="{D3132DEE-8684-4B4C-9A68-297D7EB25F6F}" sibTransId="{575AA1EE-73AE-4FCF-B2E3-F3F7A1C7DCB5}"/>
    <dgm:cxn modelId="{1C42C9D7-C14D-4BAB-AF13-D2C27E32F5AD}" type="presOf" srcId="{B3FFACD7-0464-4B19-8200-8D316ED5B71D}" destId="{2C1AB39E-404D-452C-B46F-823D92F80F43}" srcOrd="0" destOrd="1" presId="urn:microsoft.com/office/officeart/2005/8/layout/vList5"/>
    <dgm:cxn modelId="{97489C57-668A-47D0-84C9-B5B32F740F56}" type="presParOf" srcId="{F3853F01-880E-4DFB-AD86-088B8EE6A860}" destId="{1AF44826-9278-4CF5-A23F-11D316ED2F3E}" srcOrd="0" destOrd="0" presId="urn:microsoft.com/office/officeart/2005/8/layout/vList5"/>
    <dgm:cxn modelId="{572A2459-5753-4AAD-87CC-E7945FA87AFB}" type="presParOf" srcId="{1AF44826-9278-4CF5-A23F-11D316ED2F3E}" destId="{FCE5CD6E-DE4A-4A01-B23E-7171214D33D9}" srcOrd="0" destOrd="0" presId="urn:microsoft.com/office/officeart/2005/8/layout/vList5"/>
    <dgm:cxn modelId="{168C4C70-E501-44F0-9BCC-5276B389A003}" type="presParOf" srcId="{1AF44826-9278-4CF5-A23F-11D316ED2F3E}" destId="{2C1AB39E-404D-452C-B46F-823D92F80F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7654D64-CA5A-48CE-94EE-E7F1420D1635}"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A1F792AC-9A51-433D-98BC-166CC727F3DF}">
      <dgm:prSet/>
      <dgm:spPr/>
      <dgm:t>
        <a:bodyPr/>
        <a:lstStyle/>
        <a:p>
          <a:r>
            <a:rPr lang="el-GR" dirty="0">
              <a:latin typeface="Century Gothic" panose="020B0502020202020204" pitchFamily="34" charset="0"/>
            </a:rPr>
            <a:t>Κριτήρια επιλεξιμότητας αιτήσεων</a:t>
          </a:r>
          <a:endParaRPr lang="en-GB" b="1" dirty="0"/>
        </a:p>
      </dgm:t>
    </dgm:pt>
    <dgm:pt modelId="{92F60913-36A1-4FC1-A9B7-944B77A9C4AF}" type="parTrans" cxnId="{7BB3B9B4-4C5B-4AD1-BB60-7F62D815D1C6}">
      <dgm:prSet/>
      <dgm:spPr/>
      <dgm:t>
        <a:bodyPr/>
        <a:lstStyle/>
        <a:p>
          <a:endParaRPr lang="en-US"/>
        </a:p>
      </dgm:t>
    </dgm:pt>
    <dgm:pt modelId="{010908C8-BBD0-494D-BD5F-6311649EBDC8}" type="sibTrans" cxnId="{7BB3B9B4-4C5B-4AD1-BB60-7F62D815D1C6}">
      <dgm:prSet/>
      <dgm:spPr/>
      <dgm:t>
        <a:bodyPr/>
        <a:lstStyle/>
        <a:p>
          <a:endParaRPr lang="en-US"/>
        </a:p>
      </dgm:t>
    </dgm:pt>
    <dgm:pt modelId="{9FD3E091-06E9-4F20-B0A6-F522500A56DF}">
      <dgm:prSet custT="1"/>
      <dgm:spPr/>
      <dgm:t>
        <a:bodyPr/>
        <a:lstStyle/>
        <a:p>
          <a:pPr>
            <a:lnSpc>
              <a:spcPct val="150000"/>
            </a:lnSpc>
          </a:pPr>
          <a:r>
            <a:rPr lang="el-GR" sz="2000" dirty="0">
              <a:latin typeface="Century Gothic" panose="020B0502020202020204" pitchFamily="34" charset="0"/>
            </a:rPr>
            <a:t>Επιλεξιμότητα </a:t>
          </a:r>
          <a:r>
            <a:rPr lang="en-GB" sz="2000" dirty="0">
              <a:latin typeface="Century Gothic" panose="020B0502020202020204" pitchFamily="34" charset="0"/>
            </a:rPr>
            <a:t>(Eligibility Check)</a:t>
          </a:r>
          <a:endParaRPr lang="en-US" sz="2000" dirty="0"/>
        </a:p>
      </dgm:t>
    </dgm:pt>
    <dgm:pt modelId="{3592D90F-4C54-4063-989B-5CCB270B7977}" type="parTrans" cxnId="{EFFC9F60-549C-4C93-B868-302AEED5EF69}">
      <dgm:prSet/>
      <dgm:spPr/>
      <dgm:t>
        <a:bodyPr/>
        <a:lstStyle/>
        <a:p>
          <a:endParaRPr lang="en-US"/>
        </a:p>
      </dgm:t>
    </dgm:pt>
    <dgm:pt modelId="{322ECE60-957D-48B6-A2D1-2398A16FC803}" type="sibTrans" cxnId="{EFFC9F60-549C-4C93-B868-302AEED5EF69}">
      <dgm:prSet/>
      <dgm:spPr/>
      <dgm:t>
        <a:bodyPr/>
        <a:lstStyle/>
        <a:p>
          <a:endParaRPr lang="en-US"/>
        </a:p>
      </dgm:t>
    </dgm:pt>
    <dgm:pt modelId="{6F598815-E851-49BD-8081-40E942F62536}">
      <dgm:prSet custT="1"/>
      <dgm:spPr/>
      <dgm:t>
        <a:bodyPr/>
        <a:lstStyle/>
        <a:p>
          <a:pPr>
            <a:lnSpc>
              <a:spcPct val="150000"/>
            </a:lnSpc>
          </a:pPr>
          <a:r>
            <a:rPr lang="en-US" sz="2000" dirty="0">
              <a:latin typeface="Century Gothic" panose="020B0502020202020204" pitchFamily="34" charset="0"/>
              <a:cs typeface="Arial" charset="0"/>
            </a:rPr>
            <a:t>Exclusion criteria</a:t>
          </a:r>
          <a:endParaRPr lang="en-GB" sz="2000" dirty="0">
            <a:latin typeface="Century Gothic" panose="020B0502020202020204" pitchFamily="34" charset="0"/>
            <a:cs typeface="Arial" charset="0"/>
          </a:endParaRPr>
        </a:p>
      </dgm:t>
    </dgm:pt>
    <dgm:pt modelId="{19D5AC76-66AD-471C-997C-CDD631B84531}" type="parTrans" cxnId="{FAE6DDDB-161F-4ADC-BA20-3AE622F2B45C}">
      <dgm:prSet/>
      <dgm:spPr/>
      <dgm:t>
        <a:bodyPr/>
        <a:lstStyle/>
        <a:p>
          <a:endParaRPr lang="en-US"/>
        </a:p>
      </dgm:t>
    </dgm:pt>
    <dgm:pt modelId="{F888627D-32B1-4D98-B72F-DCE61EA72DB7}" type="sibTrans" cxnId="{FAE6DDDB-161F-4ADC-BA20-3AE622F2B45C}">
      <dgm:prSet/>
      <dgm:spPr/>
      <dgm:t>
        <a:bodyPr/>
        <a:lstStyle/>
        <a:p>
          <a:endParaRPr lang="en-US"/>
        </a:p>
      </dgm:t>
    </dgm:pt>
    <dgm:pt modelId="{090D0765-101C-4DDA-9934-527C399F30EE}">
      <dgm:prSet custT="1"/>
      <dgm:spPr/>
      <dgm:t>
        <a:bodyPr/>
        <a:lstStyle/>
        <a:p>
          <a:pPr>
            <a:lnSpc>
              <a:spcPct val="150000"/>
            </a:lnSpc>
          </a:pPr>
          <a:r>
            <a:rPr lang="en-GB" sz="2000" dirty="0">
              <a:latin typeface="Century Gothic" panose="020B0502020202020204" pitchFamily="34" charset="0"/>
            </a:rPr>
            <a:t>Double funding check</a:t>
          </a:r>
          <a:r>
            <a:rPr lang="el-GR" sz="2000" dirty="0">
              <a:latin typeface="Century Gothic" panose="020B0502020202020204" pitchFamily="34" charset="0"/>
            </a:rPr>
            <a:t> </a:t>
          </a:r>
        </a:p>
      </dgm:t>
    </dgm:pt>
    <dgm:pt modelId="{EA72102B-EDBA-452D-B321-5B51AF3B50AB}" type="parTrans" cxnId="{F6F96B9E-6B81-4BBF-AB4E-208F80F3BEDD}">
      <dgm:prSet/>
      <dgm:spPr/>
      <dgm:t>
        <a:bodyPr/>
        <a:lstStyle/>
        <a:p>
          <a:endParaRPr lang="en-US"/>
        </a:p>
      </dgm:t>
    </dgm:pt>
    <dgm:pt modelId="{B57B21DC-2B38-40F0-A3AC-4E3DBED26AE8}" type="sibTrans" cxnId="{F6F96B9E-6B81-4BBF-AB4E-208F80F3BEDD}">
      <dgm:prSet/>
      <dgm:spPr/>
      <dgm:t>
        <a:bodyPr/>
        <a:lstStyle/>
        <a:p>
          <a:endParaRPr lang="en-US"/>
        </a:p>
      </dgm:t>
    </dgm:pt>
    <dgm:pt modelId="{554602BA-83A6-45B9-BB85-F985968B7C53}">
      <dgm:prSet custT="1"/>
      <dgm:spPr/>
      <dgm:t>
        <a:bodyPr/>
        <a:lstStyle/>
        <a:p>
          <a:pPr>
            <a:lnSpc>
              <a:spcPct val="150000"/>
            </a:lnSpc>
          </a:pPr>
          <a:r>
            <a:rPr lang="en-GB" sz="2000" dirty="0">
              <a:latin typeface="Century Gothic" panose="020B0502020202020204" pitchFamily="34" charset="0"/>
            </a:rPr>
            <a:t>Selection Criteria </a:t>
          </a:r>
        </a:p>
      </dgm:t>
    </dgm:pt>
    <dgm:pt modelId="{F35B6E89-6617-4AFE-A7D2-E9451DEC816B}" type="parTrans" cxnId="{066EBA67-168E-4501-A5FF-42364549B20A}">
      <dgm:prSet/>
      <dgm:spPr/>
      <dgm:t>
        <a:bodyPr/>
        <a:lstStyle/>
        <a:p>
          <a:endParaRPr lang="en-US"/>
        </a:p>
      </dgm:t>
    </dgm:pt>
    <dgm:pt modelId="{1AF9A886-4BFB-40C0-8572-D62AFB03B174}" type="sibTrans" cxnId="{066EBA67-168E-4501-A5FF-42364549B20A}">
      <dgm:prSet/>
      <dgm:spPr/>
      <dgm:t>
        <a:bodyPr/>
        <a:lstStyle/>
        <a:p>
          <a:endParaRPr lang="en-US"/>
        </a:p>
      </dgm:t>
    </dgm:pt>
    <dgm:pt modelId="{AED8143C-D046-4807-A82F-F01711113502}">
      <dgm:prSet custT="1"/>
      <dgm:spPr/>
      <dgm:t>
        <a:bodyPr/>
        <a:lstStyle/>
        <a:p>
          <a:pPr>
            <a:lnSpc>
              <a:spcPct val="150000"/>
            </a:lnSpc>
          </a:pPr>
          <a:r>
            <a:rPr lang="en-GB" sz="2000" dirty="0">
              <a:latin typeface="Century Gothic" panose="020B0502020202020204" pitchFamily="34" charset="0"/>
            </a:rPr>
            <a:t>Financial Capacity </a:t>
          </a:r>
        </a:p>
      </dgm:t>
    </dgm:pt>
    <dgm:pt modelId="{02DAC4B5-9D93-4EA4-8EFB-0A28A708D8CB}" type="parTrans" cxnId="{EA7F2A85-C528-4AE7-A7F2-5BAFBE1ECDD8}">
      <dgm:prSet/>
      <dgm:spPr/>
      <dgm:t>
        <a:bodyPr/>
        <a:lstStyle/>
        <a:p>
          <a:endParaRPr lang="en-US"/>
        </a:p>
      </dgm:t>
    </dgm:pt>
    <dgm:pt modelId="{054CD401-83C4-464F-A6DE-192AB91185A7}" type="sibTrans" cxnId="{EA7F2A85-C528-4AE7-A7F2-5BAFBE1ECDD8}">
      <dgm:prSet/>
      <dgm:spPr/>
      <dgm:t>
        <a:bodyPr/>
        <a:lstStyle/>
        <a:p>
          <a:endParaRPr lang="en-US"/>
        </a:p>
      </dgm:t>
    </dgm:pt>
    <dgm:pt modelId="{686CC7D4-7FAB-407D-96B7-2E5DE370E310}">
      <dgm:prSet custT="1"/>
      <dgm:spPr/>
      <dgm:t>
        <a:bodyPr/>
        <a:lstStyle/>
        <a:p>
          <a:pPr>
            <a:lnSpc>
              <a:spcPct val="150000"/>
            </a:lnSpc>
          </a:pPr>
          <a:r>
            <a:rPr lang="en-GB" sz="2000" dirty="0">
              <a:latin typeface="Century Gothic" panose="020B0502020202020204" pitchFamily="34" charset="0"/>
            </a:rPr>
            <a:t>Operational Capacity </a:t>
          </a:r>
        </a:p>
      </dgm:t>
    </dgm:pt>
    <dgm:pt modelId="{498B1F6B-ABC3-4B5D-9C96-D50763B14F6D}" type="parTrans" cxnId="{82FE52DD-4B42-41FC-8E42-1BB82DB0405E}">
      <dgm:prSet/>
      <dgm:spPr/>
      <dgm:t>
        <a:bodyPr/>
        <a:lstStyle/>
        <a:p>
          <a:endParaRPr lang="en-US"/>
        </a:p>
      </dgm:t>
    </dgm:pt>
    <dgm:pt modelId="{AB4D68B1-0875-4620-A02C-1F7B8B0010C6}" type="sibTrans" cxnId="{82FE52DD-4B42-41FC-8E42-1BB82DB0405E}">
      <dgm:prSet/>
      <dgm:spPr/>
      <dgm:t>
        <a:bodyPr/>
        <a:lstStyle/>
        <a:p>
          <a:endParaRPr lang="en-US"/>
        </a:p>
      </dgm:t>
    </dgm:pt>
    <dgm:pt modelId="{57F76844-1E78-42B9-A62F-450F601E7B23}">
      <dgm:prSet/>
      <dgm:spPr/>
      <dgm:t>
        <a:bodyPr/>
        <a:lstStyle/>
        <a:p>
          <a:r>
            <a:rPr lang="el-GR" dirty="0">
              <a:latin typeface="Century Gothic" panose="020B0502020202020204" pitchFamily="34" charset="0"/>
            </a:rPr>
            <a:t>Κριτήρια Ποιοτικής Αξιολόγησης</a:t>
          </a:r>
        </a:p>
        <a:p>
          <a:r>
            <a:rPr lang="el-GR" dirty="0">
              <a:latin typeface="Century Gothic" panose="020B0502020202020204" pitchFamily="34" charset="0"/>
            </a:rPr>
            <a:t>(Μέγιστη Βαθμολογία)</a:t>
          </a:r>
          <a:endParaRPr lang="en-US" dirty="0"/>
        </a:p>
      </dgm:t>
    </dgm:pt>
    <dgm:pt modelId="{8A166C4A-3306-487C-89F4-4AF2BF408785}" type="sibTrans" cxnId="{C1A3C6D2-1948-4DD7-8B34-59B503F63896}">
      <dgm:prSet/>
      <dgm:spPr/>
      <dgm:t>
        <a:bodyPr/>
        <a:lstStyle/>
        <a:p>
          <a:endParaRPr lang="en-US"/>
        </a:p>
      </dgm:t>
    </dgm:pt>
    <dgm:pt modelId="{6526691E-8EAD-448E-8C8B-011018FDF906}" type="parTrans" cxnId="{C1A3C6D2-1948-4DD7-8B34-59B503F63896}">
      <dgm:prSet/>
      <dgm:spPr/>
      <dgm:t>
        <a:bodyPr/>
        <a:lstStyle/>
        <a:p>
          <a:endParaRPr lang="en-US"/>
        </a:p>
      </dgm:t>
    </dgm:pt>
    <dgm:pt modelId="{02523540-50CC-4B17-9C3D-1A4A181DFD5F}">
      <dgm:prSet custT="1"/>
      <dgm:spPr/>
      <dgm:t>
        <a:bodyPr/>
        <a:lstStyle/>
        <a:p>
          <a:pPr rtl="0"/>
          <a:r>
            <a:rPr lang="el-GR" sz="2000" b="0" i="0" u="none" dirty="0">
              <a:latin typeface="Century Gothic" panose="020B0502020202020204" pitchFamily="34" charset="0"/>
            </a:rPr>
            <a:t>Συνάφεια - 10</a:t>
          </a:r>
          <a:endParaRPr lang="en-US" sz="2000" dirty="0">
            <a:latin typeface="Century Gothic" panose="020B0502020202020204" pitchFamily="34" charset="0"/>
          </a:endParaRPr>
        </a:p>
      </dgm:t>
    </dgm:pt>
    <dgm:pt modelId="{37D1442B-E8AD-437A-9B63-13F3A9AA3C64}" type="parTrans" cxnId="{C1363981-81C5-4090-986F-6C419369CC60}">
      <dgm:prSet/>
      <dgm:spPr/>
      <dgm:t>
        <a:bodyPr/>
        <a:lstStyle/>
        <a:p>
          <a:endParaRPr lang="en-US"/>
        </a:p>
      </dgm:t>
    </dgm:pt>
    <dgm:pt modelId="{FFB5ED9E-B828-4D64-B2F1-C783DC07A9A1}" type="sibTrans" cxnId="{C1363981-81C5-4090-986F-6C419369CC60}">
      <dgm:prSet/>
      <dgm:spPr/>
      <dgm:t>
        <a:bodyPr/>
        <a:lstStyle/>
        <a:p>
          <a:endParaRPr lang="en-US"/>
        </a:p>
      </dgm:t>
    </dgm:pt>
    <dgm:pt modelId="{FF9D35E2-3830-4E1B-930E-D67E88E6CC9E}">
      <dgm:prSet custT="1"/>
      <dgm:spPr/>
      <dgm:t>
        <a:bodyPr/>
        <a:lstStyle/>
        <a:p>
          <a:endParaRPr lang="en-US" sz="2000" dirty="0">
            <a:latin typeface="Century Gothic" panose="020B0502020202020204" pitchFamily="34" charset="0"/>
          </a:endParaRPr>
        </a:p>
      </dgm:t>
    </dgm:pt>
    <dgm:pt modelId="{2BABB561-8D70-4043-9950-83B449574C80}" type="parTrans" cxnId="{F87529F0-82A3-4A8D-988F-A17BC2C6FC21}">
      <dgm:prSet/>
      <dgm:spPr/>
      <dgm:t>
        <a:bodyPr/>
        <a:lstStyle/>
        <a:p>
          <a:endParaRPr lang="en-US"/>
        </a:p>
      </dgm:t>
    </dgm:pt>
    <dgm:pt modelId="{8FA29A26-7796-49C6-B4C8-B4A6BF0E05B4}" type="sibTrans" cxnId="{F87529F0-82A3-4A8D-988F-A17BC2C6FC21}">
      <dgm:prSet/>
      <dgm:spPr/>
      <dgm:t>
        <a:bodyPr/>
        <a:lstStyle/>
        <a:p>
          <a:endParaRPr lang="en-US"/>
        </a:p>
      </dgm:t>
    </dgm:pt>
    <dgm:pt modelId="{CC00D406-1449-45F3-A75A-562710D6C936}">
      <dgm:prSet custT="1"/>
      <dgm:spPr/>
      <dgm:t>
        <a:bodyPr/>
        <a:lstStyle/>
        <a:p>
          <a:pPr rtl="0"/>
          <a:r>
            <a:rPr lang="en-US" sz="2000" b="0" i="0" u="none" dirty="0">
              <a:latin typeface="Century Gothic" panose="020B0502020202020204" pitchFamily="34" charset="0"/>
            </a:rPr>
            <a:t>Erasmus Plan: </a:t>
          </a:r>
          <a:r>
            <a:rPr lang="el-GR" sz="2000" b="0" i="0" u="none" dirty="0">
              <a:latin typeface="Century Gothic" panose="020B0502020202020204" pitchFamily="34" charset="0"/>
            </a:rPr>
            <a:t>Στόχοι - 40</a:t>
          </a:r>
          <a:endParaRPr lang="en-US" sz="2000" b="0" i="0" u="none" dirty="0">
            <a:latin typeface="Century Gothic" panose="020B0502020202020204" pitchFamily="34" charset="0"/>
          </a:endParaRPr>
        </a:p>
      </dgm:t>
    </dgm:pt>
    <dgm:pt modelId="{50B1BAD2-94AA-4BDB-BE51-7726DADEA9CC}" type="parTrans" cxnId="{65A007C6-14E8-4244-93B0-F1C9B979E86A}">
      <dgm:prSet/>
      <dgm:spPr/>
      <dgm:t>
        <a:bodyPr/>
        <a:lstStyle/>
        <a:p>
          <a:endParaRPr lang="en-US"/>
        </a:p>
      </dgm:t>
    </dgm:pt>
    <dgm:pt modelId="{C80C5E00-BAE0-4E1D-B19B-ADFD145159D4}" type="sibTrans" cxnId="{65A007C6-14E8-4244-93B0-F1C9B979E86A}">
      <dgm:prSet/>
      <dgm:spPr/>
      <dgm:t>
        <a:bodyPr/>
        <a:lstStyle/>
        <a:p>
          <a:endParaRPr lang="en-US"/>
        </a:p>
      </dgm:t>
    </dgm:pt>
    <dgm:pt modelId="{374526C0-A3A8-4174-90DD-A21EEE917C0F}">
      <dgm:prSet custT="1"/>
      <dgm:spPr/>
      <dgm:t>
        <a:bodyPr/>
        <a:lstStyle/>
        <a:p>
          <a:endParaRPr lang="en-US" sz="2000">
            <a:latin typeface="Century Gothic" panose="020B0502020202020204" pitchFamily="34" charset="0"/>
          </a:endParaRPr>
        </a:p>
      </dgm:t>
    </dgm:pt>
    <dgm:pt modelId="{8A2BF992-B793-4F55-AB8E-17F061F2EAA4}" type="parTrans" cxnId="{B0B845CE-6B87-4939-93A4-407775C39AD6}">
      <dgm:prSet/>
      <dgm:spPr/>
      <dgm:t>
        <a:bodyPr/>
        <a:lstStyle/>
        <a:p>
          <a:endParaRPr lang="en-US"/>
        </a:p>
      </dgm:t>
    </dgm:pt>
    <dgm:pt modelId="{E153B5E3-6B52-42B4-8419-4DBEC54B09E0}" type="sibTrans" cxnId="{B0B845CE-6B87-4939-93A4-407775C39AD6}">
      <dgm:prSet/>
      <dgm:spPr/>
      <dgm:t>
        <a:bodyPr/>
        <a:lstStyle/>
        <a:p>
          <a:endParaRPr lang="en-US"/>
        </a:p>
      </dgm:t>
    </dgm:pt>
    <dgm:pt modelId="{F919B8FD-2BDB-4050-BD53-A428CB844292}">
      <dgm:prSet custT="1"/>
      <dgm:spPr/>
      <dgm:t>
        <a:bodyPr/>
        <a:lstStyle/>
        <a:p>
          <a:pPr rtl="0"/>
          <a:r>
            <a:rPr lang="el-GR" sz="2000" b="0" i="0" u="none" dirty="0" err="1">
              <a:latin typeface="Century Gothic" panose="020B0502020202020204" pitchFamily="34" charset="0"/>
            </a:rPr>
            <a:t>Erasmus</a:t>
          </a:r>
          <a:r>
            <a:rPr lang="en-US" sz="2000" b="0" i="0" u="none" dirty="0">
              <a:latin typeface="Century Gothic" panose="020B0502020202020204" pitchFamily="34" charset="0"/>
            </a:rPr>
            <a:t> Plan</a:t>
          </a:r>
          <a:r>
            <a:rPr lang="el-GR" sz="2000" b="0" i="0" u="none" dirty="0">
              <a:latin typeface="Century Gothic" panose="020B0502020202020204" pitchFamily="34" charset="0"/>
            </a:rPr>
            <a:t>: Δραστηριότητες - 20</a:t>
          </a:r>
          <a:endParaRPr lang="en-US" sz="2000" b="0" i="0" u="none" dirty="0">
            <a:latin typeface="Century Gothic" panose="020B0502020202020204" pitchFamily="34" charset="0"/>
          </a:endParaRPr>
        </a:p>
      </dgm:t>
    </dgm:pt>
    <dgm:pt modelId="{FD24AABA-B280-4A26-B121-F4E99DE4BE42}" type="parTrans" cxnId="{E3C221FD-F2CE-49E4-95CE-CA093ABC81A7}">
      <dgm:prSet/>
      <dgm:spPr/>
      <dgm:t>
        <a:bodyPr/>
        <a:lstStyle/>
        <a:p>
          <a:endParaRPr lang="en-US"/>
        </a:p>
      </dgm:t>
    </dgm:pt>
    <dgm:pt modelId="{F5307339-9742-43CD-A8B6-1AAD00FB7EC0}" type="sibTrans" cxnId="{E3C221FD-F2CE-49E4-95CE-CA093ABC81A7}">
      <dgm:prSet/>
      <dgm:spPr/>
      <dgm:t>
        <a:bodyPr/>
        <a:lstStyle/>
        <a:p>
          <a:endParaRPr lang="en-US"/>
        </a:p>
      </dgm:t>
    </dgm:pt>
    <dgm:pt modelId="{CB9D67DC-A45C-4E92-9576-9126B9D0F7AC}">
      <dgm:prSet custT="1"/>
      <dgm:spPr/>
      <dgm:t>
        <a:bodyPr/>
        <a:lstStyle/>
        <a:p>
          <a:endParaRPr lang="en-US" sz="2000">
            <a:latin typeface="Century Gothic" panose="020B0502020202020204" pitchFamily="34" charset="0"/>
          </a:endParaRPr>
        </a:p>
      </dgm:t>
    </dgm:pt>
    <dgm:pt modelId="{72BA2D39-FD93-4994-B14E-43B3EA89E664}" type="parTrans" cxnId="{B8777C32-F953-4263-8EEA-F0C97F5B2CD6}">
      <dgm:prSet/>
      <dgm:spPr/>
      <dgm:t>
        <a:bodyPr/>
        <a:lstStyle/>
        <a:p>
          <a:endParaRPr lang="en-US"/>
        </a:p>
      </dgm:t>
    </dgm:pt>
    <dgm:pt modelId="{7967051E-E8CE-41F8-9316-D1246343CF3C}" type="sibTrans" cxnId="{B8777C32-F953-4263-8EEA-F0C97F5B2CD6}">
      <dgm:prSet/>
      <dgm:spPr/>
      <dgm:t>
        <a:bodyPr/>
        <a:lstStyle/>
        <a:p>
          <a:endParaRPr lang="en-US"/>
        </a:p>
      </dgm:t>
    </dgm:pt>
    <dgm:pt modelId="{E8F774B5-F44A-4ABC-A4BE-9A5BE8650DAE}">
      <dgm:prSet custT="1"/>
      <dgm:spPr/>
      <dgm:t>
        <a:bodyPr/>
        <a:lstStyle/>
        <a:p>
          <a:pPr rtl="0"/>
          <a:r>
            <a:rPr lang="el-GR" sz="2000" b="0" i="0" u="none" dirty="0" err="1">
              <a:latin typeface="Century Gothic" panose="020B0502020202020204" pitchFamily="34" charset="0"/>
            </a:rPr>
            <a:t>Erasmus</a:t>
          </a:r>
          <a:r>
            <a:rPr lang="en-US" sz="2000" b="0" i="0" u="none" dirty="0">
              <a:latin typeface="Century Gothic" panose="020B0502020202020204" pitchFamily="34" charset="0"/>
            </a:rPr>
            <a:t> Plan</a:t>
          </a:r>
          <a:r>
            <a:rPr lang="el-GR" sz="2000" b="0" i="0" u="none" dirty="0">
              <a:latin typeface="Century Gothic" panose="020B0502020202020204" pitchFamily="34" charset="0"/>
            </a:rPr>
            <a:t>: Διαχείριση – 30</a:t>
          </a:r>
          <a:endParaRPr lang="en-US" sz="2000" b="0" i="0" u="none" dirty="0">
            <a:latin typeface="Century Gothic" panose="020B0502020202020204" pitchFamily="34" charset="0"/>
          </a:endParaRPr>
        </a:p>
      </dgm:t>
    </dgm:pt>
    <dgm:pt modelId="{83DE7596-9BF1-4407-8E75-8AB9AD549B09}" type="parTrans" cxnId="{E8AA4396-C0A3-4E7B-8AA2-92CD95F30F4F}">
      <dgm:prSet/>
      <dgm:spPr/>
      <dgm:t>
        <a:bodyPr/>
        <a:lstStyle/>
        <a:p>
          <a:endParaRPr lang="en-US"/>
        </a:p>
      </dgm:t>
    </dgm:pt>
    <dgm:pt modelId="{05435C2C-B5A7-4608-8586-4997EAB72FC8}" type="sibTrans" cxnId="{E8AA4396-C0A3-4E7B-8AA2-92CD95F30F4F}">
      <dgm:prSet/>
      <dgm:spPr/>
      <dgm:t>
        <a:bodyPr/>
        <a:lstStyle/>
        <a:p>
          <a:endParaRPr lang="en-US"/>
        </a:p>
      </dgm:t>
    </dgm:pt>
    <dgm:pt modelId="{94E88B0C-A86F-4D91-A620-F7904D87A174}" type="pres">
      <dgm:prSet presAssocID="{37654D64-CA5A-48CE-94EE-E7F1420D1635}" presName="Name0" presStyleCnt="0">
        <dgm:presLayoutVars>
          <dgm:dir/>
          <dgm:animLvl val="lvl"/>
          <dgm:resizeHandles val="exact"/>
        </dgm:presLayoutVars>
      </dgm:prSet>
      <dgm:spPr/>
      <dgm:t>
        <a:bodyPr/>
        <a:lstStyle/>
        <a:p>
          <a:endParaRPr lang="el-GR"/>
        </a:p>
      </dgm:t>
    </dgm:pt>
    <dgm:pt modelId="{9CB2EABB-94DF-4B64-B5EB-AD7791A1D0D8}" type="pres">
      <dgm:prSet presAssocID="{A1F792AC-9A51-433D-98BC-166CC727F3DF}" presName="composite" presStyleCnt="0"/>
      <dgm:spPr/>
    </dgm:pt>
    <dgm:pt modelId="{E0DB5A06-9AFB-4E24-B826-065883BF05C1}" type="pres">
      <dgm:prSet presAssocID="{A1F792AC-9A51-433D-98BC-166CC727F3DF}" presName="parTx" presStyleLbl="alignNode1" presStyleIdx="0" presStyleCnt="2">
        <dgm:presLayoutVars>
          <dgm:chMax val="0"/>
          <dgm:chPref val="0"/>
          <dgm:bulletEnabled val="1"/>
        </dgm:presLayoutVars>
      </dgm:prSet>
      <dgm:spPr/>
      <dgm:t>
        <a:bodyPr/>
        <a:lstStyle/>
        <a:p>
          <a:endParaRPr lang="el-GR"/>
        </a:p>
      </dgm:t>
    </dgm:pt>
    <dgm:pt modelId="{0F31AF73-5FDC-470C-9638-C99EF7E3B12E}" type="pres">
      <dgm:prSet presAssocID="{A1F792AC-9A51-433D-98BC-166CC727F3DF}" presName="desTx" presStyleLbl="alignAccFollowNode1" presStyleIdx="0" presStyleCnt="2">
        <dgm:presLayoutVars>
          <dgm:bulletEnabled val="1"/>
        </dgm:presLayoutVars>
      </dgm:prSet>
      <dgm:spPr/>
      <dgm:t>
        <a:bodyPr/>
        <a:lstStyle/>
        <a:p>
          <a:endParaRPr lang="el-GR"/>
        </a:p>
      </dgm:t>
    </dgm:pt>
    <dgm:pt modelId="{6541F2D4-F31F-4CB2-AF0D-B8C3C8090D18}" type="pres">
      <dgm:prSet presAssocID="{010908C8-BBD0-494D-BD5F-6311649EBDC8}" presName="space" presStyleCnt="0"/>
      <dgm:spPr/>
    </dgm:pt>
    <dgm:pt modelId="{AC077AC7-43EA-47AE-ACF5-B41F44360798}" type="pres">
      <dgm:prSet presAssocID="{57F76844-1E78-42B9-A62F-450F601E7B23}" presName="composite" presStyleCnt="0"/>
      <dgm:spPr/>
    </dgm:pt>
    <dgm:pt modelId="{186F3CE6-F4C1-4A16-9011-146AFB3F967A}" type="pres">
      <dgm:prSet presAssocID="{57F76844-1E78-42B9-A62F-450F601E7B23}" presName="parTx" presStyleLbl="alignNode1" presStyleIdx="1" presStyleCnt="2" custLinFactNeighborX="11875" custLinFactNeighborY="-21103">
        <dgm:presLayoutVars>
          <dgm:chMax val="0"/>
          <dgm:chPref val="0"/>
          <dgm:bulletEnabled val="1"/>
        </dgm:presLayoutVars>
      </dgm:prSet>
      <dgm:spPr/>
      <dgm:t>
        <a:bodyPr/>
        <a:lstStyle/>
        <a:p>
          <a:endParaRPr lang="el-GR"/>
        </a:p>
      </dgm:t>
    </dgm:pt>
    <dgm:pt modelId="{39576311-873C-4A76-B926-336BE75FB728}" type="pres">
      <dgm:prSet presAssocID="{57F76844-1E78-42B9-A62F-450F601E7B23}" presName="desTx" presStyleLbl="alignAccFollowNode1" presStyleIdx="1" presStyleCnt="2">
        <dgm:presLayoutVars>
          <dgm:bulletEnabled val="1"/>
        </dgm:presLayoutVars>
      </dgm:prSet>
      <dgm:spPr/>
      <dgm:t>
        <a:bodyPr/>
        <a:lstStyle/>
        <a:p>
          <a:endParaRPr lang="el-GR"/>
        </a:p>
      </dgm:t>
    </dgm:pt>
  </dgm:ptLst>
  <dgm:cxnLst>
    <dgm:cxn modelId="{E8AA4396-C0A3-4E7B-8AA2-92CD95F30F4F}" srcId="{57F76844-1E78-42B9-A62F-450F601E7B23}" destId="{E8F774B5-F44A-4ABC-A4BE-9A5BE8650DAE}" srcOrd="6" destOrd="0" parTransId="{83DE7596-9BF1-4407-8E75-8AB9AD549B09}" sibTransId="{05435C2C-B5A7-4608-8586-4997EAB72FC8}"/>
    <dgm:cxn modelId="{7757F18E-9DB7-429D-A83D-89F2E9182C9B}" type="presOf" srcId="{686CC7D4-7FAB-407D-96B7-2E5DE370E310}" destId="{0F31AF73-5FDC-470C-9638-C99EF7E3B12E}" srcOrd="0" destOrd="5" presId="urn:microsoft.com/office/officeart/2005/8/layout/hList1"/>
    <dgm:cxn modelId="{F6F96B9E-6B81-4BBF-AB4E-208F80F3BEDD}" srcId="{A1F792AC-9A51-433D-98BC-166CC727F3DF}" destId="{090D0765-101C-4DDA-9934-527C399F30EE}" srcOrd="2" destOrd="0" parTransId="{EA72102B-EDBA-452D-B321-5B51AF3B50AB}" sibTransId="{B57B21DC-2B38-40F0-A3AC-4E3DBED26AE8}"/>
    <dgm:cxn modelId="{2F20DFB9-EC6E-4CDD-A3C4-EC4204BA23FC}" type="presOf" srcId="{E8F774B5-F44A-4ABC-A4BE-9A5BE8650DAE}" destId="{39576311-873C-4A76-B926-336BE75FB728}" srcOrd="0" destOrd="6" presId="urn:microsoft.com/office/officeart/2005/8/layout/hList1"/>
    <dgm:cxn modelId="{E3C221FD-F2CE-49E4-95CE-CA093ABC81A7}" srcId="{57F76844-1E78-42B9-A62F-450F601E7B23}" destId="{F919B8FD-2BDB-4050-BD53-A428CB844292}" srcOrd="4" destOrd="0" parTransId="{FD24AABA-B280-4A26-B121-F4E99DE4BE42}" sibTransId="{F5307339-9742-43CD-A8B6-1AAD00FB7EC0}"/>
    <dgm:cxn modelId="{89723063-9B1D-4BAD-BFA3-3A4DF1B806DD}" type="presOf" srcId="{090D0765-101C-4DDA-9934-527C399F30EE}" destId="{0F31AF73-5FDC-470C-9638-C99EF7E3B12E}" srcOrd="0" destOrd="2" presId="urn:microsoft.com/office/officeart/2005/8/layout/hList1"/>
    <dgm:cxn modelId="{D23E655F-3848-49E4-8E67-7D54402954C3}" type="presOf" srcId="{CB9D67DC-A45C-4E92-9576-9126B9D0F7AC}" destId="{39576311-873C-4A76-B926-336BE75FB728}" srcOrd="0" destOrd="5" presId="urn:microsoft.com/office/officeart/2005/8/layout/hList1"/>
    <dgm:cxn modelId="{B8777C32-F953-4263-8EEA-F0C97F5B2CD6}" srcId="{57F76844-1E78-42B9-A62F-450F601E7B23}" destId="{CB9D67DC-A45C-4E92-9576-9126B9D0F7AC}" srcOrd="5" destOrd="0" parTransId="{72BA2D39-FD93-4994-B14E-43B3EA89E664}" sibTransId="{7967051E-E8CE-41F8-9316-D1246343CF3C}"/>
    <dgm:cxn modelId="{605A6B20-C83C-4E6A-91C7-E1B61502707F}" type="presOf" srcId="{57F76844-1E78-42B9-A62F-450F601E7B23}" destId="{186F3CE6-F4C1-4A16-9011-146AFB3F967A}" srcOrd="0" destOrd="0" presId="urn:microsoft.com/office/officeart/2005/8/layout/hList1"/>
    <dgm:cxn modelId="{EB39B734-16FF-4888-B808-6738AA76D93D}" type="presOf" srcId="{37654D64-CA5A-48CE-94EE-E7F1420D1635}" destId="{94E88B0C-A86F-4D91-A620-F7904D87A174}" srcOrd="0" destOrd="0" presId="urn:microsoft.com/office/officeart/2005/8/layout/hList1"/>
    <dgm:cxn modelId="{A273E715-7178-461A-AF9D-AD73A0492AB2}" type="presOf" srcId="{AED8143C-D046-4807-A82F-F01711113502}" destId="{0F31AF73-5FDC-470C-9638-C99EF7E3B12E}" srcOrd="0" destOrd="4" presId="urn:microsoft.com/office/officeart/2005/8/layout/hList1"/>
    <dgm:cxn modelId="{95AF9CAD-3D2C-4923-BAE3-314140620043}" type="presOf" srcId="{9FD3E091-06E9-4F20-B0A6-F522500A56DF}" destId="{0F31AF73-5FDC-470C-9638-C99EF7E3B12E}" srcOrd="0" destOrd="0" presId="urn:microsoft.com/office/officeart/2005/8/layout/hList1"/>
    <dgm:cxn modelId="{2DC3D89C-F589-4585-9B32-625CF1C285D2}" type="presOf" srcId="{374526C0-A3A8-4174-90DD-A21EEE917C0F}" destId="{39576311-873C-4A76-B926-336BE75FB728}" srcOrd="0" destOrd="3" presId="urn:microsoft.com/office/officeart/2005/8/layout/hList1"/>
    <dgm:cxn modelId="{7BB3B9B4-4C5B-4AD1-BB60-7F62D815D1C6}" srcId="{37654D64-CA5A-48CE-94EE-E7F1420D1635}" destId="{A1F792AC-9A51-433D-98BC-166CC727F3DF}" srcOrd="0" destOrd="0" parTransId="{92F60913-36A1-4FC1-A9B7-944B77A9C4AF}" sibTransId="{010908C8-BBD0-494D-BD5F-6311649EBDC8}"/>
    <dgm:cxn modelId="{65A007C6-14E8-4244-93B0-F1C9B979E86A}" srcId="{57F76844-1E78-42B9-A62F-450F601E7B23}" destId="{CC00D406-1449-45F3-A75A-562710D6C936}" srcOrd="2" destOrd="0" parTransId="{50B1BAD2-94AA-4BDB-BE51-7726DADEA9CC}" sibTransId="{C80C5E00-BAE0-4E1D-B19B-ADFD145159D4}"/>
    <dgm:cxn modelId="{A37CC30B-A129-42DC-A2A3-98A37D4FDD0E}" type="presOf" srcId="{A1F792AC-9A51-433D-98BC-166CC727F3DF}" destId="{E0DB5A06-9AFB-4E24-B826-065883BF05C1}" srcOrd="0" destOrd="0" presId="urn:microsoft.com/office/officeart/2005/8/layout/hList1"/>
    <dgm:cxn modelId="{F243DABA-EA40-481C-B9FA-C032A89D8302}" type="presOf" srcId="{F919B8FD-2BDB-4050-BD53-A428CB844292}" destId="{39576311-873C-4A76-B926-336BE75FB728}" srcOrd="0" destOrd="4" presId="urn:microsoft.com/office/officeart/2005/8/layout/hList1"/>
    <dgm:cxn modelId="{EA7F2A85-C528-4AE7-A7F2-5BAFBE1ECDD8}" srcId="{A1F792AC-9A51-433D-98BC-166CC727F3DF}" destId="{AED8143C-D046-4807-A82F-F01711113502}" srcOrd="4" destOrd="0" parTransId="{02DAC4B5-9D93-4EA4-8EFB-0A28A708D8CB}" sibTransId="{054CD401-83C4-464F-A6DE-192AB91185A7}"/>
    <dgm:cxn modelId="{F87529F0-82A3-4A8D-988F-A17BC2C6FC21}" srcId="{57F76844-1E78-42B9-A62F-450F601E7B23}" destId="{FF9D35E2-3830-4E1B-930E-D67E88E6CC9E}" srcOrd="1" destOrd="0" parTransId="{2BABB561-8D70-4043-9950-83B449574C80}" sibTransId="{8FA29A26-7796-49C6-B4C8-B4A6BF0E05B4}"/>
    <dgm:cxn modelId="{C1363981-81C5-4090-986F-6C419369CC60}" srcId="{57F76844-1E78-42B9-A62F-450F601E7B23}" destId="{02523540-50CC-4B17-9C3D-1A4A181DFD5F}" srcOrd="0" destOrd="0" parTransId="{37D1442B-E8AD-437A-9B63-13F3A9AA3C64}" sibTransId="{FFB5ED9E-B828-4D64-B2F1-C783DC07A9A1}"/>
    <dgm:cxn modelId="{7403FD99-B0C7-4FF7-AB57-5922698D7507}" type="presOf" srcId="{02523540-50CC-4B17-9C3D-1A4A181DFD5F}" destId="{39576311-873C-4A76-B926-336BE75FB728}" srcOrd="0" destOrd="0" presId="urn:microsoft.com/office/officeart/2005/8/layout/hList1"/>
    <dgm:cxn modelId="{E991F0C9-6D82-4645-A55E-4754F9700E7B}" type="presOf" srcId="{FF9D35E2-3830-4E1B-930E-D67E88E6CC9E}" destId="{39576311-873C-4A76-B926-336BE75FB728}" srcOrd="0" destOrd="1" presId="urn:microsoft.com/office/officeart/2005/8/layout/hList1"/>
    <dgm:cxn modelId="{FAE6DDDB-161F-4ADC-BA20-3AE622F2B45C}" srcId="{A1F792AC-9A51-433D-98BC-166CC727F3DF}" destId="{6F598815-E851-49BD-8081-40E942F62536}" srcOrd="1" destOrd="0" parTransId="{19D5AC76-66AD-471C-997C-CDD631B84531}" sibTransId="{F888627D-32B1-4D98-B72F-DCE61EA72DB7}"/>
    <dgm:cxn modelId="{383AE05F-8A1F-452B-B236-3849942A87A2}" type="presOf" srcId="{CC00D406-1449-45F3-A75A-562710D6C936}" destId="{39576311-873C-4A76-B926-336BE75FB728}" srcOrd="0" destOrd="2" presId="urn:microsoft.com/office/officeart/2005/8/layout/hList1"/>
    <dgm:cxn modelId="{82FE52DD-4B42-41FC-8E42-1BB82DB0405E}" srcId="{A1F792AC-9A51-433D-98BC-166CC727F3DF}" destId="{686CC7D4-7FAB-407D-96B7-2E5DE370E310}" srcOrd="5" destOrd="0" parTransId="{498B1F6B-ABC3-4B5D-9C96-D50763B14F6D}" sibTransId="{AB4D68B1-0875-4620-A02C-1F7B8B0010C6}"/>
    <dgm:cxn modelId="{EFFC9F60-549C-4C93-B868-302AEED5EF69}" srcId="{A1F792AC-9A51-433D-98BC-166CC727F3DF}" destId="{9FD3E091-06E9-4F20-B0A6-F522500A56DF}" srcOrd="0" destOrd="0" parTransId="{3592D90F-4C54-4063-989B-5CCB270B7977}" sibTransId="{322ECE60-957D-48B6-A2D1-2398A16FC803}"/>
    <dgm:cxn modelId="{066EBA67-168E-4501-A5FF-42364549B20A}" srcId="{A1F792AC-9A51-433D-98BC-166CC727F3DF}" destId="{554602BA-83A6-45B9-BB85-F985968B7C53}" srcOrd="3" destOrd="0" parTransId="{F35B6E89-6617-4AFE-A7D2-E9451DEC816B}" sibTransId="{1AF9A886-4BFB-40C0-8572-D62AFB03B174}"/>
    <dgm:cxn modelId="{9D3AC6A7-575F-4F55-97A0-E5E0F56A0D5C}" type="presOf" srcId="{554602BA-83A6-45B9-BB85-F985968B7C53}" destId="{0F31AF73-5FDC-470C-9638-C99EF7E3B12E}" srcOrd="0" destOrd="3" presId="urn:microsoft.com/office/officeart/2005/8/layout/hList1"/>
    <dgm:cxn modelId="{A8A22F61-0821-4F5B-A05D-7CFFEE782728}" type="presOf" srcId="{6F598815-E851-49BD-8081-40E942F62536}" destId="{0F31AF73-5FDC-470C-9638-C99EF7E3B12E}" srcOrd="0" destOrd="1" presId="urn:microsoft.com/office/officeart/2005/8/layout/hList1"/>
    <dgm:cxn modelId="{C1A3C6D2-1948-4DD7-8B34-59B503F63896}" srcId="{37654D64-CA5A-48CE-94EE-E7F1420D1635}" destId="{57F76844-1E78-42B9-A62F-450F601E7B23}" srcOrd="1" destOrd="0" parTransId="{6526691E-8EAD-448E-8C8B-011018FDF906}" sibTransId="{8A166C4A-3306-487C-89F4-4AF2BF408785}"/>
    <dgm:cxn modelId="{B0B845CE-6B87-4939-93A4-407775C39AD6}" srcId="{57F76844-1E78-42B9-A62F-450F601E7B23}" destId="{374526C0-A3A8-4174-90DD-A21EEE917C0F}" srcOrd="3" destOrd="0" parTransId="{8A2BF992-B793-4F55-AB8E-17F061F2EAA4}" sibTransId="{E153B5E3-6B52-42B4-8419-4DBEC54B09E0}"/>
    <dgm:cxn modelId="{9BD37806-39AE-49AC-937B-4BBBE675222F}" type="presParOf" srcId="{94E88B0C-A86F-4D91-A620-F7904D87A174}" destId="{9CB2EABB-94DF-4B64-B5EB-AD7791A1D0D8}" srcOrd="0" destOrd="0" presId="urn:microsoft.com/office/officeart/2005/8/layout/hList1"/>
    <dgm:cxn modelId="{EBC53B31-2EF9-4222-B27A-2D880B7ACA45}" type="presParOf" srcId="{9CB2EABB-94DF-4B64-B5EB-AD7791A1D0D8}" destId="{E0DB5A06-9AFB-4E24-B826-065883BF05C1}" srcOrd="0" destOrd="0" presId="urn:microsoft.com/office/officeart/2005/8/layout/hList1"/>
    <dgm:cxn modelId="{CF3A43D4-EAFA-4F16-93B4-6B43D6E6DAB1}" type="presParOf" srcId="{9CB2EABB-94DF-4B64-B5EB-AD7791A1D0D8}" destId="{0F31AF73-5FDC-470C-9638-C99EF7E3B12E}" srcOrd="1" destOrd="0" presId="urn:microsoft.com/office/officeart/2005/8/layout/hList1"/>
    <dgm:cxn modelId="{890A8969-DF44-4AFF-B97D-337BE65FF3A9}" type="presParOf" srcId="{94E88B0C-A86F-4D91-A620-F7904D87A174}" destId="{6541F2D4-F31F-4CB2-AF0D-B8C3C8090D18}" srcOrd="1" destOrd="0" presId="urn:microsoft.com/office/officeart/2005/8/layout/hList1"/>
    <dgm:cxn modelId="{F03049CE-386F-4028-8A8A-03CB2BFB19C0}" type="presParOf" srcId="{94E88B0C-A86F-4D91-A620-F7904D87A174}" destId="{AC077AC7-43EA-47AE-ACF5-B41F44360798}" srcOrd="2" destOrd="0" presId="urn:microsoft.com/office/officeart/2005/8/layout/hList1"/>
    <dgm:cxn modelId="{004C3C0F-04B2-4BA9-A1C1-026BD0ACF34D}" type="presParOf" srcId="{AC077AC7-43EA-47AE-ACF5-B41F44360798}" destId="{186F3CE6-F4C1-4A16-9011-146AFB3F967A}" srcOrd="0" destOrd="0" presId="urn:microsoft.com/office/officeart/2005/8/layout/hList1"/>
    <dgm:cxn modelId="{DC01A110-0041-41B2-AF5D-D01D0C42B17F}" type="presParOf" srcId="{AC077AC7-43EA-47AE-ACF5-B41F44360798}" destId="{39576311-873C-4A76-B926-336BE75FB72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BE19C67-FA3A-442E-AD1D-38276B56481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l-GR"/>
        </a:p>
      </dgm:t>
    </dgm:pt>
    <dgm:pt modelId="{59846A55-6373-45CD-9823-252BFC14F212}">
      <dgm:prSet phldrT="[Text]"/>
      <dgm:spPr/>
      <dgm:t>
        <a:bodyPr/>
        <a:lstStyle/>
        <a:p>
          <a:r>
            <a:rPr lang="el-GR" b="1" u="none" kern="1200">
              <a:latin typeface="Century Gothic" panose="020B0502020202020204" pitchFamily="34" charset="0"/>
              <a:ea typeface="+mn-ea"/>
              <a:cs typeface="+mn-cs"/>
            </a:rPr>
            <a:t>Συνάφεια</a:t>
          </a:r>
        </a:p>
      </dgm:t>
    </dgm:pt>
    <dgm:pt modelId="{B5CFE513-CACD-4F15-9F36-922D486904C3}" type="parTrans" cxnId="{7BD06E68-7E44-40E7-9073-3CA2E8CFC2C4}">
      <dgm:prSet/>
      <dgm:spPr/>
      <dgm:t>
        <a:bodyPr/>
        <a:lstStyle/>
        <a:p>
          <a:endParaRPr lang="el-GR"/>
        </a:p>
      </dgm:t>
    </dgm:pt>
    <dgm:pt modelId="{70A39569-9024-4FA1-A929-281287A6CB2A}" type="sibTrans" cxnId="{7BD06E68-7E44-40E7-9073-3CA2E8CFC2C4}">
      <dgm:prSet/>
      <dgm:spPr/>
      <dgm:t>
        <a:bodyPr/>
        <a:lstStyle/>
        <a:p>
          <a:endParaRPr lang="el-GR"/>
        </a:p>
      </dgm:t>
    </dgm:pt>
    <dgm:pt modelId="{71BFC6D0-CD8E-4D4C-85FE-90E265962324}">
      <dgm:prSet phldrT="[Text]"/>
      <dgm:spPr/>
      <dgm:t>
        <a:bodyPr/>
        <a:lstStyle/>
        <a:p>
          <a:r>
            <a:rPr lang="el-GR" spc="-5">
              <a:latin typeface="Century Gothic" panose="020B0502020202020204" pitchFamily="34" charset="0"/>
              <a:cs typeface="Verdana"/>
            </a:rPr>
            <a:t>Το προφίλ, </a:t>
          </a:r>
          <a:r>
            <a:rPr lang="el-GR">
              <a:latin typeface="Century Gothic" panose="020B0502020202020204" pitchFamily="34" charset="0"/>
              <a:cs typeface="Verdana"/>
            </a:rPr>
            <a:t>η </a:t>
          </a:r>
          <a:r>
            <a:rPr lang="el-GR" spc="-5">
              <a:latin typeface="Century Gothic" panose="020B0502020202020204" pitchFamily="34" charset="0"/>
              <a:cs typeface="Verdana"/>
            </a:rPr>
            <a:t>πείρα, </a:t>
          </a:r>
          <a:r>
            <a:rPr lang="el-GR">
              <a:latin typeface="Century Gothic" panose="020B0502020202020204" pitchFamily="34" charset="0"/>
              <a:cs typeface="Verdana"/>
            </a:rPr>
            <a:t>οι </a:t>
          </a:r>
          <a:r>
            <a:rPr lang="el-GR" spc="-5">
              <a:latin typeface="Century Gothic" panose="020B0502020202020204" pitchFamily="34" charset="0"/>
              <a:cs typeface="Verdana"/>
            </a:rPr>
            <a:t>δραστηριότητες του οργανισμού και οι εκπαιδευόμενοί του είναι συναφή </a:t>
          </a:r>
          <a:r>
            <a:rPr lang="el-GR">
              <a:latin typeface="Century Gothic" panose="020B0502020202020204" pitchFamily="34" charset="0"/>
              <a:cs typeface="Verdana"/>
            </a:rPr>
            <a:t>με </a:t>
          </a:r>
          <a:r>
            <a:rPr lang="el-GR" spc="-5">
              <a:latin typeface="Century Gothic" panose="020B0502020202020204" pitchFamily="34" charset="0"/>
              <a:cs typeface="Verdana"/>
            </a:rPr>
            <a:t>τον </a:t>
          </a:r>
          <a:r>
            <a:rPr lang="el-GR">
              <a:latin typeface="Century Gothic" panose="020B0502020202020204" pitchFamily="34" charset="0"/>
              <a:cs typeface="Verdana"/>
            </a:rPr>
            <a:t>τομέα </a:t>
          </a:r>
          <a:r>
            <a:rPr lang="el-GR" spc="-5">
              <a:latin typeface="Century Gothic" panose="020B0502020202020204" pitchFamily="34" charset="0"/>
              <a:cs typeface="Verdana"/>
            </a:rPr>
            <a:t>της αίτησης και  τους στόχους της </a:t>
          </a:r>
          <a:r>
            <a:rPr lang="el-GR" spc="-30">
              <a:latin typeface="Century Gothic" panose="020B0502020202020204" pitchFamily="34" charset="0"/>
              <a:cs typeface="Verdana"/>
            </a:rPr>
            <a:t>Π</a:t>
          </a:r>
          <a:r>
            <a:rPr lang="el-GR" spc="-5">
              <a:latin typeface="Century Gothic" panose="020B0502020202020204" pitchFamily="34" charset="0"/>
              <a:cs typeface="Verdana"/>
            </a:rPr>
            <a:t>ρόσκλησης</a:t>
          </a:r>
          <a:r>
            <a:rPr lang="en-US" spc="-5">
              <a:latin typeface="Century Gothic" panose="020B0502020202020204" pitchFamily="34" charset="0"/>
              <a:cs typeface="Verdana"/>
            </a:rPr>
            <a:t>;</a:t>
          </a:r>
          <a:endParaRPr lang="el-GR">
            <a:latin typeface="Century Gothic" panose="020B0502020202020204" pitchFamily="34" charset="0"/>
          </a:endParaRPr>
        </a:p>
      </dgm:t>
    </dgm:pt>
    <dgm:pt modelId="{FBF4F603-2101-4318-ACE3-B8E9E5B21991}" type="parTrans" cxnId="{E5CE3458-6D0E-4D51-AA8D-929D1E44DC56}">
      <dgm:prSet/>
      <dgm:spPr/>
      <dgm:t>
        <a:bodyPr/>
        <a:lstStyle/>
        <a:p>
          <a:endParaRPr lang="el-GR"/>
        </a:p>
      </dgm:t>
    </dgm:pt>
    <dgm:pt modelId="{61C21325-8A07-4769-90B7-D783D6B40413}" type="sibTrans" cxnId="{E5CE3458-6D0E-4D51-AA8D-929D1E44DC56}">
      <dgm:prSet/>
      <dgm:spPr/>
      <dgm:t>
        <a:bodyPr/>
        <a:lstStyle/>
        <a:p>
          <a:endParaRPr lang="el-GR"/>
        </a:p>
      </dgm:t>
    </dgm:pt>
    <dgm:pt modelId="{7D44C8CC-D21E-45A8-9AC5-1ED595AA0A2A}">
      <dgm:prSet/>
      <dgm:spPr/>
      <dgm:t>
        <a:bodyPr spcFirstLastPara="0" vert="horz" wrap="square" lIns="106680" tIns="60960" rIns="106680" bIns="60960" numCol="1" spcCol="1270" anchor="ctr" anchorCtr="0"/>
        <a:lstStyle/>
        <a:p>
          <a:r>
            <a:rPr lang="en-US" b="1" u="none" kern="1200">
              <a:latin typeface="Century Gothic" panose="020B0502020202020204" pitchFamily="34" charset="0"/>
              <a:ea typeface="+mn-ea"/>
              <a:cs typeface="+mn-cs"/>
            </a:rPr>
            <a:t>Erasmus Plan </a:t>
          </a:r>
          <a:r>
            <a:rPr lang="el-GR" b="1" u="none" kern="1200">
              <a:latin typeface="Century Gothic" panose="020B0502020202020204" pitchFamily="34" charset="0"/>
              <a:ea typeface="+mn-ea"/>
              <a:cs typeface="+mn-cs"/>
            </a:rPr>
            <a:t>Στόχοι</a:t>
          </a:r>
          <a:endParaRPr lang="en-GB" b="1" u="none" kern="1200">
            <a:latin typeface="Century Gothic" panose="020B0502020202020204" pitchFamily="34" charset="0"/>
            <a:ea typeface="+mn-ea"/>
            <a:cs typeface="+mn-cs"/>
          </a:endParaRPr>
        </a:p>
      </dgm:t>
    </dgm:pt>
    <dgm:pt modelId="{DCF63F47-BBF0-47D1-AB2B-150ED8BF52C3}" type="parTrans" cxnId="{1FBD57CF-D400-42D4-AE80-27766085428F}">
      <dgm:prSet/>
      <dgm:spPr/>
      <dgm:t>
        <a:bodyPr/>
        <a:lstStyle/>
        <a:p>
          <a:endParaRPr lang="el-GR"/>
        </a:p>
      </dgm:t>
    </dgm:pt>
    <dgm:pt modelId="{2C222DBC-AF18-401D-9EE0-604D15C44C0E}" type="sibTrans" cxnId="{1FBD57CF-D400-42D4-AE80-27766085428F}">
      <dgm:prSet/>
      <dgm:spPr/>
      <dgm:t>
        <a:bodyPr/>
        <a:lstStyle/>
        <a:p>
          <a:endParaRPr lang="el-GR"/>
        </a:p>
      </dgm:t>
    </dgm:pt>
    <dgm:pt modelId="{437684B8-7E9C-4080-A300-EDA55F38B47F}">
      <dgm:prSet phldrT="[Text]"/>
      <dgm:spPr/>
      <dgm:t>
        <a:bodyPr/>
        <a:lstStyle/>
        <a:p>
          <a:r>
            <a:rPr lang="en-US">
              <a:latin typeface="Century Gothic" panose="020B0502020202020204" pitchFamily="34" charset="0"/>
              <a:cs typeface="Verdana"/>
            </a:rPr>
            <a:t>H </a:t>
          </a:r>
          <a:r>
            <a:rPr lang="el-GR" spc="-5">
              <a:latin typeface="Century Gothic" panose="020B0502020202020204" pitchFamily="34" charset="0"/>
              <a:cs typeface="Verdana"/>
            </a:rPr>
            <a:t>κοινοπραξία αποφέρει σαφή προστιθέμενη </a:t>
          </a:r>
          <a:r>
            <a:rPr lang="el-GR">
              <a:latin typeface="Century Gothic" panose="020B0502020202020204" pitchFamily="34" charset="0"/>
              <a:cs typeface="Verdana"/>
            </a:rPr>
            <a:t>αξία </a:t>
          </a:r>
          <a:r>
            <a:rPr lang="el-GR" spc="-5">
              <a:latin typeface="Century Gothic" panose="020B0502020202020204" pitchFamily="34" charset="0"/>
              <a:cs typeface="Verdana"/>
            </a:rPr>
            <a:t>για τα  μέλη της όσον αφορά στους στόχους της Πρόσκλησης</a:t>
          </a:r>
          <a:r>
            <a:rPr lang="en-US" spc="-5">
              <a:latin typeface="Century Gothic" panose="020B0502020202020204" pitchFamily="34" charset="0"/>
              <a:cs typeface="Verdana"/>
            </a:rPr>
            <a:t>;</a:t>
          </a:r>
          <a:endParaRPr lang="el-GR">
            <a:latin typeface="Century Gothic" panose="020B0502020202020204" pitchFamily="34" charset="0"/>
          </a:endParaRPr>
        </a:p>
      </dgm:t>
    </dgm:pt>
    <dgm:pt modelId="{4C8E27C0-7826-4A7C-A151-833699F54CD1}" type="parTrans" cxnId="{71949C09-F684-4EE6-9BBD-E7025E8DF7A9}">
      <dgm:prSet/>
      <dgm:spPr/>
      <dgm:t>
        <a:bodyPr/>
        <a:lstStyle/>
        <a:p>
          <a:endParaRPr lang="en-US"/>
        </a:p>
      </dgm:t>
    </dgm:pt>
    <dgm:pt modelId="{2322DE69-9361-476D-B159-EAEF656EFBB1}" type="sibTrans" cxnId="{71949C09-F684-4EE6-9BBD-E7025E8DF7A9}">
      <dgm:prSet/>
      <dgm:spPr/>
      <dgm:t>
        <a:bodyPr/>
        <a:lstStyle/>
        <a:p>
          <a:endParaRPr lang="en-US"/>
        </a:p>
      </dgm:t>
    </dgm:pt>
    <dgm:pt modelId="{CDFE43E6-B6D8-4246-80E4-C55A1C66CDA7}">
      <dgm:prSet/>
      <dgm:spPr/>
      <dgm:t>
        <a:bodyPr/>
        <a:lstStyle/>
        <a:p>
          <a:r>
            <a:rPr lang="el-GR">
              <a:latin typeface="Century Gothic" panose="020B0502020202020204" pitchFamily="34" charset="0"/>
              <a:cs typeface="Verdana"/>
            </a:rPr>
            <a:t>Συνάδουν με τους στόχους της Πρόσκλησης, τις ανάγκες του οργανισμού, του προσωπικού και των εκπαιδευομένων</a:t>
          </a:r>
          <a:r>
            <a:rPr lang="en-US">
              <a:latin typeface="Century Gothic" panose="020B0502020202020204" pitchFamily="34" charset="0"/>
              <a:cs typeface="Verdana"/>
            </a:rPr>
            <a:t>;</a:t>
          </a:r>
        </a:p>
      </dgm:t>
    </dgm:pt>
    <dgm:pt modelId="{749EB1D6-AC47-41D7-B5E3-3CC6BE3BCEB9}" type="parTrans" cxnId="{EC29561D-1562-4F4C-9E09-C1D71472EC59}">
      <dgm:prSet/>
      <dgm:spPr/>
      <dgm:t>
        <a:bodyPr/>
        <a:lstStyle/>
        <a:p>
          <a:endParaRPr lang="en-US"/>
        </a:p>
      </dgm:t>
    </dgm:pt>
    <dgm:pt modelId="{17EA526C-4DDB-4EA6-B3CA-465D6F572C5C}" type="sibTrans" cxnId="{EC29561D-1562-4F4C-9E09-C1D71472EC59}">
      <dgm:prSet/>
      <dgm:spPr/>
      <dgm:t>
        <a:bodyPr/>
        <a:lstStyle/>
        <a:p>
          <a:endParaRPr lang="en-US"/>
        </a:p>
      </dgm:t>
    </dgm:pt>
    <dgm:pt modelId="{B891F31C-9BE0-492B-89B6-A9AD0FF2FCE5}">
      <dgm:prSet/>
      <dgm:spPr/>
      <dgm:t>
        <a:bodyPr/>
        <a:lstStyle/>
        <a:p>
          <a:r>
            <a:rPr lang="en-US">
              <a:latin typeface="Century Gothic" panose="020B0502020202020204" pitchFamily="34" charset="0"/>
              <a:cs typeface="Verdana"/>
            </a:rPr>
            <a:t>T</a:t>
          </a:r>
          <a:r>
            <a:rPr lang="el-GR">
              <a:latin typeface="Century Gothic" panose="020B0502020202020204" pitchFamily="34" charset="0"/>
              <a:cs typeface="Verdana"/>
            </a:rPr>
            <a:t>ο χρονοδιάγραμμά τους  είναι ρεαλιστικό και κατάλληλο για την επίτευξη θετικού αντικτύπου  για τον οργανισμό (ή την κοινοπραξία)</a:t>
          </a:r>
          <a:endParaRPr lang="en-US">
            <a:latin typeface="Century Gothic" panose="020B0502020202020204" pitchFamily="34" charset="0"/>
            <a:cs typeface="Verdana"/>
          </a:endParaRPr>
        </a:p>
      </dgm:t>
    </dgm:pt>
    <dgm:pt modelId="{75F916BE-4660-4CF6-A67D-805ABC0EB4D1}" type="parTrans" cxnId="{70E3E665-ED42-470A-9B30-E43FD3D4EFAF}">
      <dgm:prSet/>
      <dgm:spPr/>
      <dgm:t>
        <a:bodyPr/>
        <a:lstStyle/>
        <a:p>
          <a:endParaRPr lang="en-US"/>
        </a:p>
      </dgm:t>
    </dgm:pt>
    <dgm:pt modelId="{7613C3FA-2233-4B0A-B91A-1046BCD6097B}" type="sibTrans" cxnId="{70E3E665-ED42-470A-9B30-E43FD3D4EFAF}">
      <dgm:prSet/>
      <dgm:spPr/>
      <dgm:t>
        <a:bodyPr/>
        <a:lstStyle/>
        <a:p>
          <a:endParaRPr lang="en-US"/>
        </a:p>
      </dgm:t>
    </dgm:pt>
    <dgm:pt modelId="{9FDFC73A-AA9E-4421-BC9D-5B083242A039}">
      <dgm:prSet/>
      <dgm:spPr/>
      <dgm:t>
        <a:bodyPr/>
        <a:lstStyle/>
        <a:p>
          <a:r>
            <a:rPr lang="el-GR">
              <a:latin typeface="Century Gothic" panose="020B0502020202020204" pitchFamily="34" charset="0"/>
              <a:cs typeface="Verdana"/>
            </a:rPr>
            <a:t>Τα προτεινόμενα μέτρα για την παρακολούθηση και αξιολόγηση της  προόδου της επίτευξης των στόχων είναι  κατάλληλα και συγκεκριμένα</a:t>
          </a:r>
          <a:r>
            <a:rPr lang="en-US">
              <a:latin typeface="Century Gothic" panose="020B0502020202020204" pitchFamily="34" charset="0"/>
              <a:cs typeface="Verdana"/>
            </a:rPr>
            <a:t>;</a:t>
          </a:r>
        </a:p>
      </dgm:t>
    </dgm:pt>
    <dgm:pt modelId="{D2137EF6-4204-493F-B453-991BB731E229}" type="parTrans" cxnId="{A337BF13-9739-4118-8EAE-1A84A38E0BC7}">
      <dgm:prSet/>
      <dgm:spPr/>
      <dgm:t>
        <a:bodyPr/>
        <a:lstStyle/>
        <a:p>
          <a:endParaRPr lang="en-US"/>
        </a:p>
      </dgm:t>
    </dgm:pt>
    <dgm:pt modelId="{DCC88DC2-32A4-4174-9EC1-CC98398BF99F}" type="sibTrans" cxnId="{A337BF13-9739-4118-8EAE-1A84A38E0BC7}">
      <dgm:prSet/>
      <dgm:spPr/>
      <dgm:t>
        <a:bodyPr/>
        <a:lstStyle/>
        <a:p>
          <a:endParaRPr lang="en-US"/>
        </a:p>
      </dgm:t>
    </dgm:pt>
    <dgm:pt modelId="{783352A1-EBC3-451F-A90A-691D57081F2B}">
      <dgm:prSet phldrT="[Text]"/>
      <dgm:spPr/>
      <dgm:t>
        <a:bodyPr/>
        <a:lstStyle/>
        <a:p>
          <a:endParaRPr lang="el-GR">
            <a:latin typeface="Century Gothic" panose="020B0502020202020204" pitchFamily="34" charset="0"/>
          </a:endParaRPr>
        </a:p>
      </dgm:t>
    </dgm:pt>
    <dgm:pt modelId="{ED2924D5-6DD7-43BF-ABBF-29C2ADA10901}" type="parTrans" cxnId="{BA0E1E9D-CC46-4A02-A55D-79839C69FBD3}">
      <dgm:prSet/>
      <dgm:spPr/>
      <dgm:t>
        <a:bodyPr/>
        <a:lstStyle/>
        <a:p>
          <a:endParaRPr lang="en-US"/>
        </a:p>
      </dgm:t>
    </dgm:pt>
    <dgm:pt modelId="{4E57C015-F05D-4C0A-AEA0-C1198D3A110C}" type="sibTrans" cxnId="{BA0E1E9D-CC46-4A02-A55D-79839C69FBD3}">
      <dgm:prSet/>
      <dgm:spPr/>
      <dgm:t>
        <a:bodyPr/>
        <a:lstStyle/>
        <a:p>
          <a:endParaRPr lang="en-US"/>
        </a:p>
      </dgm:t>
    </dgm:pt>
    <dgm:pt modelId="{2B041B9E-2726-46BA-9A22-D6CA6A67FC1B}">
      <dgm:prSet/>
      <dgm:spPr/>
      <dgm:t>
        <a:bodyPr/>
        <a:lstStyle/>
        <a:p>
          <a:endParaRPr lang="en-US">
            <a:latin typeface="Century Gothic" panose="020B0502020202020204" pitchFamily="34" charset="0"/>
            <a:cs typeface="Verdana"/>
          </a:endParaRPr>
        </a:p>
      </dgm:t>
    </dgm:pt>
    <dgm:pt modelId="{CC6F9414-003E-41BF-9EC3-FBB0D1FC6F15}" type="parTrans" cxnId="{6FDB667A-32D8-48BB-AD8B-C301D80717CE}">
      <dgm:prSet/>
      <dgm:spPr/>
      <dgm:t>
        <a:bodyPr/>
        <a:lstStyle/>
        <a:p>
          <a:endParaRPr lang="en-US"/>
        </a:p>
      </dgm:t>
    </dgm:pt>
    <dgm:pt modelId="{3BA734F0-285D-4594-81BC-7ACDCACAA5C4}" type="sibTrans" cxnId="{6FDB667A-32D8-48BB-AD8B-C301D80717CE}">
      <dgm:prSet/>
      <dgm:spPr/>
      <dgm:t>
        <a:bodyPr/>
        <a:lstStyle/>
        <a:p>
          <a:endParaRPr lang="en-US"/>
        </a:p>
      </dgm:t>
    </dgm:pt>
    <dgm:pt modelId="{A8890D51-A764-47C8-91E6-E95391C85793}">
      <dgm:prSet/>
      <dgm:spPr/>
      <dgm:t>
        <a:bodyPr/>
        <a:lstStyle/>
        <a:p>
          <a:endParaRPr lang="en-US">
            <a:latin typeface="Century Gothic" panose="020B0502020202020204" pitchFamily="34" charset="0"/>
            <a:cs typeface="Verdana"/>
          </a:endParaRPr>
        </a:p>
      </dgm:t>
    </dgm:pt>
    <dgm:pt modelId="{954DB70B-2CAE-4CCA-8D8A-006798559D99}" type="parTrans" cxnId="{028CC0B0-6165-44C6-8971-16849CFCFCDE}">
      <dgm:prSet/>
      <dgm:spPr/>
      <dgm:t>
        <a:bodyPr/>
        <a:lstStyle/>
        <a:p>
          <a:endParaRPr lang="en-US"/>
        </a:p>
      </dgm:t>
    </dgm:pt>
    <dgm:pt modelId="{7E609CBF-A715-4484-B7D0-583B7C50D0F7}" type="sibTrans" cxnId="{028CC0B0-6165-44C6-8971-16849CFCFCDE}">
      <dgm:prSet/>
      <dgm:spPr/>
      <dgm:t>
        <a:bodyPr/>
        <a:lstStyle/>
        <a:p>
          <a:endParaRPr lang="en-US"/>
        </a:p>
      </dgm:t>
    </dgm:pt>
    <dgm:pt modelId="{1126C78A-BD68-D444-B2B0-47FB8D3B511D}" type="pres">
      <dgm:prSet presAssocID="{3BE19C67-FA3A-442E-AD1D-38276B56481D}" presName="linear" presStyleCnt="0">
        <dgm:presLayoutVars>
          <dgm:dir/>
          <dgm:animLvl val="lvl"/>
          <dgm:resizeHandles val="exact"/>
        </dgm:presLayoutVars>
      </dgm:prSet>
      <dgm:spPr/>
      <dgm:t>
        <a:bodyPr/>
        <a:lstStyle/>
        <a:p>
          <a:endParaRPr lang="el-GR"/>
        </a:p>
      </dgm:t>
    </dgm:pt>
    <dgm:pt modelId="{DCA734FD-C4A0-2C45-9423-7C521DA0BF9C}" type="pres">
      <dgm:prSet presAssocID="{59846A55-6373-45CD-9823-252BFC14F212}" presName="parentLin" presStyleCnt="0"/>
      <dgm:spPr/>
    </dgm:pt>
    <dgm:pt modelId="{5EB656F3-DB16-8546-A097-E7636A00B50C}" type="pres">
      <dgm:prSet presAssocID="{59846A55-6373-45CD-9823-252BFC14F212}" presName="parentLeftMargin" presStyleLbl="node1" presStyleIdx="0" presStyleCnt="2"/>
      <dgm:spPr/>
      <dgm:t>
        <a:bodyPr/>
        <a:lstStyle/>
        <a:p>
          <a:endParaRPr lang="el-GR"/>
        </a:p>
      </dgm:t>
    </dgm:pt>
    <dgm:pt modelId="{D1BA4DF2-865A-6947-8553-D66DE893D0C8}" type="pres">
      <dgm:prSet presAssocID="{59846A55-6373-45CD-9823-252BFC14F212}" presName="parentText" presStyleLbl="node1" presStyleIdx="0" presStyleCnt="2">
        <dgm:presLayoutVars>
          <dgm:chMax val="0"/>
          <dgm:bulletEnabled val="1"/>
        </dgm:presLayoutVars>
      </dgm:prSet>
      <dgm:spPr/>
      <dgm:t>
        <a:bodyPr/>
        <a:lstStyle/>
        <a:p>
          <a:endParaRPr lang="el-GR"/>
        </a:p>
      </dgm:t>
    </dgm:pt>
    <dgm:pt modelId="{081D6630-7B53-C34B-8B5C-11D7698B8AE9}" type="pres">
      <dgm:prSet presAssocID="{59846A55-6373-45CD-9823-252BFC14F212}" presName="negativeSpace" presStyleCnt="0"/>
      <dgm:spPr/>
    </dgm:pt>
    <dgm:pt modelId="{3CE122B0-8270-284D-8C63-A8BD94C1B886}" type="pres">
      <dgm:prSet presAssocID="{59846A55-6373-45CD-9823-252BFC14F212}" presName="childText" presStyleLbl="conFgAcc1" presStyleIdx="0" presStyleCnt="2">
        <dgm:presLayoutVars>
          <dgm:bulletEnabled val="1"/>
        </dgm:presLayoutVars>
      </dgm:prSet>
      <dgm:spPr/>
      <dgm:t>
        <a:bodyPr/>
        <a:lstStyle/>
        <a:p>
          <a:endParaRPr lang="el-GR"/>
        </a:p>
      </dgm:t>
    </dgm:pt>
    <dgm:pt modelId="{7B91CF8C-7FE9-1B42-91C3-C72F624F6711}" type="pres">
      <dgm:prSet presAssocID="{70A39569-9024-4FA1-A929-281287A6CB2A}" presName="spaceBetweenRectangles" presStyleCnt="0"/>
      <dgm:spPr/>
    </dgm:pt>
    <dgm:pt modelId="{5D67F892-870E-E041-8DDB-95EEFEAB454C}" type="pres">
      <dgm:prSet presAssocID="{7D44C8CC-D21E-45A8-9AC5-1ED595AA0A2A}" presName="parentLin" presStyleCnt="0"/>
      <dgm:spPr/>
    </dgm:pt>
    <dgm:pt modelId="{3BC1AADE-654A-2048-A975-CB649943F5B8}" type="pres">
      <dgm:prSet presAssocID="{7D44C8CC-D21E-45A8-9AC5-1ED595AA0A2A}" presName="parentLeftMargin" presStyleLbl="node1" presStyleIdx="0" presStyleCnt="2"/>
      <dgm:spPr/>
      <dgm:t>
        <a:bodyPr/>
        <a:lstStyle/>
        <a:p>
          <a:endParaRPr lang="el-GR"/>
        </a:p>
      </dgm:t>
    </dgm:pt>
    <dgm:pt modelId="{2F193733-F427-3F4D-82F7-45304399F646}" type="pres">
      <dgm:prSet presAssocID="{7D44C8CC-D21E-45A8-9AC5-1ED595AA0A2A}" presName="parentText" presStyleLbl="node1" presStyleIdx="1" presStyleCnt="2">
        <dgm:presLayoutVars>
          <dgm:chMax val="0"/>
          <dgm:bulletEnabled val="1"/>
        </dgm:presLayoutVars>
      </dgm:prSet>
      <dgm:spPr/>
      <dgm:t>
        <a:bodyPr/>
        <a:lstStyle/>
        <a:p>
          <a:endParaRPr lang="el-GR"/>
        </a:p>
      </dgm:t>
    </dgm:pt>
    <dgm:pt modelId="{234D56D5-0347-C642-B5E3-5875AEFC6BC4}" type="pres">
      <dgm:prSet presAssocID="{7D44C8CC-D21E-45A8-9AC5-1ED595AA0A2A}" presName="negativeSpace" presStyleCnt="0"/>
      <dgm:spPr/>
    </dgm:pt>
    <dgm:pt modelId="{2BDB3277-3AAA-A743-95ED-DC0BAFA801FD}" type="pres">
      <dgm:prSet presAssocID="{7D44C8CC-D21E-45A8-9AC5-1ED595AA0A2A}" presName="childText" presStyleLbl="conFgAcc1" presStyleIdx="1" presStyleCnt="2">
        <dgm:presLayoutVars>
          <dgm:bulletEnabled val="1"/>
        </dgm:presLayoutVars>
      </dgm:prSet>
      <dgm:spPr/>
      <dgm:t>
        <a:bodyPr/>
        <a:lstStyle/>
        <a:p>
          <a:endParaRPr lang="el-GR"/>
        </a:p>
      </dgm:t>
    </dgm:pt>
  </dgm:ptLst>
  <dgm:cxnLst>
    <dgm:cxn modelId="{023619F2-8EFC-F041-B6E5-9F8699A4AB37}" type="presOf" srcId="{7D44C8CC-D21E-45A8-9AC5-1ED595AA0A2A}" destId="{3BC1AADE-654A-2048-A975-CB649943F5B8}" srcOrd="0" destOrd="0" presId="urn:microsoft.com/office/officeart/2005/8/layout/list1"/>
    <dgm:cxn modelId="{E5CE3458-6D0E-4D51-AA8D-929D1E44DC56}" srcId="{59846A55-6373-45CD-9823-252BFC14F212}" destId="{71BFC6D0-CD8E-4D4C-85FE-90E265962324}" srcOrd="0" destOrd="0" parTransId="{FBF4F603-2101-4318-ACE3-B8E9E5B21991}" sibTransId="{61C21325-8A07-4769-90B7-D783D6B40413}"/>
    <dgm:cxn modelId="{30262A18-AC53-D748-92ED-D91DAA0306E9}" type="presOf" srcId="{71BFC6D0-CD8E-4D4C-85FE-90E265962324}" destId="{3CE122B0-8270-284D-8C63-A8BD94C1B886}" srcOrd="0" destOrd="0" presId="urn:microsoft.com/office/officeart/2005/8/layout/list1"/>
    <dgm:cxn modelId="{52E34192-6333-C440-BE5A-179926CDD8A6}" type="presOf" srcId="{783352A1-EBC3-451F-A90A-691D57081F2B}" destId="{3CE122B0-8270-284D-8C63-A8BD94C1B886}" srcOrd="0" destOrd="1" presId="urn:microsoft.com/office/officeart/2005/8/layout/list1"/>
    <dgm:cxn modelId="{5057D3A7-68FC-064B-9746-928B39E5E177}" type="presOf" srcId="{A8890D51-A764-47C8-91E6-E95391C85793}" destId="{2BDB3277-3AAA-A743-95ED-DC0BAFA801FD}" srcOrd="0" destOrd="3" presId="urn:microsoft.com/office/officeart/2005/8/layout/list1"/>
    <dgm:cxn modelId="{A337BF13-9739-4118-8EAE-1A84A38E0BC7}" srcId="{7D44C8CC-D21E-45A8-9AC5-1ED595AA0A2A}" destId="{9FDFC73A-AA9E-4421-BC9D-5B083242A039}" srcOrd="4" destOrd="0" parTransId="{D2137EF6-4204-493F-B453-991BB731E229}" sibTransId="{DCC88DC2-32A4-4174-9EC1-CC98398BF99F}"/>
    <dgm:cxn modelId="{89D3EC60-8D7F-3A42-A092-67D4F75B84B8}" type="presOf" srcId="{59846A55-6373-45CD-9823-252BFC14F212}" destId="{D1BA4DF2-865A-6947-8553-D66DE893D0C8}" srcOrd="1" destOrd="0" presId="urn:microsoft.com/office/officeart/2005/8/layout/list1"/>
    <dgm:cxn modelId="{1C5686FB-7DF4-B144-87F6-EA72D5886B7B}" type="presOf" srcId="{9FDFC73A-AA9E-4421-BC9D-5B083242A039}" destId="{2BDB3277-3AAA-A743-95ED-DC0BAFA801FD}" srcOrd="0" destOrd="4" presId="urn:microsoft.com/office/officeart/2005/8/layout/list1"/>
    <dgm:cxn modelId="{3B093F40-0136-7642-AC2C-7211893BAA87}" type="presOf" srcId="{7D44C8CC-D21E-45A8-9AC5-1ED595AA0A2A}" destId="{2F193733-F427-3F4D-82F7-45304399F646}" srcOrd="1" destOrd="0" presId="urn:microsoft.com/office/officeart/2005/8/layout/list1"/>
    <dgm:cxn modelId="{0E429F0D-D71A-1B4A-A187-3583FE1D5E02}" type="presOf" srcId="{59846A55-6373-45CD-9823-252BFC14F212}" destId="{5EB656F3-DB16-8546-A097-E7636A00B50C}" srcOrd="0" destOrd="0" presId="urn:microsoft.com/office/officeart/2005/8/layout/list1"/>
    <dgm:cxn modelId="{ECA9D772-417F-2746-9E1A-1178563BDBB2}" type="presOf" srcId="{2B041B9E-2726-46BA-9A22-D6CA6A67FC1B}" destId="{2BDB3277-3AAA-A743-95ED-DC0BAFA801FD}" srcOrd="0" destOrd="1" presId="urn:microsoft.com/office/officeart/2005/8/layout/list1"/>
    <dgm:cxn modelId="{EC29561D-1562-4F4C-9E09-C1D71472EC59}" srcId="{7D44C8CC-D21E-45A8-9AC5-1ED595AA0A2A}" destId="{CDFE43E6-B6D8-4246-80E4-C55A1C66CDA7}" srcOrd="0" destOrd="0" parTransId="{749EB1D6-AC47-41D7-B5E3-3CC6BE3BCEB9}" sibTransId="{17EA526C-4DDB-4EA6-B3CA-465D6F572C5C}"/>
    <dgm:cxn modelId="{1FBD57CF-D400-42D4-AE80-27766085428F}" srcId="{3BE19C67-FA3A-442E-AD1D-38276B56481D}" destId="{7D44C8CC-D21E-45A8-9AC5-1ED595AA0A2A}" srcOrd="1" destOrd="0" parTransId="{DCF63F47-BBF0-47D1-AB2B-150ED8BF52C3}" sibTransId="{2C222DBC-AF18-401D-9EE0-604D15C44C0E}"/>
    <dgm:cxn modelId="{F1C56AAD-1EB6-E743-9D5D-54E3EC190EA9}" type="presOf" srcId="{3BE19C67-FA3A-442E-AD1D-38276B56481D}" destId="{1126C78A-BD68-D444-B2B0-47FB8D3B511D}" srcOrd="0" destOrd="0" presId="urn:microsoft.com/office/officeart/2005/8/layout/list1"/>
    <dgm:cxn modelId="{0D9E77A5-477C-4F49-9B57-44C5E938662D}" type="presOf" srcId="{CDFE43E6-B6D8-4246-80E4-C55A1C66CDA7}" destId="{2BDB3277-3AAA-A743-95ED-DC0BAFA801FD}" srcOrd="0" destOrd="0" presId="urn:microsoft.com/office/officeart/2005/8/layout/list1"/>
    <dgm:cxn modelId="{F3D10EAF-7BAC-1D42-B142-491B45FDC79D}" type="presOf" srcId="{B891F31C-9BE0-492B-89B6-A9AD0FF2FCE5}" destId="{2BDB3277-3AAA-A743-95ED-DC0BAFA801FD}" srcOrd="0" destOrd="2" presId="urn:microsoft.com/office/officeart/2005/8/layout/list1"/>
    <dgm:cxn modelId="{71949C09-F684-4EE6-9BBD-E7025E8DF7A9}" srcId="{59846A55-6373-45CD-9823-252BFC14F212}" destId="{437684B8-7E9C-4080-A300-EDA55F38B47F}" srcOrd="2" destOrd="0" parTransId="{4C8E27C0-7826-4A7C-A151-833699F54CD1}" sibTransId="{2322DE69-9361-476D-B159-EAEF656EFBB1}"/>
    <dgm:cxn modelId="{7BD06E68-7E44-40E7-9073-3CA2E8CFC2C4}" srcId="{3BE19C67-FA3A-442E-AD1D-38276B56481D}" destId="{59846A55-6373-45CD-9823-252BFC14F212}" srcOrd="0" destOrd="0" parTransId="{B5CFE513-CACD-4F15-9F36-922D486904C3}" sibTransId="{70A39569-9024-4FA1-A929-281287A6CB2A}"/>
    <dgm:cxn modelId="{FF4AEB38-7D90-E64D-B65E-C1061DC7B540}" type="presOf" srcId="{437684B8-7E9C-4080-A300-EDA55F38B47F}" destId="{3CE122B0-8270-284D-8C63-A8BD94C1B886}" srcOrd="0" destOrd="2" presId="urn:microsoft.com/office/officeart/2005/8/layout/list1"/>
    <dgm:cxn modelId="{028CC0B0-6165-44C6-8971-16849CFCFCDE}" srcId="{7D44C8CC-D21E-45A8-9AC5-1ED595AA0A2A}" destId="{A8890D51-A764-47C8-91E6-E95391C85793}" srcOrd="3" destOrd="0" parTransId="{954DB70B-2CAE-4CCA-8D8A-006798559D99}" sibTransId="{7E609CBF-A715-4484-B7D0-583B7C50D0F7}"/>
    <dgm:cxn modelId="{6FDB667A-32D8-48BB-AD8B-C301D80717CE}" srcId="{7D44C8CC-D21E-45A8-9AC5-1ED595AA0A2A}" destId="{2B041B9E-2726-46BA-9A22-D6CA6A67FC1B}" srcOrd="1" destOrd="0" parTransId="{CC6F9414-003E-41BF-9EC3-FBB0D1FC6F15}" sibTransId="{3BA734F0-285D-4594-81BC-7ACDCACAA5C4}"/>
    <dgm:cxn modelId="{70E3E665-ED42-470A-9B30-E43FD3D4EFAF}" srcId="{7D44C8CC-D21E-45A8-9AC5-1ED595AA0A2A}" destId="{B891F31C-9BE0-492B-89B6-A9AD0FF2FCE5}" srcOrd="2" destOrd="0" parTransId="{75F916BE-4660-4CF6-A67D-805ABC0EB4D1}" sibTransId="{7613C3FA-2233-4B0A-B91A-1046BCD6097B}"/>
    <dgm:cxn modelId="{BA0E1E9D-CC46-4A02-A55D-79839C69FBD3}" srcId="{59846A55-6373-45CD-9823-252BFC14F212}" destId="{783352A1-EBC3-451F-A90A-691D57081F2B}" srcOrd="1" destOrd="0" parTransId="{ED2924D5-6DD7-43BF-ABBF-29C2ADA10901}" sibTransId="{4E57C015-F05D-4C0A-AEA0-C1198D3A110C}"/>
    <dgm:cxn modelId="{57311399-10CB-994B-88A9-A26982230CB5}" type="presParOf" srcId="{1126C78A-BD68-D444-B2B0-47FB8D3B511D}" destId="{DCA734FD-C4A0-2C45-9423-7C521DA0BF9C}" srcOrd="0" destOrd="0" presId="urn:microsoft.com/office/officeart/2005/8/layout/list1"/>
    <dgm:cxn modelId="{D93FF6DC-F401-C148-AAEE-17278AD5B2A0}" type="presParOf" srcId="{DCA734FD-C4A0-2C45-9423-7C521DA0BF9C}" destId="{5EB656F3-DB16-8546-A097-E7636A00B50C}" srcOrd="0" destOrd="0" presId="urn:microsoft.com/office/officeart/2005/8/layout/list1"/>
    <dgm:cxn modelId="{78019383-D2B1-5E41-B979-18AA85CD02B4}" type="presParOf" srcId="{DCA734FD-C4A0-2C45-9423-7C521DA0BF9C}" destId="{D1BA4DF2-865A-6947-8553-D66DE893D0C8}" srcOrd="1" destOrd="0" presId="urn:microsoft.com/office/officeart/2005/8/layout/list1"/>
    <dgm:cxn modelId="{D2202304-8150-B949-A342-909C6FF6D9B2}" type="presParOf" srcId="{1126C78A-BD68-D444-B2B0-47FB8D3B511D}" destId="{081D6630-7B53-C34B-8B5C-11D7698B8AE9}" srcOrd="1" destOrd="0" presId="urn:microsoft.com/office/officeart/2005/8/layout/list1"/>
    <dgm:cxn modelId="{40502C1B-C95A-6C42-95CA-CEBEFAAB09B0}" type="presParOf" srcId="{1126C78A-BD68-D444-B2B0-47FB8D3B511D}" destId="{3CE122B0-8270-284D-8C63-A8BD94C1B886}" srcOrd="2" destOrd="0" presId="urn:microsoft.com/office/officeart/2005/8/layout/list1"/>
    <dgm:cxn modelId="{79C0CEDF-A349-2E4C-84CB-F08CD9162E69}" type="presParOf" srcId="{1126C78A-BD68-D444-B2B0-47FB8D3B511D}" destId="{7B91CF8C-7FE9-1B42-91C3-C72F624F6711}" srcOrd="3" destOrd="0" presId="urn:microsoft.com/office/officeart/2005/8/layout/list1"/>
    <dgm:cxn modelId="{E9BEFB69-FCAB-ED45-85A1-99570AB3D647}" type="presParOf" srcId="{1126C78A-BD68-D444-B2B0-47FB8D3B511D}" destId="{5D67F892-870E-E041-8DDB-95EEFEAB454C}" srcOrd="4" destOrd="0" presId="urn:microsoft.com/office/officeart/2005/8/layout/list1"/>
    <dgm:cxn modelId="{3B2F8123-E1C7-FB47-AD17-4AB15DF954D9}" type="presParOf" srcId="{5D67F892-870E-E041-8DDB-95EEFEAB454C}" destId="{3BC1AADE-654A-2048-A975-CB649943F5B8}" srcOrd="0" destOrd="0" presId="urn:microsoft.com/office/officeart/2005/8/layout/list1"/>
    <dgm:cxn modelId="{03750188-FBD5-0B49-9434-FDB40C4299BF}" type="presParOf" srcId="{5D67F892-870E-E041-8DDB-95EEFEAB454C}" destId="{2F193733-F427-3F4D-82F7-45304399F646}" srcOrd="1" destOrd="0" presId="urn:microsoft.com/office/officeart/2005/8/layout/list1"/>
    <dgm:cxn modelId="{D2780562-7E80-7742-B56C-07652B31BBAD}" type="presParOf" srcId="{1126C78A-BD68-D444-B2B0-47FB8D3B511D}" destId="{234D56D5-0347-C642-B5E3-5875AEFC6BC4}" srcOrd="5" destOrd="0" presId="urn:microsoft.com/office/officeart/2005/8/layout/list1"/>
    <dgm:cxn modelId="{855C442D-2DA5-FA46-98E8-10B7FADD34FB}" type="presParOf" srcId="{1126C78A-BD68-D444-B2B0-47FB8D3B511D}" destId="{2BDB3277-3AAA-A743-95ED-DC0BAFA801F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BE19C67-FA3A-442E-AD1D-38276B56481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l-GR"/>
        </a:p>
      </dgm:t>
    </dgm:pt>
    <dgm:pt modelId="{17C84E86-DFF5-4A7A-8587-C05297A0CFEF}">
      <dgm:prSet/>
      <dgm:spPr/>
      <dgm:t>
        <a:bodyPr/>
        <a:lstStyle/>
        <a:p>
          <a:r>
            <a:rPr lang="en-US" b="1" u="none" kern="1200">
              <a:latin typeface="Century Gothic" panose="020B0502020202020204" pitchFamily="34" charset="0"/>
              <a:ea typeface="+mn-ea"/>
              <a:cs typeface="+mn-cs"/>
            </a:rPr>
            <a:t>Erasmus Plan</a:t>
          </a:r>
          <a:endParaRPr lang="el-GR" b="1" u="none" kern="1200">
            <a:latin typeface="Century Gothic" panose="020B0502020202020204" pitchFamily="34" charset="0"/>
            <a:ea typeface="+mn-ea"/>
            <a:cs typeface="+mn-cs"/>
          </a:endParaRPr>
        </a:p>
        <a:p>
          <a:r>
            <a:rPr lang="el-GR" b="1" u="none" kern="1200">
              <a:latin typeface="Century Gothic" panose="020B0502020202020204" pitchFamily="34" charset="0"/>
              <a:ea typeface="+mn-ea"/>
              <a:cs typeface="+mn-cs"/>
            </a:rPr>
            <a:t>Δραστηριότητες</a:t>
          </a:r>
          <a:endParaRPr lang="en-GB" b="1" u="none" kern="1200">
            <a:latin typeface="Century Gothic" panose="020B0502020202020204" pitchFamily="34" charset="0"/>
            <a:ea typeface="+mn-ea"/>
            <a:cs typeface="+mn-cs"/>
          </a:endParaRPr>
        </a:p>
      </dgm:t>
    </dgm:pt>
    <dgm:pt modelId="{68D3CC3E-62AD-4F69-98CB-5F86A39FE95D}" type="parTrans" cxnId="{EBF563E2-4EB3-4D2A-BD44-CF5B22A9B35F}">
      <dgm:prSet/>
      <dgm:spPr/>
      <dgm:t>
        <a:bodyPr/>
        <a:lstStyle/>
        <a:p>
          <a:endParaRPr lang="el-GR"/>
        </a:p>
      </dgm:t>
    </dgm:pt>
    <dgm:pt modelId="{076FE607-E9F2-475B-9B57-3396D4AE1AD9}" type="sibTrans" cxnId="{EBF563E2-4EB3-4D2A-BD44-CF5B22A9B35F}">
      <dgm:prSet/>
      <dgm:spPr/>
      <dgm:t>
        <a:bodyPr/>
        <a:lstStyle/>
        <a:p>
          <a:endParaRPr lang="el-GR"/>
        </a:p>
      </dgm:t>
    </dgm:pt>
    <dgm:pt modelId="{8FD9BBFC-C6A2-4F75-B9AE-AFEEDDA3E5A1}">
      <dgm:prSet/>
      <dgm:spPr/>
      <dgm:t>
        <a:bodyPr/>
        <a:lstStyle/>
        <a:p>
          <a:r>
            <a:rPr lang="en-US" b="1" u="none" kern="1200">
              <a:latin typeface="Century Gothic" panose="020B0502020202020204" pitchFamily="34" charset="0"/>
              <a:ea typeface="+mn-ea"/>
              <a:cs typeface="+mn-cs"/>
            </a:rPr>
            <a:t>Erasmus Plan</a:t>
          </a:r>
          <a:endParaRPr lang="el-GR" b="1" u="none" kern="1200">
            <a:latin typeface="Century Gothic" panose="020B0502020202020204" pitchFamily="34" charset="0"/>
            <a:ea typeface="+mn-ea"/>
            <a:cs typeface="+mn-cs"/>
          </a:endParaRPr>
        </a:p>
        <a:p>
          <a:r>
            <a:rPr lang="el-GR" b="1" u="none" kern="1200">
              <a:latin typeface="Century Gothic" panose="020B0502020202020204" pitchFamily="34" charset="0"/>
              <a:ea typeface="+mn-ea"/>
              <a:cs typeface="+mn-cs"/>
            </a:rPr>
            <a:t>Διαχείριση</a:t>
          </a:r>
        </a:p>
      </dgm:t>
    </dgm:pt>
    <dgm:pt modelId="{9544008C-3B07-444A-81DE-13D2AE4093EC}" type="parTrans" cxnId="{C85BD169-C9DC-4DA8-84F3-EC6030BCE9A9}">
      <dgm:prSet/>
      <dgm:spPr/>
      <dgm:t>
        <a:bodyPr/>
        <a:lstStyle/>
        <a:p>
          <a:endParaRPr lang="el-GR"/>
        </a:p>
      </dgm:t>
    </dgm:pt>
    <dgm:pt modelId="{38E7F1D0-1AFD-4DE8-BCF1-DCAB99AB89BE}" type="sibTrans" cxnId="{C85BD169-C9DC-4DA8-84F3-EC6030BCE9A9}">
      <dgm:prSet/>
      <dgm:spPr/>
      <dgm:t>
        <a:bodyPr/>
        <a:lstStyle/>
        <a:p>
          <a:endParaRPr lang="el-GR"/>
        </a:p>
      </dgm:t>
    </dgm:pt>
    <dgm:pt modelId="{E3FB7740-E42C-4C75-A0C4-ABC44B0C5591}">
      <dgm:prSet/>
      <dgm:spPr/>
      <dgm:t>
        <a:bodyPr/>
        <a:lstStyle/>
        <a:p>
          <a:pPr marL="114300" indent="0" defTabSz="533400">
            <a:spcBef>
              <a:spcPct val="0"/>
            </a:spcBef>
            <a:spcAft>
              <a:spcPct val="15000"/>
            </a:spcAft>
            <a:buFont typeface="Arial" panose="020B0604020202020204" pitchFamily="34" charset="0"/>
            <a:buChar char="•"/>
          </a:pPr>
          <a:r>
            <a:rPr lang="el-GR">
              <a:latin typeface="Century Gothic" panose="020B0502020202020204" pitchFamily="34" charset="0"/>
              <a:cs typeface="Verdana"/>
            </a:rPr>
            <a:t>Το μέγεθος της Κοινοπραξίας/ο προτεινόμενος αριθμός συμμετεχόντων στις δραστηριότητες κινητικότητας είναι ανάλογος προς το μέγεθος και την πείρα του αιτούντος οργανισμού</a:t>
          </a:r>
          <a:r>
            <a:rPr lang="en-US">
              <a:latin typeface="Century Gothic" panose="020B0502020202020204" pitchFamily="34" charset="0"/>
              <a:cs typeface="Verdana"/>
            </a:rPr>
            <a:t>; E</a:t>
          </a:r>
          <a:r>
            <a:rPr lang="el-GR">
              <a:latin typeface="Century Gothic" panose="020B0502020202020204" pitchFamily="34" charset="0"/>
              <a:cs typeface="Verdana"/>
            </a:rPr>
            <a:t>ίναι ρεαλιστικός και ανάλογος των στόχων του </a:t>
          </a:r>
          <a:r>
            <a:rPr lang="en-US">
              <a:latin typeface="Century Gothic" panose="020B0502020202020204" pitchFamily="34" charset="0"/>
              <a:cs typeface="Verdana"/>
            </a:rPr>
            <a:t>Erasmus Plan;</a:t>
          </a:r>
        </a:p>
      </dgm:t>
    </dgm:pt>
    <dgm:pt modelId="{3879781C-85C5-469B-82D8-532E2FA1C7C1}" type="parTrans" cxnId="{38FC4E51-144D-4282-A112-CE1356EDFAD5}">
      <dgm:prSet/>
      <dgm:spPr/>
      <dgm:t>
        <a:bodyPr/>
        <a:lstStyle/>
        <a:p>
          <a:endParaRPr lang="en-US"/>
        </a:p>
      </dgm:t>
    </dgm:pt>
    <dgm:pt modelId="{98D16E3D-79BE-46E0-915C-7AABFDD12FC9}" type="sibTrans" cxnId="{38FC4E51-144D-4282-A112-CE1356EDFAD5}">
      <dgm:prSet/>
      <dgm:spPr/>
      <dgm:t>
        <a:bodyPr/>
        <a:lstStyle/>
        <a:p>
          <a:endParaRPr lang="en-US"/>
        </a:p>
      </dgm:t>
    </dgm:pt>
    <dgm:pt modelId="{4074B255-8524-4083-AD4F-FCEDB6C190CD}">
      <dgm:prSet/>
      <dgm:spPr/>
      <dgm:t>
        <a:bodyPr/>
        <a:lstStyle/>
        <a:p>
          <a:r>
            <a:rPr lang="en-US">
              <a:latin typeface="Century Gothic" panose="020B0502020202020204" pitchFamily="34" charset="0"/>
              <a:cs typeface="Verdana"/>
            </a:rPr>
            <a:t>Y</a:t>
          </a:r>
          <a:r>
            <a:rPr lang="el-GR">
              <a:latin typeface="Century Gothic" panose="020B0502020202020204" pitchFamily="34" charset="0"/>
              <a:cs typeface="Verdana"/>
            </a:rPr>
            <a:t>πάρχει σαφής και ολοκληρωμένη κατανομή καθηκόντων σύμφωνα με τα πρότυπα ποιότητας του Προγράμματος</a:t>
          </a:r>
          <a:r>
            <a:rPr lang="en-US">
              <a:latin typeface="Century Gothic" panose="020B0502020202020204" pitchFamily="34" charset="0"/>
              <a:cs typeface="Verdana"/>
            </a:rPr>
            <a:t>;</a:t>
          </a:r>
        </a:p>
      </dgm:t>
    </dgm:pt>
    <dgm:pt modelId="{77B40043-46E5-40C7-98C9-C7E0D7C6E457}" type="parTrans" cxnId="{9C81327F-D2B0-4DEF-AA39-94528228E52B}">
      <dgm:prSet/>
      <dgm:spPr/>
      <dgm:t>
        <a:bodyPr/>
        <a:lstStyle/>
        <a:p>
          <a:endParaRPr lang="en-US"/>
        </a:p>
      </dgm:t>
    </dgm:pt>
    <dgm:pt modelId="{678D1981-0351-4301-9860-20D519C2BECC}" type="sibTrans" cxnId="{9C81327F-D2B0-4DEF-AA39-94528228E52B}">
      <dgm:prSet/>
      <dgm:spPr/>
      <dgm:t>
        <a:bodyPr/>
        <a:lstStyle/>
        <a:p>
          <a:endParaRPr lang="en-US"/>
        </a:p>
      </dgm:t>
    </dgm:pt>
    <dgm:pt modelId="{7605CB9B-2EAF-4D1F-AEDA-4E8F23B3369A}">
      <dgm:prSet/>
      <dgm:spPr/>
      <dgm:t>
        <a:bodyPr/>
        <a:lstStyle/>
        <a:p>
          <a:pPr marL="114300" indent="0" defTabSz="533400">
            <a:spcBef>
              <a:spcPct val="0"/>
            </a:spcBef>
            <a:spcAft>
              <a:spcPct val="15000"/>
            </a:spcAft>
            <a:buNone/>
          </a:pPr>
          <a:endParaRPr lang="en-US">
            <a:latin typeface="Century Gothic" panose="020B0502020202020204" pitchFamily="34" charset="0"/>
            <a:cs typeface="Verdana"/>
          </a:endParaRPr>
        </a:p>
      </dgm:t>
    </dgm:pt>
    <dgm:pt modelId="{54C68267-01FB-4402-92F7-FB48C686FE31}" type="parTrans" cxnId="{4BC59FDC-C873-43FD-BAA3-8E5DEC594FE5}">
      <dgm:prSet/>
      <dgm:spPr/>
      <dgm:t>
        <a:bodyPr/>
        <a:lstStyle/>
        <a:p>
          <a:endParaRPr lang="en-US"/>
        </a:p>
      </dgm:t>
    </dgm:pt>
    <dgm:pt modelId="{D2A59FCA-A24D-4205-BBC4-D1FBB839BDE6}" type="sibTrans" cxnId="{4BC59FDC-C873-43FD-BAA3-8E5DEC594FE5}">
      <dgm:prSet/>
      <dgm:spPr/>
      <dgm:t>
        <a:bodyPr/>
        <a:lstStyle/>
        <a:p>
          <a:endParaRPr lang="en-US"/>
        </a:p>
      </dgm:t>
    </dgm:pt>
    <dgm:pt modelId="{6CD199A5-F1EA-4745-9F67-6EFED128CA03}">
      <dgm:prSet/>
      <dgm:spPr/>
      <dgm:t>
        <a:bodyPr/>
        <a:lstStyle/>
        <a:p>
          <a:pPr marL="114300" indent="0" defTabSz="533400">
            <a:spcBef>
              <a:spcPct val="0"/>
            </a:spcBef>
            <a:spcAft>
              <a:spcPct val="15000"/>
            </a:spcAft>
            <a:buFont typeface="Arial" panose="020B0604020202020204" pitchFamily="34" charset="0"/>
            <a:buChar char="•"/>
          </a:pPr>
          <a:r>
            <a:rPr lang="el-GR">
              <a:latin typeface="Century Gothic" panose="020B0502020202020204" pitchFamily="34" charset="0"/>
              <a:cs typeface="Verdana"/>
            </a:rPr>
            <a:t>Tο προφίλ των προβλεπόμενων συμμετεχόντων συνάδει με τον τομέα  της αίτησης, το σχέδιο Erasmus και τους στόχους της  Πρόσκλησης</a:t>
          </a:r>
          <a:r>
            <a:rPr lang="en-US">
              <a:latin typeface="Century Gothic" panose="020B0502020202020204" pitchFamily="34" charset="0"/>
              <a:cs typeface="Verdana"/>
            </a:rPr>
            <a:t>;</a:t>
          </a:r>
        </a:p>
      </dgm:t>
    </dgm:pt>
    <dgm:pt modelId="{63899A39-9BAE-4639-87F5-FCE546660BC5}" type="parTrans" cxnId="{A14E965E-D4C6-43C9-9768-BB511A625E12}">
      <dgm:prSet/>
      <dgm:spPr/>
      <dgm:t>
        <a:bodyPr/>
        <a:lstStyle/>
        <a:p>
          <a:endParaRPr lang="en-US"/>
        </a:p>
      </dgm:t>
    </dgm:pt>
    <dgm:pt modelId="{CBEF7B1D-08FB-49C5-A3B1-460852107476}" type="sibTrans" cxnId="{A14E965E-D4C6-43C9-9768-BB511A625E12}">
      <dgm:prSet/>
      <dgm:spPr/>
      <dgm:t>
        <a:bodyPr/>
        <a:lstStyle/>
        <a:p>
          <a:endParaRPr lang="en-US"/>
        </a:p>
      </dgm:t>
    </dgm:pt>
    <dgm:pt modelId="{C6FD1A12-1592-467F-AACF-1CCD04A5AA98}">
      <dgm:prSet/>
      <dgm:spPr/>
      <dgm:t>
        <a:bodyPr/>
        <a:lstStyle/>
        <a:p>
          <a:pPr marL="114300" indent="0" defTabSz="533400">
            <a:spcBef>
              <a:spcPct val="0"/>
            </a:spcBef>
            <a:spcAft>
              <a:spcPct val="15000"/>
            </a:spcAft>
            <a:buFont typeface="Arial" panose="020B0604020202020204" pitchFamily="34" charset="0"/>
            <a:buChar char="•"/>
          </a:pPr>
          <a:r>
            <a:rPr lang="el-GR">
              <a:latin typeface="Century Gothic" panose="020B0502020202020204" pitchFamily="34" charset="0"/>
              <a:cs typeface="Verdana"/>
            </a:rPr>
            <a:t>Προβλέπεται η συμμετοχή εκπαιδευομένων με λιγότερες ευκαιρίες</a:t>
          </a:r>
          <a:r>
            <a:rPr lang="en-US">
              <a:latin typeface="Century Gothic" panose="020B0502020202020204" pitchFamily="34" charset="0"/>
              <a:cs typeface="Verdana"/>
            </a:rPr>
            <a:t>;</a:t>
          </a:r>
        </a:p>
      </dgm:t>
    </dgm:pt>
    <dgm:pt modelId="{2186E8E5-5E11-4F34-B615-3973A392F899}" type="parTrans" cxnId="{598DFC6B-F662-4CE8-9BC3-538967078594}">
      <dgm:prSet/>
      <dgm:spPr/>
      <dgm:t>
        <a:bodyPr/>
        <a:lstStyle/>
        <a:p>
          <a:endParaRPr lang="en-US"/>
        </a:p>
      </dgm:t>
    </dgm:pt>
    <dgm:pt modelId="{02271535-929F-4561-8C46-27A70685FD3C}" type="sibTrans" cxnId="{598DFC6B-F662-4CE8-9BC3-538967078594}">
      <dgm:prSet/>
      <dgm:spPr/>
      <dgm:t>
        <a:bodyPr/>
        <a:lstStyle/>
        <a:p>
          <a:endParaRPr lang="en-US"/>
        </a:p>
      </dgm:t>
    </dgm:pt>
    <dgm:pt modelId="{64B21F9D-9127-4B5E-A924-91A63D7A9CBC}">
      <dgm:prSet/>
      <dgm:spPr/>
      <dgm:t>
        <a:bodyPr/>
        <a:lstStyle/>
        <a:p>
          <a:r>
            <a:rPr lang="el-GR">
              <a:latin typeface="Century Gothic" panose="020B0502020202020204" pitchFamily="34" charset="0"/>
              <a:cs typeface="Verdana"/>
            </a:rPr>
            <a:t>Προβλέπονται μέτρα για τη διασφάλιση της συνέχειας των  δραστηριοτήτων του προγράμματος σε περίπτωση αλλαγών στο προσωπικό  ή στη διαχείριση του αιτούντος οργανισμού</a:t>
          </a:r>
          <a:r>
            <a:rPr lang="en-US">
              <a:latin typeface="Century Gothic" panose="020B0502020202020204" pitchFamily="34" charset="0"/>
              <a:cs typeface="Verdana"/>
            </a:rPr>
            <a:t>;</a:t>
          </a:r>
        </a:p>
      </dgm:t>
    </dgm:pt>
    <dgm:pt modelId="{24811D11-B904-438F-A2CD-EE714BC7C7A8}" type="parTrans" cxnId="{7E5DBF45-65A8-45DA-B503-B9FF13BBEF5C}">
      <dgm:prSet/>
      <dgm:spPr/>
      <dgm:t>
        <a:bodyPr/>
        <a:lstStyle/>
        <a:p>
          <a:endParaRPr lang="en-US"/>
        </a:p>
      </dgm:t>
    </dgm:pt>
    <dgm:pt modelId="{3D46B865-22E1-41BF-B871-2E8981A79A5A}" type="sibTrans" cxnId="{7E5DBF45-65A8-45DA-B503-B9FF13BBEF5C}">
      <dgm:prSet/>
      <dgm:spPr/>
      <dgm:t>
        <a:bodyPr/>
        <a:lstStyle/>
        <a:p>
          <a:endParaRPr lang="en-US"/>
        </a:p>
      </dgm:t>
    </dgm:pt>
    <dgm:pt modelId="{8D307183-7A5A-427B-B93D-43473C11A10B}">
      <dgm:prSet/>
      <dgm:spPr/>
      <dgm:t>
        <a:bodyPr/>
        <a:lstStyle/>
        <a:p>
          <a:r>
            <a:rPr lang="el-GR">
              <a:latin typeface="Century Gothic" panose="020B0502020202020204" pitchFamily="34" charset="0"/>
              <a:cs typeface="Verdana"/>
            </a:rPr>
            <a:t>Προβλέπεται ενσωμάτωση  των αποτελεσμάτων των δραστηριοτήτων κινητικότητας στις τακτικές  εργασίες του οργανισμού</a:t>
          </a:r>
          <a:r>
            <a:rPr lang="en-US">
              <a:latin typeface="Century Gothic" panose="020B0502020202020204" pitchFamily="34" charset="0"/>
              <a:cs typeface="Verdana"/>
            </a:rPr>
            <a:t>;</a:t>
          </a:r>
        </a:p>
      </dgm:t>
    </dgm:pt>
    <dgm:pt modelId="{7355D49D-DD8A-48C4-A18C-10B50EC840E9}" type="parTrans" cxnId="{277D5B5C-463F-48D7-9FC9-FEDFD7FE17A9}">
      <dgm:prSet/>
      <dgm:spPr/>
      <dgm:t>
        <a:bodyPr/>
        <a:lstStyle/>
        <a:p>
          <a:endParaRPr lang="en-US"/>
        </a:p>
      </dgm:t>
    </dgm:pt>
    <dgm:pt modelId="{971B52C3-14FA-4D6A-B6A6-FC0FA6E6AFE7}" type="sibTrans" cxnId="{277D5B5C-463F-48D7-9FC9-FEDFD7FE17A9}">
      <dgm:prSet/>
      <dgm:spPr/>
      <dgm:t>
        <a:bodyPr/>
        <a:lstStyle/>
        <a:p>
          <a:endParaRPr lang="en-US"/>
        </a:p>
      </dgm:t>
    </dgm:pt>
    <dgm:pt modelId="{5FC67DFD-9784-46F4-ADAE-0E6159FA1926}">
      <dgm:prSet/>
      <dgm:spPr/>
      <dgm:t>
        <a:bodyPr/>
        <a:lstStyle/>
        <a:p>
          <a:r>
            <a:rPr lang="el-GR">
              <a:latin typeface="Century Gothic" panose="020B0502020202020204" pitchFamily="34" charset="0"/>
              <a:cs typeface="Verdana"/>
            </a:rPr>
            <a:t>Ο οργανισμός διαθέτει τους</a:t>
          </a:r>
          <a:r>
            <a:rPr lang="en-US">
              <a:latin typeface="Century Gothic" panose="020B0502020202020204" pitchFamily="34" charset="0"/>
              <a:cs typeface="Verdana"/>
            </a:rPr>
            <a:t> </a:t>
          </a:r>
          <a:r>
            <a:rPr lang="el-GR">
              <a:latin typeface="Century Gothic" panose="020B0502020202020204" pitchFamily="34" charset="0"/>
              <a:cs typeface="Verdana"/>
            </a:rPr>
            <a:t>απαραίτητους πόρους</a:t>
          </a:r>
          <a:r>
            <a:rPr lang="en-US">
              <a:latin typeface="Century Gothic" panose="020B0502020202020204" pitchFamily="34" charset="0"/>
              <a:cs typeface="Verdana"/>
            </a:rPr>
            <a:t>;</a:t>
          </a:r>
          <a:r>
            <a:rPr lang="el-GR">
              <a:latin typeface="Century Gothic" panose="020B0502020202020204" pitchFamily="34" charset="0"/>
              <a:cs typeface="Verdana"/>
            </a:rPr>
            <a:t> </a:t>
          </a:r>
          <a:endParaRPr lang="en-US">
            <a:latin typeface="Century Gothic" panose="020B0502020202020204" pitchFamily="34" charset="0"/>
            <a:cs typeface="Verdana"/>
          </a:endParaRPr>
        </a:p>
      </dgm:t>
    </dgm:pt>
    <dgm:pt modelId="{2CC317D2-DDB1-4366-A39E-356EF19305A2}" type="parTrans" cxnId="{20E610E1-CE9A-4DB7-954E-F8C5019B2564}">
      <dgm:prSet/>
      <dgm:spPr/>
      <dgm:t>
        <a:bodyPr/>
        <a:lstStyle/>
        <a:p>
          <a:endParaRPr lang="en-US"/>
        </a:p>
      </dgm:t>
    </dgm:pt>
    <dgm:pt modelId="{3DAAB264-8A41-4E07-B973-279D5DCABA58}" type="sibTrans" cxnId="{20E610E1-CE9A-4DB7-954E-F8C5019B2564}">
      <dgm:prSet/>
      <dgm:spPr/>
      <dgm:t>
        <a:bodyPr/>
        <a:lstStyle/>
        <a:p>
          <a:endParaRPr lang="en-US"/>
        </a:p>
      </dgm:t>
    </dgm:pt>
    <dgm:pt modelId="{BC315CC6-B55F-43E5-9E47-127FB69B1479}">
      <dgm:prSet/>
      <dgm:spPr/>
      <dgm:t>
        <a:bodyPr/>
        <a:lstStyle/>
        <a:p>
          <a:pPr marL="114300" indent="0" defTabSz="533400">
            <a:spcBef>
              <a:spcPct val="0"/>
            </a:spcBef>
            <a:spcAft>
              <a:spcPct val="15000"/>
            </a:spcAft>
            <a:buFont typeface="Arial" panose="020B0604020202020204" pitchFamily="34" charset="0"/>
            <a:buChar char="•"/>
          </a:pPr>
          <a:endParaRPr lang="en-US">
            <a:latin typeface="Century Gothic" panose="020B0502020202020204" pitchFamily="34" charset="0"/>
            <a:cs typeface="Verdana"/>
          </a:endParaRPr>
        </a:p>
      </dgm:t>
    </dgm:pt>
    <dgm:pt modelId="{9C71BBF9-1D57-408D-B782-D912EA978ED0}" type="parTrans" cxnId="{FDD223D8-C59F-4AB8-8892-571F86BA4A69}">
      <dgm:prSet/>
      <dgm:spPr/>
      <dgm:t>
        <a:bodyPr/>
        <a:lstStyle/>
        <a:p>
          <a:endParaRPr lang="en-US"/>
        </a:p>
      </dgm:t>
    </dgm:pt>
    <dgm:pt modelId="{05E8E358-BE87-4D79-A483-F5771437F243}" type="sibTrans" cxnId="{FDD223D8-C59F-4AB8-8892-571F86BA4A69}">
      <dgm:prSet/>
      <dgm:spPr/>
      <dgm:t>
        <a:bodyPr/>
        <a:lstStyle/>
        <a:p>
          <a:endParaRPr lang="en-US"/>
        </a:p>
      </dgm:t>
    </dgm:pt>
    <dgm:pt modelId="{EFD98E59-A1F3-478D-9906-998FD41E01D9}">
      <dgm:prSet/>
      <dgm:spPr/>
      <dgm:t>
        <a:bodyPr/>
        <a:lstStyle/>
        <a:p>
          <a:pPr marL="114300" indent="0" defTabSz="533400">
            <a:spcBef>
              <a:spcPct val="0"/>
            </a:spcBef>
            <a:spcAft>
              <a:spcPct val="15000"/>
            </a:spcAft>
            <a:buFont typeface="Arial" panose="020B0604020202020204" pitchFamily="34" charset="0"/>
            <a:buChar char="•"/>
          </a:pPr>
          <a:endParaRPr lang="en-US">
            <a:latin typeface="Century Gothic" panose="020B0502020202020204" pitchFamily="34" charset="0"/>
            <a:cs typeface="Verdana"/>
          </a:endParaRPr>
        </a:p>
      </dgm:t>
    </dgm:pt>
    <dgm:pt modelId="{759CDC0E-B4E6-417D-B4DE-FDFCEB83B173}" type="parTrans" cxnId="{9DBAD1DC-86CA-4FCC-9FEF-956A7F3933AA}">
      <dgm:prSet/>
      <dgm:spPr/>
      <dgm:t>
        <a:bodyPr/>
        <a:lstStyle/>
        <a:p>
          <a:endParaRPr lang="en-US"/>
        </a:p>
      </dgm:t>
    </dgm:pt>
    <dgm:pt modelId="{48FD18F9-3D76-4329-9F9A-A45F27AEE066}" type="sibTrans" cxnId="{9DBAD1DC-86CA-4FCC-9FEF-956A7F3933AA}">
      <dgm:prSet/>
      <dgm:spPr/>
      <dgm:t>
        <a:bodyPr/>
        <a:lstStyle/>
        <a:p>
          <a:endParaRPr lang="en-US"/>
        </a:p>
      </dgm:t>
    </dgm:pt>
    <dgm:pt modelId="{43025B41-2D98-4FC8-926C-21092C68F432}">
      <dgm:prSet/>
      <dgm:spPr/>
      <dgm:t>
        <a:bodyPr/>
        <a:lstStyle/>
        <a:p>
          <a:endParaRPr lang="en-US">
            <a:latin typeface="Century Gothic" panose="020B0502020202020204" pitchFamily="34" charset="0"/>
            <a:cs typeface="Verdana"/>
          </a:endParaRPr>
        </a:p>
      </dgm:t>
    </dgm:pt>
    <dgm:pt modelId="{0BB952A4-0707-4635-B0A4-6300A68FCB4F}" type="parTrans" cxnId="{95630D98-88ED-46F2-945E-9A88431CD00C}">
      <dgm:prSet/>
      <dgm:spPr/>
      <dgm:t>
        <a:bodyPr/>
        <a:lstStyle/>
        <a:p>
          <a:endParaRPr lang="en-US"/>
        </a:p>
      </dgm:t>
    </dgm:pt>
    <dgm:pt modelId="{5A3796A2-A093-46DC-B0F6-1A21E44387F1}" type="sibTrans" cxnId="{95630D98-88ED-46F2-945E-9A88431CD00C}">
      <dgm:prSet/>
      <dgm:spPr/>
      <dgm:t>
        <a:bodyPr/>
        <a:lstStyle/>
        <a:p>
          <a:endParaRPr lang="en-US"/>
        </a:p>
      </dgm:t>
    </dgm:pt>
    <dgm:pt modelId="{1A3259E6-46EB-4E04-9F4F-06129F3D958D}">
      <dgm:prSet/>
      <dgm:spPr/>
      <dgm:t>
        <a:bodyPr/>
        <a:lstStyle/>
        <a:p>
          <a:endParaRPr lang="en-US">
            <a:latin typeface="Century Gothic" panose="020B0502020202020204" pitchFamily="34" charset="0"/>
            <a:cs typeface="Verdana"/>
          </a:endParaRPr>
        </a:p>
      </dgm:t>
    </dgm:pt>
    <dgm:pt modelId="{CA3F729B-DFE6-4947-95A6-A7F330CCB09F}" type="parTrans" cxnId="{8263DF2A-2FFB-4683-989A-E8B32B1EEB0C}">
      <dgm:prSet/>
      <dgm:spPr/>
      <dgm:t>
        <a:bodyPr/>
        <a:lstStyle/>
        <a:p>
          <a:endParaRPr lang="en-US"/>
        </a:p>
      </dgm:t>
    </dgm:pt>
    <dgm:pt modelId="{796B669D-EB7D-40EA-8D1D-6F9F941F2247}" type="sibTrans" cxnId="{8263DF2A-2FFB-4683-989A-E8B32B1EEB0C}">
      <dgm:prSet/>
      <dgm:spPr/>
      <dgm:t>
        <a:bodyPr/>
        <a:lstStyle/>
        <a:p>
          <a:endParaRPr lang="en-US"/>
        </a:p>
      </dgm:t>
    </dgm:pt>
    <dgm:pt modelId="{FE661932-74B2-4171-B817-6CF759FF125E}">
      <dgm:prSet/>
      <dgm:spPr/>
      <dgm:t>
        <a:bodyPr/>
        <a:lstStyle/>
        <a:p>
          <a:endParaRPr lang="en-US">
            <a:latin typeface="Century Gothic" panose="020B0502020202020204" pitchFamily="34" charset="0"/>
            <a:cs typeface="Verdana"/>
          </a:endParaRPr>
        </a:p>
      </dgm:t>
    </dgm:pt>
    <dgm:pt modelId="{C2CA278F-DE23-47BB-9E57-7E00A787E876}" type="parTrans" cxnId="{6A30F28A-7364-4958-8BB9-8DCBAE688C49}">
      <dgm:prSet/>
      <dgm:spPr/>
    </dgm:pt>
    <dgm:pt modelId="{08A8C1B2-54AC-4DA9-937F-CA12111333C9}" type="sibTrans" cxnId="{6A30F28A-7364-4958-8BB9-8DCBAE688C49}">
      <dgm:prSet/>
      <dgm:spPr/>
    </dgm:pt>
    <dgm:pt modelId="{EE0F84DC-1432-444A-A34D-B3A53F444D87}" type="pres">
      <dgm:prSet presAssocID="{3BE19C67-FA3A-442E-AD1D-38276B56481D}" presName="linear" presStyleCnt="0">
        <dgm:presLayoutVars>
          <dgm:animLvl val="lvl"/>
          <dgm:resizeHandles val="exact"/>
        </dgm:presLayoutVars>
      </dgm:prSet>
      <dgm:spPr/>
      <dgm:t>
        <a:bodyPr/>
        <a:lstStyle/>
        <a:p>
          <a:endParaRPr lang="el-GR"/>
        </a:p>
      </dgm:t>
    </dgm:pt>
    <dgm:pt modelId="{35A8525E-C7EE-9E4A-9897-87465B9227EB}" type="pres">
      <dgm:prSet presAssocID="{17C84E86-DFF5-4A7A-8587-C05297A0CFEF}" presName="parentText" presStyleLbl="node1" presStyleIdx="0" presStyleCnt="2">
        <dgm:presLayoutVars>
          <dgm:chMax val="0"/>
          <dgm:bulletEnabled val="1"/>
        </dgm:presLayoutVars>
      </dgm:prSet>
      <dgm:spPr/>
      <dgm:t>
        <a:bodyPr/>
        <a:lstStyle/>
        <a:p>
          <a:endParaRPr lang="el-GR"/>
        </a:p>
      </dgm:t>
    </dgm:pt>
    <dgm:pt modelId="{32785D12-E7BE-3F40-972E-CF2C78118FE1}" type="pres">
      <dgm:prSet presAssocID="{17C84E86-DFF5-4A7A-8587-C05297A0CFEF}" presName="childText" presStyleLbl="revTx" presStyleIdx="0" presStyleCnt="2">
        <dgm:presLayoutVars>
          <dgm:bulletEnabled val="1"/>
        </dgm:presLayoutVars>
      </dgm:prSet>
      <dgm:spPr/>
      <dgm:t>
        <a:bodyPr/>
        <a:lstStyle/>
        <a:p>
          <a:endParaRPr lang="el-GR"/>
        </a:p>
      </dgm:t>
    </dgm:pt>
    <dgm:pt modelId="{B8230A95-87B1-CF43-8121-E1D70D678EAC}" type="pres">
      <dgm:prSet presAssocID="{8FD9BBFC-C6A2-4F75-B9AE-AFEEDDA3E5A1}" presName="parentText" presStyleLbl="node1" presStyleIdx="1" presStyleCnt="2">
        <dgm:presLayoutVars>
          <dgm:chMax val="0"/>
          <dgm:bulletEnabled val="1"/>
        </dgm:presLayoutVars>
      </dgm:prSet>
      <dgm:spPr/>
      <dgm:t>
        <a:bodyPr/>
        <a:lstStyle/>
        <a:p>
          <a:endParaRPr lang="el-GR"/>
        </a:p>
      </dgm:t>
    </dgm:pt>
    <dgm:pt modelId="{A494EEE2-204E-3340-BD48-BECE8C526005}" type="pres">
      <dgm:prSet presAssocID="{8FD9BBFC-C6A2-4F75-B9AE-AFEEDDA3E5A1}" presName="childText" presStyleLbl="revTx" presStyleIdx="1" presStyleCnt="2">
        <dgm:presLayoutVars>
          <dgm:bulletEnabled val="1"/>
        </dgm:presLayoutVars>
      </dgm:prSet>
      <dgm:spPr/>
      <dgm:t>
        <a:bodyPr/>
        <a:lstStyle/>
        <a:p>
          <a:endParaRPr lang="el-GR"/>
        </a:p>
      </dgm:t>
    </dgm:pt>
  </dgm:ptLst>
  <dgm:cxnLst>
    <dgm:cxn modelId="{4BC59FDC-C873-43FD-BAA3-8E5DEC594FE5}" srcId="{17C84E86-DFF5-4A7A-8587-C05297A0CFEF}" destId="{7605CB9B-2EAF-4D1F-AEDA-4E8F23B3369A}" srcOrd="5" destOrd="0" parTransId="{54C68267-01FB-4402-92F7-FB48C686FE31}" sibTransId="{D2A59FCA-A24D-4205-BBC4-D1FBB839BDE6}"/>
    <dgm:cxn modelId="{10102997-6708-8F46-9F3B-E9B20F1AF4B5}" type="presOf" srcId="{5FC67DFD-9784-46F4-ADAE-0E6159FA1926}" destId="{A494EEE2-204E-3340-BD48-BECE8C526005}" srcOrd="0" destOrd="2" presId="urn:microsoft.com/office/officeart/2005/8/layout/vList2"/>
    <dgm:cxn modelId="{D4F7F4D5-CE09-5047-A3A1-7EB71293E4F6}" type="presOf" srcId="{6CD199A5-F1EA-4745-9F67-6EFED128CA03}" destId="{32785D12-E7BE-3F40-972E-CF2C78118FE1}" srcOrd="0" destOrd="2" presId="urn:microsoft.com/office/officeart/2005/8/layout/vList2"/>
    <dgm:cxn modelId="{481887C6-10D2-E44D-9F38-73490634CDFA}" type="presOf" srcId="{7605CB9B-2EAF-4D1F-AEDA-4E8F23B3369A}" destId="{32785D12-E7BE-3F40-972E-CF2C78118FE1}" srcOrd="0" destOrd="5" presId="urn:microsoft.com/office/officeart/2005/8/layout/vList2"/>
    <dgm:cxn modelId="{B902C7F3-DF6A-A845-A65E-B549A70D4022}" type="presOf" srcId="{4074B255-8524-4083-AD4F-FCEDB6C190CD}" destId="{A494EEE2-204E-3340-BD48-BECE8C526005}" srcOrd="0" destOrd="0" presId="urn:microsoft.com/office/officeart/2005/8/layout/vList2"/>
    <dgm:cxn modelId="{277D5B5C-463F-48D7-9FC9-FEDFD7FE17A9}" srcId="{8FD9BBFC-C6A2-4F75-B9AE-AFEEDDA3E5A1}" destId="{8D307183-7A5A-427B-B93D-43473C11A10B}" srcOrd="6" destOrd="0" parTransId="{7355D49D-DD8A-48C4-A18C-10B50EC840E9}" sibTransId="{971B52C3-14FA-4D6A-B6A6-FC0FA6E6AFE7}"/>
    <dgm:cxn modelId="{38FC4E51-144D-4282-A112-CE1356EDFAD5}" srcId="{17C84E86-DFF5-4A7A-8587-C05297A0CFEF}" destId="{E3FB7740-E42C-4C75-A0C4-ABC44B0C5591}" srcOrd="0" destOrd="0" parTransId="{3879781C-85C5-469B-82D8-532E2FA1C7C1}" sibTransId="{98D16E3D-79BE-46E0-915C-7AABFDD12FC9}"/>
    <dgm:cxn modelId="{598DFC6B-F662-4CE8-9BC3-538967078594}" srcId="{17C84E86-DFF5-4A7A-8587-C05297A0CFEF}" destId="{C6FD1A12-1592-467F-AACF-1CCD04A5AA98}" srcOrd="4" destOrd="0" parTransId="{2186E8E5-5E11-4F34-B615-3973A392F899}" sibTransId="{02271535-929F-4561-8C46-27A70685FD3C}"/>
    <dgm:cxn modelId="{E933F339-5DB8-4E40-8A20-D495D333BA82}" type="presOf" srcId="{17C84E86-DFF5-4A7A-8587-C05297A0CFEF}" destId="{35A8525E-C7EE-9E4A-9897-87465B9227EB}" srcOrd="0" destOrd="0" presId="urn:microsoft.com/office/officeart/2005/8/layout/vList2"/>
    <dgm:cxn modelId="{95630D98-88ED-46F2-945E-9A88431CD00C}" srcId="{8FD9BBFC-C6A2-4F75-B9AE-AFEEDDA3E5A1}" destId="{43025B41-2D98-4FC8-926C-21092C68F432}" srcOrd="3" destOrd="0" parTransId="{0BB952A4-0707-4635-B0A4-6300A68FCB4F}" sibTransId="{5A3796A2-A093-46DC-B0F6-1A21E44387F1}"/>
    <dgm:cxn modelId="{0969C81C-7D54-0943-982F-1D2A3180D1D0}" type="presOf" srcId="{FE661932-74B2-4171-B817-6CF759FF125E}" destId="{A494EEE2-204E-3340-BD48-BECE8C526005}" srcOrd="0" destOrd="1" presId="urn:microsoft.com/office/officeart/2005/8/layout/vList2"/>
    <dgm:cxn modelId="{EEE1271A-6A90-4248-B86C-692553161FDF}" type="presOf" srcId="{C6FD1A12-1592-467F-AACF-1CCD04A5AA98}" destId="{32785D12-E7BE-3F40-972E-CF2C78118FE1}" srcOrd="0" destOrd="4" presId="urn:microsoft.com/office/officeart/2005/8/layout/vList2"/>
    <dgm:cxn modelId="{47DAD58E-40ED-C741-9FCC-74A225FB9896}" type="presOf" srcId="{64B21F9D-9127-4B5E-A924-91A63D7A9CBC}" destId="{A494EEE2-204E-3340-BD48-BECE8C526005}" srcOrd="0" destOrd="4" presId="urn:microsoft.com/office/officeart/2005/8/layout/vList2"/>
    <dgm:cxn modelId="{9DBAD1DC-86CA-4FCC-9FEF-956A7F3933AA}" srcId="{17C84E86-DFF5-4A7A-8587-C05297A0CFEF}" destId="{EFD98E59-A1F3-478D-9906-998FD41E01D9}" srcOrd="3" destOrd="0" parTransId="{759CDC0E-B4E6-417D-B4DE-FDFCEB83B173}" sibTransId="{48FD18F9-3D76-4329-9F9A-A45F27AEE066}"/>
    <dgm:cxn modelId="{A14E965E-D4C6-43C9-9768-BB511A625E12}" srcId="{17C84E86-DFF5-4A7A-8587-C05297A0CFEF}" destId="{6CD199A5-F1EA-4745-9F67-6EFED128CA03}" srcOrd="2" destOrd="0" parTransId="{63899A39-9BAE-4639-87F5-FCE546660BC5}" sibTransId="{CBEF7B1D-08FB-49C5-A3B1-460852107476}"/>
    <dgm:cxn modelId="{FA307BB8-6972-8048-8B6C-10A9F2272CA6}" type="presOf" srcId="{43025B41-2D98-4FC8-926C-21092C68F432}" destId="{A494EEE2-204E-3340-BD48-BECE8C526005}" srcOrd="0" destOrd="3" presId="urn:microsoft.com/office/officeart/2005/8/layout/vList2"/>
    <dgm:cxn modelId="{447222B4-7FD2-D940-A244-22244AC12CFC}" type="presOf" srcId="{1A3259E6-46EB-4E04-9F4F-06129F3D958D}" destId="{A494EEE2-204E-3340-BD48-BECE8C526005}" srcOrd="0" destOrd="5" presId="urn:microsoft.com/office/officeart/2005/8/layout/vList2"/>
    <dgm:cxn modelId="{9C81327F-D2B0-4DEF-AA39-94528228E52B}" srcId="{8FD9BBFC-C6A2-4F75-B9AE-AFEEDDA3E5A1}" destId="{4074B255-8524-4083-AD4F-FCEDB6C190CD}" srcOrd="0" destOrd="0" parTransId="{77B40043-46E5-40C7-98C9-C7E0D7C6E457}" sibTransId="{678D1981-0351-4301-9860-20D519C2BECC}"/>
    <dgm:cxn modelId="{8263DF2A-2FFB-4683-989A-E8B32B1EEB0C}" srcId="{8FD9BBFC-C6A2-4F75-B9AE-AFEEDDA3E5A1}" destId="{1A3259E6-46EB-4E04-9F4F-06129F3D958D}" srcOrd="5" destOrd="0" parTransId="{CA3F729B-DFE6-4947-95A6-A7F330CCB09F}" sibTransId="{796B669D-EB7D-40EA-8D1D-6F9F941F2247}"/>
    <dgm:cxn modelId="{7EA574B3-EB46-9348-ACD3-55D8D4A50173}" type="presOf" srcId="{8FD9BBFC-C6A2-4F75-B9AE-AFEEDDA3E5A1}" destId="{B8230A95-87B1-CF43-8121-E1D70D678EAC}" srcOrd="0" destOrd="0" presId="urn:microsoft.com/office/officeart/2005/8/layout/vList2"/>
    <dgm:cxn modelId="{6A30F28A-7364-4958-8BB9-8DCBAE688C49}" srcId="{8FD9BBFC-C6A2-4F75-B9AE-AFEEDDA3E5A1}" destId="{FE661932-74B2-4171-B817-6CF759FF125E}" srcOrd="1" destOrd="0" parTransId="{C2CA278F-DE23-47BB-9E57-7E00A787E876}" sibTransId="{08A8C1B2-54AC-4DA9-937F-CA12111333C9}"/>
    <dgm:cxn modelId="{EBF563E2-4EB3-4D2A-BD44-CF5B22A9B35F}" srcId="{3BE19C67-FA3A-442E-AD1D-38276B56481D}" destId="{17C84E86-DFF5-4A7A-8587-C05297A0CFEF}" srcOrd="0" destOrd="0" parTransId="{68D3CC3E-62AD-4F69-98CB-5F86A39FE95D}" sibTransId="{076FE607-E9F2-475B-9B57-3396D4AE1AD9}"/>
    <dgm:cxn modelId="{30683B20-D72F-734B-800F-184ED3154237}" type="presOf" srcId="{8D307183-7A5A-427B-B93D-43473C11A10B}" destId="{A494EEE2-204E-3340-BD48-BECE8C526005}" srcOrd="0" destOrd="6" presId="urn:microsoft.com/office/officeart/2005/8/layout/vList2"/>
    <dgm:cxn modelId="{FDD223D8-C59F-4AB8-8892-571F86BA4A69}" srcId="{17C84E86-DFF5-4A7A-8587-C05297A0CFEF}" destId="{BC315CC6-B55F-43E5-9E47-127FB69B1479}" srcOrd="1" destOrd="0" parTransId="{9C71BBF9-1D57-408D-B782-D912EA978ED0}" sibTransId="{05E8E358-BE87-4D79-A483-F5771437F243}"/>
    <dgm:cxn modelId="{8C4D210E-BC91-8E43-B546-A983D5B7BBDB}" type="presOf" srcId="{BC315CC6-B55F-43E5-9E47-127FB69B1479}" destId="{32785D12-E7BE-3F40-972E-CF2C78118FE1}" srcOrd="0" destOrd="1" presId="urn:microsoft.com/office/officeart/2005/8/layout/vList2"/>
    <dgm:cxn modelId="{A8AAD388-616E-0E42-961D-8AC8BEF25254}" type="presOf" srcId="{E3FB7740-E42C-4C75-A0C4-ABC44B0C5591}" destId="{32785D12-E7BE-3F40-972E-CF2C78118FE1}" srcOrd="0" destOrd="0" presId="urn:microsoft.com/office/officeart/2005/8/layout/vList2"/>
    <dgm:cxn modelId="{7E5DBF45-65A8-45DA-B503-B9FF13BBEF5C}" srcId="{8FD9BBFC-C6A2-4F75-B9AE-AFEEDDA3E5A1}" destId="{64B21F9D-9127-4B5E-A924-91A63D7A9CBC}" srcOrd="4" destOrd="0" parTransId="{24811D11-B904-438F-A2CD-EE714BC7C7A8}" sibTransId="{3D46B865-22E1-41BF-B871-2E8981A79A5A}"/>
    <dgm:cxn modelId="{DEC38AED-78ED-B94C-80ED-50473A018456}" type="presOf" srcId="{EFD98E59-A1F3-478D-9906-998FD41E01D9}" destId="{32785D12-E7BE-3F40-972E-CF2C78118FE1}" srcOrd="0" destOrd="3" presId="urn:microsoft.com/office/officeart/2005/8/layout/vList2"/>
    <dgm:cxn modelId="{20E610E1-CE9A-4DB7-954E-F8C5019B2564}" srcId="{8FD9BBFC-C6A2-4F75-B9AE-AFEEDDA3E5A1}" destId="{5FC67DFD-9784-46F4-ADAE-0E6159FA1926}" srcOrd="2" destOrd="0" parTransId="{2CC317D2-DDB1-4366-A39E-356EF19305A2}" sibTransId="{3DAAB264-8A41-4E07-B973-279D5DCABA58}"/>
    <dgm:cxn modelId="{7D2D674E-0C7A-E14D-8A76-52C0A52DD897}" type="presOf" srcId="{3BE19C67-FA3A-442E-AD1D-38276B56481D}" destId="{EE0F84DC-1432-444A-A34D-B3A53F444D87}" srcOrd="0" destOrd="0" presId="urn:microsoft.com/office/officeart/2005/8/layout/vList2"/>
    <dgm:cxn modelId="{C85BD169-C9DC-4DA8-84F3-EC6030BCE9A9}" srcId="{3BE19C67-FA3A-442E-AD1D-38276B56481D}" destId="{8FD9BBFC-C6A2-4F75-B9AE-AFEEDDA3E5A1}" srcOrd="1" destOrd="0" parTransId="{9544008C-3B07-444A-81DE-13D2AE4093EC}" sibTransId="{38E7F1D0-1AFD-4DE8-BCF1-DCAB99AB89BE}"/>
    <dgm:cxn modelId="{608FA67C-56F3-0B46-9869-45CD48810CB8}" type="presParOf" srcId="{EE0F84DC-1432-444A-A34D-B3A53F444D87}" destId="{35A8525E-C7EE-9E4A-9897-87465B9227EB}" srcOrd="0" destOrd="0" presId="urn:microsoft.com/office/officeart/2005/8/layout/vList2"/>
    <dgm:cxn modelId="{AE00E46D-5E34-1447-BFC9-FF85CD8B0405}" type="presParOf" srcId="{EE0F84DC-1432-444A-A34D-B3A53F444D87}" destId="{32785D12-E7BE-3F40-972E-CF2C78118FE1}" srcOrd="1" destOrd="0" presId="urn:microsoft.com/office/officeart/2005/8/layout/vList2"/>
    <dgm:cxn modelId="{12EE7573-CAD4-DD40-AF40-161A30E9380A}" type="presParOf" srcId="{EE0F84DC-1432-444A-A34D-B3A53F444D87}" destId="{B8230A95-87B1-CF43-8121-E1D70D678EAC}" srcOrd="2" destOrd="0" presId="urn:microsoft.com/office/officeart/2005/8/layout/vList2"/>
    <dgm:cxn modelId="{2E8C8436-D55A-1841-9CDA-DB9B13D04E96}" type="presParOf" srcId="{EE0F84DC-1432-444A-A34D-B3A53F444D87}" destId="{A494EEE2-204E-3340-BD48-BECE8C52600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B710C01-5542-48E8-8695-0008D3C80750}" type="doc">
      <dgm:prSet loTypeId="urn:microsoft.com/office/officeart/2005/8/layout/arrow2" loCatId="process" qsTypeId="urn:microsoft.com/office/officeart/2005/8/quickstyle/simple1" qsCatId="simple" csTypeId="urn:microsoft.com/office/officeart/2005/8/colors/colorful3" csCatId="colorful" phldr="1"/>
      <dgm:spPr/>
    </dgm:pt>
    <dgm:pt modelId="{41CEA1F1-1BEF-4EAA-BD94-32BE5C278D37}">
      <dgm:prSet phldrT="[Text]" custT="1"/>
      <dgm:spPr/>
      <dgm:t>
        <a:bodyPr/>
        <a:lstStyle/>
        <a:p>
          <a:r>
            <a:rPr lang="el-GR" sz="1800" dirty="0">
              <a:solidFill>
                <a:schemeClr val="bg1"/>
              </a:solidFill>
              <a:latin typeface="Century Gothic" panose="020B0502020202020204" pitchFamily="34" charset="0"/>
            </a:rPr>
            <a:t>Με λογαριασμό </a:t>
          </a:r>
          <a:r>
            <a:rPr lang="en-GB" sz="1800" dirty="0">
              <a:solidFill>
                <a:schemeClr val="bg1"/>
              </a:solidFill>
              <a:latin typeface="Century Gothic" panose="020B0502020202020204" pitchFamily="34" charset="0"/>
            </a:rPr>
            <a:t>EU Login </a:t>
          </a:r>
          <a:r>
            <a:rPr lang="el-GR" sz="1800" dirty="0">
              <a:solidFill>
                <a:schemeClr val="bg1"/>
              </a:solidFill>
              <a:latin typeface="Century Gothic" panose="020B0502020202020204" pitchFamily="34" charset="0"/>
            </a:rPr>
            <a:t>έχετε πρόσβαση στο </a:t>
          </a:r>
          <a:r>
            <a:rPr lang="en-GB" sz="1800" dirty="0">
              <a:solidFill>
                <a:schemeClr val="bg1"/>
              </a:solidFill>
              <a:latin typeface="Century Gothic" panose="020B0502020202020204" pitchFamily="34" charset="0"/>
            </a:rPr>
            <a:t>ORS </a:t>
          </a:r>
          <a:r>
            <a:rPr lang="el-GR" sz="1800" dirty="0">
              <a:solidFill>
                <a:schemeClr val="bg1"/>
              </a:solidFill>
              <a:latin typeface="Century Gothic" panose="020B0502020202020204" pitchFamily="34" charset="0"/>
            </a:rPr>
            <a:t>και στο </a:t>
          </a:r>
          <a:r>
            <a:rPr lang="en-GB" sz="1800" dirty="0">
              <a:solidFill>
                <a:schemeClr val="bg1"/>
              </a:solidFill>
              <a:latin typeface="Century Gothic" panose="020B0502020202020204" pitchFamily="34" charset="0"/>
            </a:rPr>
            <a:t>Web Form</a:t>
          </a:r>
        </a:p>
      </dgm:t>
    </dgm:pt>
    <dgm:pt modelId="{F124966D-6917-460E-98D9-A68630483525}" type="parTrans" cxnId="{E7DAAB1D-165B-4A8D-9F05-35ECF10EAC5E}">
      <dgm:prSet/>
      <dgm:spPr/>
      <dgm:t>
        <a:bodyPr/>
        <a:lstStyle/>
        <a:p>
          <a:endParaRPr lang="en-GB"/>
        </a:p>
      </dgm:t>
    </dgm:pt>
    <dgm:pt modelId="{B4CF113B-2C7E-4777-9D77-2392014EDD01}" type="sibTrans" cxnId="{E7DAAB1D-165B-4A8D-9F05-35ECF10EAC5E}">
      <dgm:prSet/>
      <dgm:spPr/>
      <dgm:t>
        <a:bodyPr/>
        <a:lstStyle/>
        <a:p>
          <a:endParaRPr lang="en-GB"/>
        </a:p>
      </dgm:t>
    </dgm:pt>
    <dgm:pt modelId="{6A457C97-FEE4-495D-AB0E-B2DCF4A4924C}">
      <dgm:prSet phldrT="[Text]" custT="1"/>
      <dgm:spPr/>
      <dgm:t>
        <a:bodyPr/>
        <a:lstStyle/>
        <a:p>
          <a:r>
            <a:rPr lang="el-GR" sz="2400" b="0" dirty="0">
              <a:solidFill>
                <a:schemeClr val="bg1"/>
              </a:solidFill>
              <a:latin typeface="Century Gothic" panose="020B0502020202020204" pitchFamily="34" charset="0"/>
            </a:rPr>
            <a:t>Ο</a:t>
          </a:r>
          <a:r>
            <a:rPr lang="en-GB" sz="2400" b="0" dirty="0">
              <a:solidFill>
                <a:schemeClr val="bg1"/>
              </a:solidFill>
              <a:latin typeface="Century Gothic" panose="020B0502020202020204" pitchFamily="34" charset="0"/>
            </a:rPr>
            <a:t>R</a:t>
          </a:r>
          <a:r>
            <a:rPr lang="en-US" sz="2400" b="0" dirty="0">
              <a:solidFill>
                <a:schemeClr val="bg1"/>
              </a:solidFill>
              <a:latin typeface="Century Gothic" panose="020B0502020202020204" pitchFamily="34" charset="0"/>
            </a:rPr>
            <a:t>S</a:t>
          </a:r>
          <a:endParaRPr lang="en-GB" sz="2400" b="0" dirty="0">
            <a:solidFill>
              <a:schemeClr val="bg1"/>
            </a:solidFill>
            <a:latin typeface="Century Gothic" panose="020B0502020202020204" pitchFamily="34" charset="0"/>
          </a:endParaRPr>
        </a:p>
      </dgm:t>
    </dgm:pt>
    <dgm:pt modelId="{FFE54B83-7C0D-4FAE-ACAB-C21B538E2119}" type="parTrans" cxnId="{EDEF12CF-0629-441B-8F4E-B0C7233442F9}">
      <dgm:prSet/>
      <dgm:spPr/>
      <dgm:t>
        <a:bodyPr/>
        <a:lstStyle/>
        <a:p>
          <a:endParaRPr lang="en-GB"/>
        </a:p>
      </dgm:t>
    </dgm:pt>
    <dgm:pt modelId="{02DEBCF5-A4A0-455A-ABBD-09EE7029C3DD}" type="sibTrans" cxnId="{EDEF12CF-0629-441B-8F4E-B0C7233442F9}">
      <dgm:prSet/>
      <dgm:spPr/>
      <dgm:t>
        <a:bodyPr/>
        <a:lstStyle/>
        <a:p>
          <a:endParaRPr lang="en-GB"/>
        </a:p>
      </dgm:t>
    </dgm:pt>
    <dgm:pt modelId="{A04E1AC7-EFBD-42FC-B62E-C754D1B3A938}">
      <dgm:prSet phldrT="[Text]" custT="1"/>
      <dgm:spPr/>
      <dgm:t>
        <a:bodyPr/>
        <a:lstStyle/>
        <a:p>
          <a:r>
            <a:rPr lang="en-GB" sz="2400" dirty="0">
              <a:solidFill>
                <a:schemeClr val="bg1"/>
              </a:solidFill>
              <a:latin typeface="Century Gothic" panose="020B0502020202020204" pitchFamily="34" charset="0"/>
            </a:rPr>
            <a:t>Web Form</a:t>
          </a:r>
        </a:p>
      </dgm:t>
    </dgm:pt>
    <dgm:pt modelId="{33E80A57-6E96-401D-9264-6706F4D3864D}" type="parTrans" cxnId="{44AC12E0-8DC1-42FC-AB8A-D2242C43E8C2}">
      <dgm:prSet/>
      <dgm:spPr/>
      <dgm:t>
        <a:bodyPr/>
        <a:lstStyle/>
        <a:p>
          <a:endParaRPr lang="en-GB"/>
        </a:p>
      </dgm:t>
    </dgm:pt>
    <dgm:pt modelId="{30FFECD7-E493-41C9-8B39-49FA2F7EF75B}" type="sibTrans" cxnId="{44AC12E0-8DC1-42FC-AB8A-D2242C43E8C2}">
      <dgm:prSet/>
      <dgm:spPr/>
      <dgm:t>
        <a:bodyPr/>
        <a:lstStyle/>
        <a:p>
          <a:endParaRPr lang="en-GB"/>
        </a:p>
      </dgm:t>
    </dgm:pt>
    <dgm:pt modelId="{A406C109-D432-427F-A6BB-8714C4F0F6D5}" type="pres">
      <dgm:prSet presAssocID="{3B710C01-5542-48E8-8695-0008D3C80750}" presName="arrowDiagram" presStyleCnt="0">
        <dgm:presLayoutVars>
          <dgm:chMax val="5"/>
          <dgm:dir/>
          <dgm:resizeHandles val="exact"/>
        </dgm:presLayoutVars>
      </dgm:prSet>
      <dgm:spPr/>
    </dgm:pt>
    <dgm:pt modelId="{6EFAA76B-6FB8-499C-B456-D5BE1C925997}" type="pres">
      <dgm:prSet presAssocID="{3B710C01-5542-48E8-8695-0008D3C80750}" presName="arrow" presStyleLbl="bgShp" presStyleIdx="0" presStyleCnt="1"/>
      <dgm:spPr/>
    </dgm:pt>
    <dgm:pt modelId="{06B9E373-BED2-4080-A656-5E37BE3BF2F0}" type="pres">
      <dgm:prSet presAssocID="{3B710C01-5542-48E8-8695-0008D3C80750}" presName="arrowDiagram3" presStyleCnt="0"/>
      <dgm:spPr/>
    </dgm:pt>
    <dgm:pt modelId="{9C425983-FBE6-462F-BE25-76A114543EF0}" type="pres">
      <dgm:prSet presAssocID="{41CEA1F1-1BEF-4EAA-BD94-32BE5C278D37}" presName="bullet3a" presStyleLbl="node1" presStyleIdx="0" presStyleCnt="3"/>
      <dgm:spPr/>
    </dgm:pt>
    <dgm:pt modelId="{EBAB54B3-6870-4149-9E50-5A026D591067}" type="pres">
      <dgm:prSet presAssocID="{41CEA1F1-1BEF-4EAA-BD94-32BE5C278D37}" presName="textBox3a" presStyleLbl="revTx" presStyleIdx="0" presStyleCnt="3" custScaleX="404333" custScaleY="61438" custLinFactNeighborX="59473" custLinFactNeighborY="1071">
        <dgm:presLayoutVars>
          <dgm:bulletEnabled val="1"/>
        </dgm:presLayoutVars>
      </dgm:prSet>
      <dgm:spPr/>
      <dgm:t>
        <a:bodyPr/>
        <a:lstStyle/>
        <a:p>
          <a:endParaRPr lang="el-GR"/>
        </a:p>
      </dgm:t>
    </dgm:pt>
    <dgm:pt modelId="{50DD1F04-879C-44CA-B749-78A7C8C68758}" type="pres">
      <dgm:prSet presAssocID="{6A457C97-FEE4-495D-AB0E-B2DCF4A4924C}" presName="bullet3b" presStyleLbl="node1" presStyleIdx="1" presStyleCnt="3"/>
      <dgm:spPr/>
    </dgm:pt>
    <dgm:pt modelId="{65B71474-ED26-4672-ABC0-E824AED4D02B}" type="pres">
      <dgm:prSet presAssocID="{6A457C97-FEE4-495D-AB0E-B2DCF4A4924C}" presName="textBox3b" presStyleLbl="revTx" presStyleIdx="1" presStyleCnt="3">
        <dgm:presLayoutVars>
          <dgm:bulletEnabled val="1"/>
        </dgm:presLayoutVars>
      </dgm:prSet>
      <dgm:spPr/>
      <dgm:t>
        <a:bodyPr/>
        <a:lstStyle/>
        <a:p>
          <a:endParaRPr lang="el-GR"/>
        </a:p>
      </dgm:t>
    </dgm:pt>
    <dgm:pt modelId="{EAA9C9B8-108D-4C80-BBD9-16C2251FC7CE}" type="pres">
      <dgm:prSet presAssocID="{A04E1AC7-EFBD-42FC-B62E-C754D1B3A938}" presName="bullet3c" presStyleLbl="node1" presStyleIdx="2" presStyleCnt="3"/>
      <dgm:spPr/>
    </dgm:pt>
    <dgm:pt modelId="{E134859A-8334-4CC7-A159-C568BD5A078C}" type="pres">
      <dgm:prSet presAssocID="{A04E1AC7-EFBD-42FC-B62E-C754D1B3A938}" presName="textBox3c" presStyleLbl="revTx" presStyleIdx="2" presStyleCnt="3">
        <dgm:presLayoutVars>
          <dgm:bulletEnabled val="1"/>
        </dgm:presLayoutVars>
      </dgm:prSet>
      <dgm:spPr/>
      <dgm:t>
        <a:bodyPr/>
        <a:lstStyle/>
        <a:p>
          <a:endParaRPr lang="el-GR"/>
        </a:p>
      </dgm:t>
    </dgm:pt>
  </dgm:ptLst>
  <dgm:cxnLst>
    <dgm:cxn modelId="{97947A4A-6202-470C-85B5-E9BA367FA27A}" type="presOf" srcId="{6A457C97-FEE4-495D-AB0E-B2DCF4A4924C}" destId="{65B71474-ED26-4672-ABC0-E824AED4D02B}" srcOrd="0" destOrd="0" presId="urn:microsoft.com/office/officeart/2005/8/layout/arrow2"/>
    <dgm:cxn modelId="{91C59E32-5A66-4777-BB2B-5273D8D611FE}" type="presOf" srcId="{3B710C01-5542-48E8-8695-0008D3C80750}" destId="{A406C109-D432-427F-A6BB-8714C4F0F6D5}" srcOrd="0" destOrd="0" presId="urn:microsoft.com/office/officeart/2005/8/layout/arrow2"/>
    <dgm:cxn modelId="{2B53743E-C004-4627-B67B-4D0C74C3DE61}" type="presOf" srcId="{41CEA1F1-1BEF-4EAA-BD94-32BE5C278D37}" destId="{EBAB54B3-6870-4149-9E50-5A026D591067}" srcOrd="0" destOrd="0" presId="urn:microsoft.com/office/officeart/2005/8/layout/arrow2"/>
    <dgm:cxn modelId="{EDEF12CF-0629-441B-8F4E-B0C7233442F9}" srcId="{3B710C01-5542-48E8-8695-0008D3C80750}" destId="{6A457C97-FEE4-495D-AB0E-B2DCF4A4924C}" srcOrd="1" destOrd="0" parTransId="{FFE54B83-7C0D-4FAE-ACAB-C21B538E2119}" sibTransId="{02DEBCF5-A4A0-455A-ABBD-09EE7029C3DD}"/>
    <dgm:cxn modelId="{66BD4DA6-9651-427D-8FE2-E2CD36FCE679}" type="presOf" srcId="{A04E1AC7-EFBD-42FC-B62E-C754D1B3A938}" destId="{E134859A-8334-4CC7-A159-C568BD5A078C}" srcOrd="0" destOrd="0" presId="urn:microsoft.com/office/officeart/2005/8/layout/arrow2"/>
    <dgm:cxn modelId="{E7DAAB1D-165B-4A8D-9F05-35ECF10EAC5E}" srcId="{3B710C01-5542-48E8-8695-0008D3C80750}" destId="{41CEA1F1-1BEF-4EAA-BD94-32BE5C278D37}" srcOrd="0" destOrd="0" parTransId="{F124966D-6917-460E-98D9-A68630483525}" sibTransId="{B4CF113B-2C7E-4777-9D77-2392014EDD01}"/>
    <dgm:cxn modelId="{44AC12E0-8DC1-42FC-AB8A-D2242C43E8C2}" srcId="{3B710C01-5542-48E8-8695-0008D3C80750}" destId="{A04E1AC7-EFBD-42FC-B62E-C754D1B3A938}" srcOrd="2" destOrd="0" parTransId="{33E80A57-6E96-401D-9264-6706F4D3864D}" sibTransId="{30FFECD7-E493-41C9-8B39-49FA2F7EF75B}"/>
    <dgm:cxn modelId="{E4F1030F-2A83-49C3-AE67-8647693B7257}" type="presParOf" srcId="{A406C109-D432-427F-A6BB-8714C4F0F6D5}" destId="{6EFAA76B-6FB8-499C-B456-D5BE1C925997}" srcOrd="0" destOrd="0" presId="urn:microsoft.com/office/officeart/2005/8/layout/arrow2"/>
    <dgm:cxn modelId="{8562E158-B573-4F26-9A92-84E905F1DE25}" type="presParOf" srcId="{A406C109-D432-427F-A6BB-8714C4F0F6D5}" destId="{06B9E373-BED2-4080-A656-5E37BE3BF2F0}" srcOrd="1" destOrd="0" presId="urn:microsoft.com/office/officeart/2005/8/layout/arrow2"/>
    <dgm:cxn modelId="{70C1F739-82B0-4F54-A3AA-6CB24261ED2C}" type="presParOf" srcId="{06B9E373-BED2-4080-A656-5E37BE3BF2F0}" destId="{9C425983-FBE6-462F-BE25-76A114543EF0}" srcOrd="0" destOrd="0" presId="urn:microsoft.com/office/officeart/2005/8/layout/arrow2"/>
    <dgm:cxn modelId="{475E826E-6CD7-4934-AB0F-537C335E9893}" type="presParOf" srcId="{06B9E373-BED2-4080-A656-5E37BE3BF2F0}" destId="{EBAB54B3-6870-4149-9E50-5A026D591067}" srcOrd="1" destOrd="0" presId="urn:microsoft.com/office/officeart/2005/8/layout/arrow2"/>
    <dgm:cxn modelId="{850C1324-2689-4C2E-935C-1008FF3ECA9A}" type="presParOf" srcId="{06B9E373-BED2-4080-A656-5E37BE3BF2F0}" destId="{50DD1F04-879C-44CA-B749-78A7C8C68758}" srcOrd="2" destOrd="0" presId="urn:microsoft.com/office/officeart/2005/8/layout/arrow2"/>
    <dgm:cxn modelId="{4A02EA92-43B1-4EE6-82BD-9B890409E96D}" type="presParOf" srcId="{06B9E373-BED2-4080-A656-5E37BE3BF2F0}" destId="{65B71474-ED26-4672-ABC0-E824AED4D02B}" srcOrd="3" destOrd="0" presId="urn:microsoft.com/office/officeart/2005/8/layout/arrow2"/>
    <dgm:cxn modelId="{2849ABAC-4414-429A-93FD-C5DE7D63995E}" type="presParOf" srcId="{06B9E373-BED2-4080-A656-5E37BE3BF2F0}" destId="{EAA9C9B8-108D-4C80-BBD9-16C2251FC7CE}" srcOrd="4" destOrd="0" presId="urn:microsoft.com/office/officeart/2005/8/layout/arrow2"/>
    <dgm:cxn modelId="{6E6AECA6-5924-4EB6-9779-D2E2CD791B01}" type="presParOf" srcId="{06B9E373-BED2-4080-A656-5E37BE3BF2F0}" destId="{E134859A-8334-4CC7-A159-C568BD5A078C}"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A6F3FC-0F94-442E-80BB-47C5C52A54E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32C57DF0-988D-4F93-9BF1-A804EA0C1048}">
      <dgm:prSet phldrT="[Text]"/>
      <dgm:spPr>
        <a:solidFill>
          <a:schemeClr val="accent2"/>
        </a:solidFill>
        <a:ln>
          <a:solidFill>
            <a:schemeClr val="accent1"/>
          </a:solidFill>
        </a:ln>
      </dgm:spPr>
      <dgm:t>
        <a:bodyPr/>
        <a:lstStyle/>
        <a:p>
          <a:r>
            <a:rPr lang="el-GR" b="0" dirty="0">
              <a:latin typeface="Century Gothic" panose="020B0502020202020204" pitchFamily="34" charset="0"/>
            </a:rPr>
            <a:t>Αποκεντρωμένες Δράσεις (α)</a:t>
          </a:r>
          <a:endParaRPr lang="en-US" b="0" dirty="0">
            <a:latin typeface="Century Gothic" panose="020B0502020202020204" pitchFamily="34" charset="0"/>
          </a:endParaRPr>
        </a:p>
      </dgm:t>
    </dgm:pt>
    <dgm:pt modelId="{D25DC9E4-AD99-4832-9345-7EB58E7B0FF5}" type="parTrans" cxnId="{3E999537-9BEE-4DC0-8F61-E6089616012B}">
      <dgm:prSet/>
      <dgm:spPr/>
      <dgm:t>
        <a:bodyPr/>
        <a:lstStyle/>
        <a:p>
          <a:endParaRPr lang="en-US"/>
        </a:p>
      </dgm:t>
    </dgm:pt>
    <dgm:pt modelId="{12DD359D-144F-454D-BA7D-8EAFE7D4775A}" type="sibTrans" cxnId="{3E999537-9BEE-4DC0-8F61-E6089616012B}">
      <dgm:prSet/>
      <dgm:spPr/>
      <dgm:t>
        <a:bodyPr/>
        <a:lstStyle/>
        <a:p>
          <a:endParaRPr lang="en-US"/>
        </a:p>
      </dgm:t>
    </dgm:pt>
    <dgm:pt modelId="{49B47ED2-CA0E-4803-B7A0-EA5A9CF506EB}">
      <dgm:prSet phldrT="[Text]"/>
      <dgm:spPr/>
      <dgm:t>
        <a:bodyPr/>
        <a:lstStyle/>
        <a:p>
          <a:r>
            <a:rPr lang="el-GR" dirty="0">
              <a:latin typeface="Century Gothic" panose="020B0502020202020204" pitchFamily="34" charset="0"/>
            </a:rPr>
            <a:t>Οι αιτήσεις υποβάλλονται στις Εθνικές Υπηρεσίες της κάθε χώρας</a:t>
          </a:r>
          <a:endParaRPr lang="en-US" dirty="0">
            <a:latin typeface="Century Gothic" panose="020B0502020202020204" pitchFamily="34" charset="0"/>
          </a:endParaRPr>
        </a:p>
      </dgm:t>
    </dgm:pt>
    <dgm:pt modelId="{6D3C6877-6261-494D-B836-032C612EAAF9}" type="parTrans" cxnId="{D1F37CB5-35ED-4EB3-920F-F86151EFCBFB}">
      <dgm:prSet/>
      <dgm:spPr/>
      <dgm:t>
        <a:bodyPr/>
        <a:lstStyle/>
        <a:p>
          <a:endParaRPr lang="en-US"/>
        </a:p>
      </dgm:t>
    </dgm:pt>
    <dgm:pt modelId="{B7B234C8-38EF-45EC-AAF0-065255F5EF44}" type="sibTrans" cxnId="{D1F37CB5-35ED-4EB3-920F-F86151EFCBFB}">
      <dgm:prSet/>
      <dgm:spPr/>
      <dgm:t>
        <a:bodyPr/>
        <a:lstStyle/>
        <a:p>
          <a:endParaRPr lang="en-US"/>
        </a:p>
      </dgm:t>
    </dgm:pt>
    <dgm:pt modelId="{45D6FB9D-FF43-4BD9-B328-B16C1C794E0A}">
      <dgm:prSet phldrT="[Text]"/>
      <dgm:spPr/>
      <dgm:t>
        <a:bodyPr/>
        <a:lstStyle/>
        <a:p>
          <a:r>
            <a:rPr lang="el-GR" dirty="0">
              <a:latin typeface="Century Gothic" panose="020B0502020202020204" pitchFamily="34" charset="0"/>
            </a:rPr>
            <a:t>Η αξιολόγηση, κατανομή των κονδυλίων και διαχείριση γίνεται σε εθνικό επίπεδο</a:t>
          </a:r>
          <a:endParaRPr lang="en-US" dirty="0">
            <a:latin typeface="Century Gothic" panose="020B0502020202020204" pitchFamily="34" charset="0"/>
          </a:endParaRPr>
        </a:p>
      </dgm:t>
    </dgm:pt>
    <dgm:pt modelId="{189674E5-483C-47D8-B80E-2DE21E89A0DF}" type="parTrans" cxnId="{2E27DC4E-5469-408F-BFC5-12D426FA32C7}">
      <dgm:prSet/>
      <dgm:spPr/>
      <dgm:t>
        <a:bodyPr/>
        <a:lstStyle/>
        <a:p>
          <a:endParaRPr lang="en-US"/>
        </a:p>
      </dgm:t>
    </dgm:pt>
    <dgm:pt modelId="{2DFACF39-6366-4EDC-8FE1-23B76306F97D}" type="sibTrans" cxnId="{2E27DC4E-5469-408F-BFC5-12D426FA32C7}">
      <dgm:prSet/>
      <dgm:spPr/>
      <dgm:t>
        <a:bodyPr/>
        <a:lstStyle/>
        <a:p>
          <a:endParaRPr lang="en-US"/>
        </a:p>
      </dgm:t>
    </dgm:pt>
    <dgm:pt modelId="{F3853F01-880E-4DFB-AD86-088B8EE6A860}" type="pres">
      <dgm:prSet presAssocID="{95A6F3FC-0F94-442E-80BB-47C5C52A54EF}" presName="Name0" presStyleCnt="0">
        <dgm:presLayoutVars>
          <dgm:dir/>
          <dgm:animLvl val="lvl"/>
          <dgm:resizeHandles val="exact"/>
        </dgm:presLayoutVars>
      </dgm:prSet>
      <dgm:spPr/>
      <dgm:t>
        <a:bodyPr/>
        <a:lstStyle/>
        <a:p>
          <a:endParaRPr lang="el-GR"/>
        </a:p>
      </dgm:t>
    </dgm:pt>
    <dgm:pt modelId="{41EEB3F6-9CDE-4BC7-A3BF-FA8EAEFD48F4}" type="pres">
      <dgm:prSet presAssocID="{32C57DF0-988D-4F93-9BF1-A804EA0C1048}" presName="linNode" presStyleCnt="0"/>
      <dgm:spPr/>
    </dgm:pt>
    <dgm:pt modelId="{9C8A289D-C983-470D-892C-88052A0C1032}" type="pres">
      <dgm:prSet presAssocID="{32C57DF0-988D-4F93-9BF1-A804EA0C1048}" presName="parentText" presStyleLbl="node1" presStyleIdx="0" presStyleCnt="1">
        <dgm:presLayoutVars>
          <dgm:chMax val="1"/>
          <dgm:bulletEnabled val="1"/>
        </dgm:presLayoutVars>
      </dgm:prSet>
      <dgm:spPr/>
      <dgm:t>
        <a:bodyPr/>
        <a:lstStyle/>
        <a:p>
          <a:endParaRPr lang="el-GR"/>
        </a:p>
      </dgm:t>
    </dgm:pt>
    <dgm:pt modelId="{9C300161-6965-4D3A-B3F8-7540A869E21D}" type="pres">
      <dgm:prSet presAssocID="{32C57DF0-988D-4F93-9BF1-A804EA0C1048}" presName="descendantText" presStyleLbl="alignAccFollowNode1" presStyleIdx="0" presStyleCnt="1">
        <dgm:presLayoutVars>
          <dgm:bulletEnabled val="1"/>
        </dgm:presLayoutVars>
      </dgm:prSet>
      <dgm:spPr/>
      <dgm:t>
        <a:bodyPr/>
        <a:lstStyle/>
        <a:p>
          <a:endParaRPr lang="el-GR"/>
        </a:p>
      </dgm:t>
    </dgm:pt>
  </dgm:ptLst>
  <dgm:cxnLst>
    <dgm:cxn modelId="{D1F37CB5-35ED-4EB3-920F-F86151EFCBFB}" srcId="{32C57DF0-988D-4F93-9BF1-A804EA0C1048}" destId="{49B47ED2-CA0E-4803-B7A0-EA5A9CF506EB}" srcOrd="0" destOrd="0" parTransId="{6D3C6877-6261-494D-B836-032C612EAAF9}" sibTransId="{B7B234C8-38EF-45EC-AAF0-065255F5EF44}"/>
    <dgm:cxn modelId="{5540FE19-CF1B-44CD-85CC-FD3132C6EE22}" type="presOf" srcId="{45D6FB9D-FF43-4BD9-B328-B16C1C794E0A}" destId="{9C300161-6965-4D3A-B3F8-7540A869E21D}" srcOrd="0" destOrd="1" presId="urn:microsoft.com/office/officeart/2005/8/layout/vList5"/>
    <dgm:cxn modelId="{A9F60C00-60B8-4A50-B332-780C9E12794F}" type="presOf" srcId="{32C57DF0-988D-4F93-9BF1-A804EA0C1048}" destId="{9C8A289D-C983-470D-892C-88052A0C1032}" srcOrd="0" destOrd="0" presId="urn:microsoft.com/office/officeart/2005/8/layout/vList5"/>
    <dgm:cxn modelId="{673BC41B-1185-45EE-9E64-6C608C02069E}" type="presOf" srcId="{49B47ED2-CA0E-4803-B7A0-EA5A9CF506EB}" destId="{9C300161-6965-4D3A-B3F8-7540A869E21D}" srcOrd="0" destOrd="0" presId="urn:microsoft.com/office/officeart/2005/8/layout/vList5"/>
    <dgm:cxn modelId="{3E999537-9BEE-4DC0-8F61-E6089616012B}" srcId="{95A6F3FC-0F94-442E-80BB-47C5C52A54EF}" destId="{32C57DF0-988D-4F93-9BF1-A804EA0C1048}" srcOrd="0" destOrd="0" parTransId="{D25DC9E4-AD99-4832-9345-7EB58E7B0FF5}" sibTransId="{12DD359D-144F-454D-BA7D-8EAFE7D4775A}"/>
    <dgm:cxn modelId="{2E27DC4E-5469-408F-BFC5-12D426FA32C7}" srcId="{32C57DF0-988D-4F93-9BF1-A804EA0C1048}" destId="{45D6FB9D-FF43-4BD9-B328-B16C1C794E0A}" srcOrd="1" destOrd="0" parTransId="{189674E5-483C-47D8-B80E-2DE21E89A0DF}" sibTransId="{2DFACF39-6366-4EDC-8FE1-23B76306F97D}"/>
    <dgm:cxn modelId="{864E7ADD-F899-4B18-A831-8BB491165310}" type="presOf" srcId="{95A6F3FC-0F94-442E-80BB-47C5C52A54EF}" destId="{F3853F01-880E-4DFB-AD86-088B8EE6A860}" srcOrd="0" destOrd="0" presId="urn:microsoft.com/office/officeart/2005/8/layout/vList5"/>
    <dgm:cxn modelId="{971EB1DB-C709-49BE-B7AF-18A6902A08EE}" type="presParOf" srcId="{F3853F01-880E-4DFB-AD86-088B8EE6A860}" destId="{41EEB3F6-9CDE-4BC7-A3BF-FA8EAEFD48F4}" srcOrd="0" destOrd="0" presId="urn:microsoft.com/office/officeart/2005/8/layout/vList5"/>
    <dgm:cxn modelId="{7D09E507-6E0B-4D32-89F9-67D8B4F0F5C1}" type="presParOf" srcId="{41EEB3F6-9CDE-4BC7-A3BF-FA8EAEFD48F4}" destId="{9C8A289D-C983-470D-892C-88052A0C1032}" srcOrd="0" destOrd="0" presId="urn:microsoft.com/office/officeart/2005/8/layout/vList5"/>
    <dgm:cxn modelId="{7D78C0D7-8D47-4E49-BE31-D619C79D7B9C}" type="presParOf" srcId="{41EEB3F6-9CDE-4BC7-A3BF-FA8EAEFD48F4}" destId="{9C300161-6965-4D3A-B3F8-7540A869E21D}"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BDDC8A-8295-4BA5-B62F-0FC9DCE6255A}" type="doc">
      <dgm:prSet loTypeId="urn:microsoft.com/office/officeart/2005/8/layout/hProcess10#1" loCatId="process" qsTypeId="urn:microsoft.com/office/officeart/2005/8/quickstyle/simple1" qsCatId="simple" csTypeId="urn:microsoft.com/office/officeart/2005/8/colors/colorful1#2" csCatId="colorful" phldr="1"/>
      <dgm:spPr/>
      <dgm:t>
        <a:bodyPr/>
        <a:lstStyle/>
        <a:p>
          <a:endParaRPr lang="en-US"/>
        </a:p>
      </dgm:t>
    </dgm:pt>
    <dgm:pt modelId="{696DFC74-F083-4138-8724-088F33876BF6}">
      <dgm:prSet phldrT="[Text]"/>
      <dgm:spPr/>
      <dgm:t>
        <a:bodyPr/>
        <a:lstStyle/>
        <a:p>
          <a:r>
            <a:rPr lang="el-GR" dirty="0"/>
            <a:t>Μαθησιακή κινητικότητα ατόμων</a:t>
          </a:r>
          <a:endParaRPr lang="en-US" dirty="0"/>
        </a:p>
      </dgm:t>
    </dgm:pt>
    <dgm:pt modelId="{3D48B577-BFA5-4AB6-8368-24E2CA193FC6}" type="parTrans" cxnId="{3ED9EB38-E65E-4192-BA74-BA61A0B6A585}">
      <dgm:prSet/>
      <dgm:spPr/>
      <dgm:t>
        <a:bodyPr/>
        <a:lstStyle/>
        <a:p>
          <a:endParaRPr lang="en-US"/>
        </a:p>
      </dgm:t>
    </dgm:pt>
    <dgm:pt modelId="{C13D1864-C249-4806-8580-3DB9C829FA46}" type="sibTrans" cxnId="{3ED9EB38-E65E-4192-BA74-BA61A0B6A585}">
      <dgm:prSet/>
      <dgm:spPr/>
      <dgm:t>
        <a:bodyPr/>
        <a:lstStyle/>
        <a:p>
          <a:endParaRPr lang="en-US"/>
        </a:p>
      </dgm:t>
    </dgm:pt>
    <dgm:pt modelId="{60023E21-D346-4F71-B5BC-57346C4D0883}">
      <dgm:prSet phldrT="[Text]"/>
      <dgm:spPr/>
      <dgm:t>
        <a:bodyPr/>
        <a:lstStyle/>
        <a:p>
          <a:r>
            <a:rPr lang="el-GR" dirty="0"/>
            <a:t>Συνεργασία μεταξύ οργανισμών και ιδρυμάτων</a:t>
          </a:r>
          <a:endParaRPr lang="en-US" dirty="0"/>
        </a:p>
      </dgm:t>
    </dgm:pt>
    <dgm:pt modelId="{2B6BB36E-A800-4ED7-98E0-96A9A5AA83D4}" type="parTrans" cxnId="{D50C6CAE-7909-4B6E-BFA5-5CDEEEC19610}">
      <dgm:prSet/>
      <dgm:spPr/>
      <dgm:t>
        <a:bodyPr/>
        <a:lstStyle/>
        <a:p>
          <a:endParaRPr lang="en-US"/>
        </a:p>
      </dgm:t>
    </dgm:pt>
    <dgm:pt modelId="{557A54FB-212E-4C6E-B1F6-C3C5E5B6C576}" type="sibTrans" cxnId="{D50C6CAE-7909-4B6E-BFA5-5CDEEEC19610}">
      <dgm:prSet/>
      <dgm:spPr/>
      <dgm:t>
        <a:bodyPr/>
        <a:lstStyle/>
        <a:p>
          <a:endParaRPr lang="en-US"/>
        </a:p>
      </dgm:t>
    </dgm:pt>
    <dgm:pt modelId="{BD8163AC-06DA-4AF6-83BA-DEBC9271991B}">
      <dgm:prSet phldrT="[Text]"/>
      <dgm:spPr/>
      <dgm:t>
        <a:bodyPr/>
        <a:lstStyle/>
        <a:p>
          <a:r>
            <a:rPr lang="el-GR" dirty="0"/>
            <a:t>Ενίσχυση σε θέματα μεταρρύθμισης Πολιτικής</a:t>
          </a:r>
          <a:endParaRPr lang="fr-FR" dirty="0"/>
        </a:p>
      </dgm:t>
    </dgm:pt>
    <dgm:pt modelId="{EC31D4C5-2D69-41B9-95FD-62A950C1DC3D}" type="parTrans" cxnId="{6EC8ED4C-5872-4C6A-AA76-BE97A438515D}">
      <dgm:prSet/>
      <dgm:spPr/>
      <dgm:t>
        <a:bodyPr/>
        <a:lstStyle/>
        <a:p>
          <a:endParaRPr lang="en-US"/>
        </a:p>
      </dgm:t>
    </dgm:pt>
    <dgm:pt modelId="{E980653D-23B5-47B6-87CF-9A96A761DDB2}" type="sibTrans" cxnId="{6EC8ED4C-5872-4C6A-AA76-BE97A438515D}">
      <dgm:prSet/>
      <dgm:spPr/>
      <dgm:t>
        <a:bodyPr/>
        <a:lstStyle/>
        <a:p>
          <a:endParaRPr lang="en-US"/>
        </a:p>
      </dgm:t>
    </dgm:pt>
    <dgm:pt modelId="{FD8A1D3C-6DDB-4CFF-B2D8-EF6BE3E7FE8F}" type="pres">
      <dgm:prSet presAssocID="{66BDDC8A-8295-4BA5-B62F-0FC9DCE6255A}" presName="Name0" presStyleCnt="0">
        <dgm:presLayoutVars>
          <dgm:dir/>
          <dgm:resizeHandles val="exact"/>
        </dgm:presLayoutVars>
      </dgm:prSet>
      <dgm:spPr/>
      <dgm:t>
        <a:bodyPr/>
        <a:lstStyle/>
        <a:p>
          <a:endParaRPr lang="el-GR"/>
        </a:p>
      </dgm:t>
    </dgm:pt>
    <dgm:pt modelId="{7C922F90-D5B8-4894-A3C8-052B30276ED9}" type="pres">
      <dgm:prSet presAssocID="{696DFC74-F083-4138-8724-088F33876BF6}" presName="composite" presStyleCnt="0"/>
      <dgm:spPr/>
    </dgm:pt>
    <dgm:pt modelId="{B0DC29D7-9353-41B4-A47E-BF585CE6B562}" type="pres">
      <dgm:prSet presAssocID="{696DFC74-F083-4138-8724-088F33876BF6}" presName="imagSh" presStyleLbl="bgImgPlace1" presStyleIdx="0" presStyleCnt="3" custScaleY="96101" custLinFactNeighborX="3019" custLinFactNeighborY="-9614"/>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3562FC28-40F0-46C7-A6A8-9E61581DD37F}" type="pres">
      <dgm:prSet presAssocID="{696DFC74-F083-4138-8724-088F33876BF6}" presName="txNode" presStyleLbl="node1" presStyleIdx="0" presStyleCnt="3" custLinFactNeighborX="-6958" custLinFactNeighborY="34734">
        <dgm:presLayoutVars>
          <dgm:bulletEnabled val="1"/>
        </dgm:presLayoutVars>
      </dgm:prSet>
      <dgm:spPr/>
      <dgm:t>
        <a:bodyPr/>
        <a:lstStyle/>
        <a:p>
          <a:endParaRPr lang="el-GR"/>
        </a:p>
      </dgm:t>
    </dgm:pt>
    <dgm:pt modelId="{7E1A6FC1-F7AD-4ABD-A729-F7E2B48D15CB}" type="pres">
      <dgm:prSet presAssocID="{C13D1864-C249-4806-8580-3DB9C829FA46}" presName="sibTrans" presStyleLbl="sibTrans2D1" presStyleIdx="0" presStyleCnt="2"/>
      <dgm:spPr/>
      <dgm:t>
        <a:bodyPr/>
        <a:lstStyle/>
        <a:p>
          <a:endParaRPr lang="el-GR"/>
        </a:p>
      </dgm:t>
    </dgm:pt>
    <dgm:pt modelId="{489DCD16-C6E7-40DC-B817-E3A78F03673F}" type="pres">
      <dgm:prSet presAssocID="{C13D1864-C249-4806-8580-3DB9C829FA46}" presName="connTx" presStyleLbl="sibTrans2D1" presStyleIdx="0" presStyleCnt="2"/>
      <dgm:spPr/>
      <dgm:t>
        <a:bodyPr/>
        <a:lstStyle/>
        <a:p>
          <a:endParaRPr lang="el-GR"/>
        </a:p>
      </dgm:t>
    </dgm:pt>
    <dgm:pt modelId="{F2A2FB81-7C5A-4414-8CE5-590E721C984A}" type="pres">
      <dgm:prSet presAssocID="{60023E21-D346-4F71-B5BC-57346C4D0883}" presName="composite" presStyleCnt="0"/>
      <dgm:spPr/>
    </dgm:pt>
    <dgm:pt modelId="{99761A5E-9D51-4A2A-9CC7-EA6008BB2A06}" type="pres">
      <dgm:prSet presAssocID="{60023E21-D346-4F71-B5BC-57346C4D0883}" presName="imagSh" presStyleLbl="bgImgPlace1" presStyleIdx="1" presStyleCnt="3" custScaleY="90458" custLinFactNeighborX="7278" custLinFactNeighborY="-11025"/>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9E593030-4D9C-404F-A3D8-FD8392A58236}" type="pres">
      <dgm:prSet presAssocID="{60023E21-D346-4F71-B5BC-57346C4D0883}" presName="txNode" presStyleLbl="node1" presStyleIdx="1" presStyleCnt="3" custLinFactNeighborX="-8140" custLinFactNeighborY="36145">
        <dgm:presLayoutVars>
          <dgm:bulletEnabled val="1"/>
        </dgm:presLayoutVars>
      </dgm:prSet>
      <dgm:spPr/>
      <dgm:t>
        <a:bodyPr/>
        <a:lstStyle/>
        <a:p>
          <a:endParaRPr lang="el-GR"/>
        </a:p>
      </dgm:t>
    </dgm:pt>
    <dgm:pt modelId="{09ADA01F-AD4F-4321-978B-54D04B134B1B}" type="pres">
      <dgm:prSet presAssocID="{557A54FB-212E-4C6E-B1F6-C3C5E5B6C576}" presName="sibTrans" presStyleLbl="sibTrans2D1" presStyleIdx="1" presStyleCnt="2"/>
      <dgm:spPr/>
      <dgm:t>
        <a:bodyPr/>
        <a:lstStyle/>
        <a:p>
          <a:endParaRPr lang="el-GR"/>
        </a:p>
      </dgm:t>
    </dgm:pt>
    <dgm:pt modelId="{8BFCB893-BD4A-4BEB-B960-3B87E63F9FAE}" type="pres">
      <dgm:prSet presAssocID="{557A54FB-212E-4C6E-B1F6-C3C5E5B6C576}" presName="connTx" presStyleLbl="sibTrans2D1" presStyleIdx="1" presStyleCnt="2"/>
      <dgm:spPr/>
      <dgm:t>
        <a:bodyPr/>
        <a:lstStyle/>
        <a:p>
          <a:endParaRPr lang="el-GR"/>
        </a:p>
      </dgm:t>
    </dgm:pt>
    <dgm:pt modelId="{F8E86BC0-6123-4B0F-A0F7-111BBF6DECCB}" type="pres">
      <dgm:prSet presAssocID="{BD8163AC-06DA-4AF6-83BA-DEBC9271991B}" presName="composite" presStyleCnt="0"/>
      <dgm:spPr/>
    </dgm:pt>
    <dgm:pt modelId="{CB5D3691-0484-4299-93F9-3FB1A978AF57}" type="pres">
      <dgm:prSet presAssocID="{BD8163AC-06DA-4AF6-83BA-DEBC9271991B}" presName="imagSh" presStyleLbl="bgImgPlace1" presStyleIdx="2" presStyleCnt="3" custScaleX="89186" custScaleY="91211" custLinFactNeighborX="-6986" custLinFactNeighborY="-10837"/>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pt>
    <dgm:pt modelId="{299F7881-9160-4EFD-B477-4096151918F3}" type="pres">
      <dgm:prSet presAssocID="{BD8163AC-06DA-4AF6-83BA-DEBC9271991B}" presName="txNode" presStyleLbl="node1" presStyleIdx="2" presStyleCnt="3" custLinFactNeighborX="-14154" custLinFactNeighborY="33579">
        <dgm:presLayoutVars>
          <dgm:bulletEnabled val="1"/>
        </dgm:presLayoutVars>
      </dgm:prSet>
      <dgm:spPr/>
      <dgm:t>
        <a:bodyPr/>
        <a:lstStyle/>
        <a:p>
          <a:endParaRPr lang="el-GR"/>
        </a:p>
      </dgm:t>
    </dgm:pt>
  </dgm:ptLst>
  <dgm:cxnLst>
    <dgm:cxn modelId="{3ED9EB38-E65E-4192-BA74-BA61A0B6A585}" srcId="{66BDDC8A-8295-4BA5-B62F-0FC9DCE6255A}" destId="{696DFC74-F083-4138-8724-088F33876BF6}" srcOrd="0" destOrd="0" parTransId="{3D48B577-BFA5-4AB6-8368-24E2CA193FC6}" sibTransId="{C13D1864-C249-4806-8580-3DB9C829FA46}"/>
    <dgm:cxn modelId="{2A55AFC0-4B3C-498D-A3E6-EA9EAB471574}" type="presOf" srcId="{696DFC74-F083-4138-8724-088F33876BF6}" destId="{3562FC28-40F0-46C7-A6A8-9E61581DD37F}" srcOrd="0" destOrd="0" presId="urn:microsoft.com/office/officeart/2005/8/layout/hProcess10#1"/>
    <dgm:cxn modelId="{D50C6CAE-7909-4B6E-BFA5-5CDEEEC19610}" srcId="{66BDDC8A-8295-4BA5-B62F-0FC9DCE6255A}" destId="{60023E21-D346-4F71-B5BC-57346C4D0883}" srcOrd="1" destOrd="0" parTransId="{2B6BB36E-A800-4ED7-98E0-96A9A5AA83D4}" sibTransId="{557A54FB-212E-4C6E-B1F6-C3C5E5B6C576}"/>
    <dgm:cxn modelId="{E180D6EA-0F4F-4D04-8C86-EB32C020F5BA}" type="presOf" srcId="{557A54FB-212E-4C6E-B1F6-C3C5E5B6C576}" destId="{8BFCB893-BD4A-4BEB-B960-3B87E63F9FAE}" srcOrd="1" destOrd="0" presId="urn:microsoft.com/office/officeart/2005/8/layout/hProcess10#1"/>
    <dgm:cxn modelId="{D29EE297-12A5-45E2-A983-F51219E68489}" type="presOf" srcId="{BD8163AC-06DA-4AF6-83BA-DEBC9271991B}" destId="{299F7881-9160-4EFD-B477-4096151918F3}" srcOrd="0" destOrd="0" presId="urn:microsoft.com/office/officeart/2005/8/layout/hProcess10#1"/>
    <dgm:cxn modelId="{68FE140E-1991-4F4C-A9F5-ABB032352841}" type="presOf" srcId="{66BDDC8A-8295-4BA5-B62F-0FC9DCE6255A}" destId="{FD8A1D3C-6DDB-4CFF-B2D8-EF6BE3E7FE8F}" srcOrd="0" destOrd="0" presId="urn:microsoft.com/office/officeart/2005/8/layout/hProcess10#1"/>
    <dgm:cxn modelId="{C8DE1C6E-5717-421B-BB60-67A484C6E96D}" type="presOf" srcId="{60023E21-D346-4F71-B5BC-57346C4D0883}" destId="{9E593030-4D9C-404F-A3D8-FD8392A58236}" srcOrd="0" destOrd="0" presId="urn:microsoft.com/office/officeart/2005/8/layout/hProcess10#1"/>
    <dgm:cxn modelId="{C396E826-1D6D-49BD-A62F-6E22DEC0A90F}" type="presOf" srcId="{557A54FB-212E-4C6E-B1F6-C3C5E5B6C576}" destId="{09ADA01F-AD4F-4321-978B-54D04B134B1B}" srcOrd="0" destOrd="0" presId="urn:microsoft.com/office/officeart/2005/8/layout/hProcess10#1"/>
    <dgm:cxn modelId="{889ACF13-E4FA-469D-A048-8CA0F84EDFFB}" type="presOf" srcId="{C13D1864-C249-4806-8580-3DB9C829FA46}" destId="{7E1A6FC1-F7AD-4ABD-A729-F7E2B48D15CB}" srcOrd="0" destOrd="0" presId="urn:microsoft.com/office/officeart/2005/8/layout/hProcess10#1"/>
    <dgm:cxn modelId="{6EC8ED4C-5872-4C6A-AA76-BE97A438515D}" srcId="{66BDDC8A-8295-4BA5-B62F-0FC9DCE6255A}" destId="{BD8163AC-06DA-4AF6-83BA-DEBC9271991B}" srcOrd="2" destOrd="0" parTransId="{EC31D4C5-2D69-41B9-95FD-62A950C1DC3D}" sibTransId="{E980653D-23B5-47B6-87CF-9A96A761DDB2}"/>
    <dgm:cxn modelId="{0B77F538-CBE2-411F-88F9-7D36C731C1FF}" type="presOf" srcId="{C13D1864-C249-4806-8580-3DB9C829FA46}" destId="{489DCD16-C6E7-40DC-B817-E3A78F03673F}" srcOrd="1" destOrd="0" presId="urn:microsoft.com/office/officeart/2005/8/layout/hProcess10#1"/>
    <dgm:cxn modelId="{025F8FB4-2756-47CA-B434-93E51F852ABE}" type="presParOf" srcId="{FD8A1D3C-6DDB-4CFF-B2D8-EF6BE3E7FE8F}" destId="{7C922F90-D5B8-4894-A3C8-052B30276ED9}" srcOrd="0" destOrd="0" presId="urn:microsoft.com/office/officeart/2005/8/layout/hProcess10#1"/>
    <dgm:cxn modelId="{19FEB07F-9550-44FA-97A5-45F0058C4FBA}" type="presParOf" srcId="{7C922F90-D5B8-4894-A3C8-052B30276ED9}" destId="{B0DC29D7-9353-41B4-A47E-BF585CE6B562}" srcOrd="0" destOrd="0" presId="urn:microsoft.com/office/officeart/2005/8/layout/hProcess10#1"/>
    <dgm:cxn modelId="{EA97B268-6539-4221-9C7C-3C18F90AE9F2}" type="presParOf" srcId="{7C922F90-D5B8-4894-A3C8-052B30276ED9}" destId="{3562FC28-40F0-46C7-A6A8-9E61581DD37F}" srcOrd="1" destOrd="0" presId="urn:microsoft.com/office/officeart/2005/8/layout/hProcess10#1"/>
    <dgm:cxn modelId="{987A3ABE-1D51-48A9-8942-AA7D47A98BF3}" type="presParOf" srcId="{FD8A1D3C-6DDB-4CFF-B2D8-EF6BE3E7FE8F}" destId="{7E1A6FC1-F7AD-4ABD-A729-F7E2B48D15CB}" srcOrd="1" destOrd="0" presId="urn:microsoft.com/office/officeart/2005/8/layout/hProcess10#1"/>
    <dgm:cxn modelId="{FD8BFE14-FE66-4160-9AF9-76DB64894122}" type="presParOf" srcId="{7E1A6FC1-F7AD-4ABD-A729-F7E2B48D15CB}" destId="{489DCD16-C6E7-40DC-B817-E3A78F03673F}" srcOrd="0" destOrd="0" presId="urn:microsoft.com/office/officeart/2005/8/layout/hProcess10#1"/>
    <dgm:cxn modelId="{98FAA8B2-61D5-4D11-8FA4-DCCB914FCC6E}" type="presParOf" srcId="{FD8A1D3C-6DDB-4CFF-B2D8-EF6BE3E7FE8F}" destId="{F2A2FB81-7C5A-4414-8CE5-590E721C984A}" srcOrd="2" destOrd="0" presId="urn:microsoft.com/office/officeart/2005/8/layout/hProcess10#1"/>
    <dgm:cxn modelId="{C34B534B-F1D9-4699-AAAD-ED34689B62D6}" type="presParOf" srcId="{F2A2FB81-7C5A-4414-8CE5-590E721C984A}" destId="{99761A5E-9D51-4A2A-9CC7-EA6008BB2A06}" srcOrd="0" destOrd="0" presId="urn:microsoft.com/office/officeart/2005/8/layout/hProcess10#1"/>
    <dgm:cxn modelId="{D5C7ED35-032F-40BD-88FA-FA39C2ABF1CD}" type="presParOf" srcId="{F2A2FB81-7C5A-4414-8CE5-590E721C984A}" destId="{9E593030-4D9C-404F-A3D8-FD8392A58236}" srcOrd="1" destOrd="0" presId="urn:microsoft.com/office/officeart/2005/8/layout/hProcess10#1"/>
    <dgm:cxn modelId="{C83CBA93-7D68-4011-8A88-38A99CC23037}" type="presParOf" srcId="{FD8A1D3C-6DDB-4CFF-B2D8-EF6BE3E7FE8F}" destId="{09ADA01F-AD4F-4321-978B-54D04B134B1B}" srcOrd="3" destOrd="0" presId="urn:microsoft.com/office/officeart/2005/8/layout/hProcess10#1"/>
    <dgm:cxn modelId="{5FEE8F42-7F39-41FA-AADE-65F8B1B5D00A}" type="presParOf" srcId="{09ADA01F-AD4F-4321-978B-54D04B134B1B}" destId="{8BFCB893-BD4A-4BEB-B960-3B87E63F9FAE}" srcOrd="0" destOrd="0" presId="urn:microsoft.com/office/officeart/2005/8/layout/hProcess10#1"/>
    <dgm:cxn modelId="{51F1B5F5-8632-48F6-810E-154BB031E582}" type="presParOf" srcId="{FD8A1D3C-6DDB-4CFF-B2D8-EF6BE3E7FE8F}" destId="{F8E86BC0-6123-4B0F-A0F7-111BBF6DECCB}" srcOrd="4" destOrd="0" presId="urn:microsoft.com/office/officeart/2005/8/layout/hProcess10#1"/>
    <dgm:cxn modelId="{CA0236AE-A062-4F90-BFA9-EE416550E1F9}" type="presParOf" srcId="{F8E86BC0-6123-4B0F-A0F7-111BBF6DECCB}" destId="{CB5D3691-0484-4299-93F9-3FB1A978AF57}" srcOrd="0" destOrd="0" presId="urn:microsoft.com/office/officeart/2005/8/layout/hProcess10#1"/>
    <dgm:cxn modelId="{E26B48E9-C474-44F2-B847-86A294866723}" type="presParOf" srcId="{F8E86BC0-6123-4B0F-A0F7-111BBF6DECCB}" destId="{299F7881-9160-4EFD-B477-4096151918F3}" srcOrd="1" destOrd="0" presId="urn:microsoft.com/office/officeart/2005/8/layout/hProcess10#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0731F2-ECBC-4F52-B576-7CE5B907E7F0}"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C4BC123C-1F02-4A3D-9E9B-7A10AC14F557}">
      <dgm:prSet phldrT="[Text]">
        <dgm:style>
          <a:lnRef idx="3">
            <a:schemeClr val="lt1"/>
          </a:lnRef>
          <a:fillRef idx="1">
            <a:schemeClr val="accent1"/>
          </a:fillRef>
          <a:effectRef idx="1">
            <a:schemeClr val="accent1"/>
          </a:effectRef>
          <a:fontRef idx="minor">
            <a:schemeClr val="lt1"/>
          </a:fontRef>
        </dgm:style>
      </dgm:prSet>
      <dgm:spPr/>
      <dgm:t>
        <a:bodyPr/>
        <a:lstStyle/>
        <a:p>
          <a:r>
            <a:rPr lang="en-US" dirty="0"/>
            <a:t>A. </a:t>
          </a:r>
        </a:p>
      </dgm:t>
    </dgm:pt>
    <dgm:pt modelId="{24655A01-5164-4C95-ACE6-84A388BA8A4C}" type="parTrans" cxnId="{3D409EC1-347B-4B75-AE26-31E8FBDCA07B}">
      <dgm:prSet/>
      <dgm:spPr/>
      <dgm:t>
        <a:bodyPr/>
        <a:lstStyle/>
        <a:p>
          <a:endParaRPr lang="en-US"/>
        </a:p>
      </dgm:t>
    </dgm:pt>
    <dgm:pt modelId="{1B11A5E9-38F0-4A63-A052-5ADCA4DA1CB9}" type="sibTrans" cxnId="{3D409EC1-347B-4B75-AE26-31E8FBDCA07B}">
      <dgm:prSet/>
      <dgm:spPr/>
      <dgm:t>
        <a:bodyPr/>
        <a:lstStyle/>
        <a:p>
          <a:endParaRPr lang="en-US"/>
        </a:p>
      </dgm:t>
    </dgm:pt>
    <dgm:pt modelId="{A88F5A98-0329-4947-BD01-942AE417117A}">
      <dgm:prSet phldrT="[Text]"/>
      <dgm:spPr/>
      <dgm:t>
        <a:bodyPr/>
        <a:lstStyle/>
        <a:p>
          <a:r>
            <a:rPr lang="el-GR" dirty="0"/>
            <a:t>Προθεσμία</a:t>
          </a:r>
          <a:r>
            <a:rPr lang="en-US" dirty="0"/>
            <a:t> </a:t>
          </a:r>
          <a:r>
            <a:rPr lang="el-GR" dirty="0"/>
            <a:t>2ος</a:t>
          </a:r>
          <a:r>
            <a:rPr lang="en-US" dirty="0"/>
            <a:t> 202</a:t>
          </a:r>
          <a:r>
            <a:rPr lang="el-GR" dirty="0"/>
            <a:t>4</a:t>
          </a:r>
          <a:endParaRPr lang="en-US" dirty="0"/>
        </a:p>
      </dgm:t>
    </dgm:pt>
    <dgm:pt modelId="{DE3287EA-37BB-4FE4-9BB2-7E4E3428543B}" type="parTrans" cxnId="{D11237CC-E6C9-4F6B-9E58-73D80BFD0788}">
      <dgm:prSet/>
      <dgm:spPr/>
      <dgm:t>
        <a:bodyPr/>
        <a:lstStyle/>
        <a:p>
          <a:endParaRPr lang="en-US"/>
        </a:p>
      </dgm:t>
    </dgm:pt>
    <dgm:pt modelId="{CFA8E58A-AAD8-4080-87A9-30EA759AE81F}" type="sibTrans" cxnId="{D11237CC-E6C9-4F6B-9E58-73D80BFD0788}">
      <dgm:prSet/>
      <dgm:spPr/>
      <dgm:t>
        <a:bodyPr/>
        <a:lstStyle/>
        <a:p>
          <a:endParaRPr lang="en-US"/>
        </a:p>
      </dgm:t>
    </dgm:pt>
    <dgm:pt modelId="{B74F64FA-CB21-4980-9080-BA30833156E8}">
      <dgm:prSet phldrT="[Text]"/>
      <dgm:spPr/>
      <dgm:t>
        <a:bodyPr/>
        <a:lstStyle/>
        <a:p>
          <a:r>
            <a:rPr lang="en-US" dirty="0"/>
            <a:t>B. </a:t>
          </a:r>
          <a:r>
            <a:rPr lang="el-GR" dirty="0"/>
            <a:t>Διαπιστευμένα σχέδια</a:t>
          </a:r>
          <a:endParaRPr lang="en-US" dirty="0"/>
        </a:p>
      </dgm:t>
    </dgm:pt>
    <dgm:pt modelId="{588A29EF-9BFD-4992-8353-C9203F3C7D7F}" type="parTrans" cxnId="{9F7CBD87-1937-4EC4-BABF-31F4A94870B1}">
      <dgm:prSet/>
      <dgm:spPr/>
      <dgm:t>
        <a:bodyPr/>
        <a:lstStyle/>
        <a:p>
          <a:endParaRPr lang="en-US"/>
        </a:p>
      </dgm:t>
    </dgm:pt>
    <dgm:pt modelId="{9E08455E-EBEF-40DC-930D-C25DC4BC2DBE}" type="sibTrans" cxnId="{9F7CBD87-1937-4EC4-BABF-31F4A94870B1}">
      <dgm:prSet/>
      <dgm:spPr/>
      <dgm:t>
        <a:bodyPr/>
        <a:lstStyle/>
        <a:p>
          <a:endParaRPr lang="en-US"/>
        </a:p>
      </dgm:t>
    </dgm:pt>
    <dgm:pt modelId="{F7FD48EB-4A43-4E2E-B974-ADDAB3ADCE39}">
      <dgm:prSet phldrT="[Text]"/>
      <dgm:spPr/>
      <dgm:t>
        <a:bodyPr/>
        <a:lstStyle/>
        <a:p>
          <a:r>
            <a:rPr lang="el-GR" dirty="0"/>
            <a:t>Προθεσμία</a:t>
          </a:r>
          <a:r>
            <a:rPr lang="en-US" dirty="0"/>
            <a:t> </a:t>
          </a:r>
          <a:r>
            <a:rPr lang="el-GR" dirty="0"/>
            <a:t> 10</a:t>
          </a:r>
          <a:r>
            <a:rPr lang="el-GR" baseline="30000" dirty="0"/>
            <a:t>ος</a:t>
          </a:r>
          <a:r>
            <a:rPr lang="el-GR" dirty="0"/>
            <a:t> </a:t>
          </a:r>
          <a:r>
            <a:rPr lang="en-US" dirty="0"/>
            <a:t>202</a:t>
          </a:r>
          <a:r>
            <a:rPr lang="el-GR" dirty="0"/>
            <a:t>3</a:t>
          </a:r>
          <a:endParaRPr lang="en-US" dirty="0"/>
        </a:p>
      </dgm:t>
    </dgm:pt>
    <dgm:pt modelId="{5A69100F-4A6E-4C09-ABD1-D1A96C790090}" type="parTrans" cxnId="{98B56650-D989-4347-BF2A-3910FF6942F2}">
      <dgm:prSet/>
      <dgm:spPr/>
      <dgm:t>
        <a:bodyPr/>
        <a:lstStyle/>
        <a:p>
          <a:endParaRPr lang="en-US"/>
        </a:p>
      </dgm:t>
    </dgm:pt>
    <dgm:pt modelId="{0C2A1C79-59E5-4E56-BAE3-6B27CE38B802}" type="sibTrans" cxnId="{98B56650-D989-4347-BF2A-3910FF6942F2}">
      <dgm:prSet/>
      <dgm:spPr/>
      <dgm:t>
        <a:bodyPr/>
        <a:lstStyle/>
        <a:p>
          <a:endParaRPr lang="en-US"/>
        </a:p>
      </dgm:t>
    </dgm:pt>
    <dgm:pt modelId="{106D43CC-F425-4A9D-AB54-F8CC6111EB2D}" type="pres">
      <dgm:prSet presAssocID="{FE0731F2-ECBC-4F52-B576-7CE5B907E7F0}" presName="linear" presStyleCnt="0">
        <dgm:presLayoutVars>
          <dgm:animLvl val="lvl"/>
          <dgm:resizeHandles val="exact"/>
        </dgm:presLayoutVars>
      </dgm:prSet>
      <dgm:spPr/>
      <dgm:t>
        <a:bodyPr/>
        <a:lstStyle/>
        <a:p>
          <a:endParaRPr lang="el-GR"/>
        </a:p>
      </dgm:t>
    </dgm:pt>
    <dgm:pt modelId="{1D098DEB-52D8-4E21-A1A6-E474CDFC6D6A}" type="pres">
      <dgm:prSet presAssocID="{C4BC123C-1F02-4A3D-9E9B-7A10AC14F557}" presName="parentText" presStyleLbl="node1" presStyleIdx="0" presStyleCnt="2" custLinFactNeighborY="-9620">
        <dgm:presLayoutVars>
          <dgm:chMax val="0"/>
          <dgm:bulletEnabled val="1"/>
        </dgm:presLayoutVars>
      </dgm:prSet>
      <dgm:spPr/>
      <dgm:t>
        <a:bodyPr/>
        <a:lstStyle/>
        <a:p>
          <a:endParaRPr lang="el-GR"/>
        </a:p>
      </dgm:t>
    </dgm:pt>
    <dgm:pt modelId="{4CC8A4D3-2899-440E-9353-664764490A6F}" type="pres">
      <dgm:prSet presAssocID="{C4BC123C-1F02-4A3D-9E9B-7A10AC14F557}" presName="childText" presStyleLbl="revTx" presStyleIdx="0" presStyleCnt="2">
        <dgm:presLayoutVars>
          <dgm:bulletEnabled val="1"/>
        </dgm:presLayoutVars>
      </dgm:prSet>
      <dgm:spPr/>
      <dgm:t>
        <a:bodyPr/>
        <a:lstStyle/>
        <a:p>
          <a:endParaRPr lang="el-GR"/>
        </a:p>
      </dgm:t>
    </dgm:pt>
    <dgm:pt modelId="{FC265F40-8B85-4690-A7F2-4242CAEFFC25}" type="pres">
      <dgm:prSet presAssocID="{B74F64FA-CB21-4980-9080-BA30833156E8}" presName="parentText" presStyleLbl="node1" presStyleIdx="1" presStyleCnt="2" custLinFactNeighborX="586" custLinFactNeighborY="2072">
        <dgm:presLayoutVars>
          <dgm:chMax val="0"/>
          <dgm:bulletEnabled val="1"/>
        </dgm:presLayoutVars>
      </dgm:prSet>
      <dgm:spPr/>
      <dgm:t>
        <a:bodyPr/>
        <a:lstStyle/>
        <a:p>
          <a:endParaRPr lang="el-GR"/>
        </a:p>
      </dgm:t>
    </dgm:pt>
    <dgm:pt modelId="{A822A129-9480-4C4C-BBE1-870CACBD96F1}" type="pres">
      <dgm:prSet presAssocID="{B74F64FA-CB21-4980-9080-BA30833156E8}" presName="childText" presStyleLbl="revTx" presStyleIdx="1" presStyleCnt="2">
        <dgm:presLayoutVars>
          <dgm:bulletEnabled val="1"/>
        </dgm:presLayoutVars>
      </dgm:prSet>
      <dgm:spPr/>
      <dgm:t>
        <a:bodyPr/>
        <a:lstStyle/>
        <a:p>
          <a:endParaRPr lang="el-GR"/>
        </a:p>
      </dgm:t>
    </dgm:pt>
  </dgm:ptLst>
  <dgm:cxnLst>
    <dgm:cxn modelId="{98B56650-D989-4347-BF2A-3910FF6942F2}" srcId="{B74F64FA-CB21-4980-9080-BA30833156E8}" destId="{F7FD48EB-4A43-4E2E-B974-ADDAB3ADCE39}" srcOrd="0" destOrd="0" parTransId="{5A69100F-4A6E-4C09-ABD1-D1A96C790090}" sibTransId="{0C2A1C79-59E5-4E56-BAE3-6B27CE38B802}"/>
    <dgm:cxn modelId="{D11237CC-E6C9-4F6B-9E58-73D80BFD0788}" srcId="{C4BC123C-1F02-4A3D-9E9B-7A10AC14F557}" destId="{A88F5A98-0329-4947-BD01-942AE417117A}" srcOrd="0" destOrd="0" parTransId="{DE3287EA-37BB-4FE4-9BB2-7E4E3428543B}" sibTransId="{CFA8E58A-AAD8-4080-87A9-30EA759AE81F}"/>
    <dgm:cxn modelId="{05B3C116-7E16-4DBD-BF5C-C9FB15A2B37F}" type="presOf" srcId="{C4BC123C-1F02-4A3D-9E9B-7A10AC14F557}" destId="{1D098DEB-52D8-4E21-A1A6-E474CDFC6D6A}" srcOrd="0" destOrd="0" presId="urn:microsoft.com/office/officeart/2005/8/layout/vList2"/>
    <dgm:cxn modelId="{9F7CBD87-1937-4EC4-BABF-31F4A94870B1}" srcId="{FE0731F2-ECBC-4F52-B576-7CE5B907E7F0}" destId="{B74F64FA-CB21-4980-9080-BA30833156E8}" srcOrd="1" destOrd="0" parTransId="{588A29EF-9BFD-4992-8353-C9203F3C7D7F}" sibTransId="{9E08455E-EBEF-40DC-930D-C25DC4BC2DBE}"/>
    <dgm:cxn modelId="{A47BE9DF-6CBC-46AE-A671-17CFC3F6C361}" type="presOf" srcId="{B74F64FA-CB21-4980-9080-BA30833156E8}" destId="{FC265F40-8B85-4690-A7F2-4242CAEFFC25}" srcOrd="0" destOrd="0" presId="urn:microsoft.com/office/officeart/2005/8/layout/vList2"/>
    <dgm:cxn modelId="{3D409EC1-347B-4B75-AE26-31E8FBDCA07B}" srcId="{FE0731F2-ECBC-4F52-B576-7CE5B907E7F0}" destId="{C4BC123C-1F02-4A3D-9E9B-7A10AC14F557}" srcOrd="0" destOrd="0" parTransId="{24655A01-5164-4C95-ACE6-84A388BA8A4C}" sibTransId="{1B11A5E9-38F0-4A63-A052-5ADCA4DA1CB9}"/>
    <dgm:cxn modelId="{8C351B21-D29B-490F-9431-ACE544EF0E0B}" type="presOf" srcId="{F7FD48EB-4A43-4E2E-B974-ADDAB3ADCE39}" destId="{A822A129-9480-4C4C-BBE1-870CACBD96F1}" srcOrd="0" destOrd="0" presId="urn:microsoft.com/office/officeart/2005/8/layout/vList2"/>
    <dgm:cxn modelId="{1649C21F-67F2-4323-93BD-BE8815208E46}" type="presOf" srcId="{FE0731F2-ECBC-4F52-B576-7CE5B907E7F0}" destId="{106D43CC-F425-4A9D-AB54-F8CC6111EB2D}" srcOrd="0" destOrd="0" presId="urn:microsoft.com/office/officeart/2005/8/layout/vList2"/>
    <dgm:cxn modelId="{5CA8FC73-0B4F-4353-9017-70EAFB5638D4}" type="presOf" srcId="{A88F5A98-0329-4947-BD01-942AE417117A}" destId="{4CC8A4D3-2899-440E-9353-664764490A6F}" srcOrd="0" destOrd="0" presId="urn:microsoft.com/office/officeart/2005/8/layout/vList2"/>
    <dgm:cxn modelId="{4FEBFB32-E6B2-44C0-BF6A-C3FA12C2DCF0}" type="presParOf" srcId="{106D43CC-F425-4A9D-AB54-F8CC6111EB2D}" destId="{1D098DEB-52D8-4E21-A1A6-E474CDFC6D6A}" srcOrd="0" destOrd="0" presId="urn:microsoft.com/office/officeart/2005/8/layout/vList2"/>
    <dgm:cxn modelId="{EF4A3D52-BCD4-414B-B01B-F50A78DB33DF}" type="presParOf" srcId="{106D43CC-F425-4A9D-AB54-F8CC6111EB2D}" destId="{4CC8A4D3-2899-440E-9353-664764490A6F}" srcOrd="1" destOrd="0" presId="urn:microsoft.com/office/officeart/2005/8/layout/vList2"/>
    <dgm:cxn modelId="{1CA27E47-0C17-4CC0-8D40-8C6B6C2E2D43}" type="presParOf" srcId="{106D43CC-F425-4A9D-AB54-F8CC6111EB2D}" destId="{FC265F40-8B85-4690-A7F2-4242CAEFFC25}" srcOrd="2" destOrd="0" presId="urn:microsoft.com/office/officeart/2005/8/layout/vList2"/>
    <dgm:cxn modelId="{244AD255-D6E1-4858-B9FF-A0F8F3A6F9C8}" type="presParOf" srcId="{106D43CC-F425-4A9D-AB54-F8CC6111EB2D}" destId="{A822A129-9480-4C4C-BBE1-870CACBD96F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727241-69AF-44B9-B027-2ACE8E16B4A4}" type="doc">
      <dgm:prSet loTypeId="urn:microsoft.com/office/officeart/2005/8/layout/pList1#2" loCatId="list" qsTypeId="urn:microsoft.com/office/officeart/2005/8/quickstyle/simple1" qsCatId="simple" csTypeId="urn:microsoft.com/office/officeart/2005/8/colors/colorful5" csCatId="colorful" phldr="1"/>
      <dgm:spPr/>
      <dgm:t>
        <a:bodyPr/>
        <a:lstStyle/>
        <a:p>
          <a:endParaRPr lang="en-US"/>
        </a:p>
      </dgm:t>
    </dgm:pt>
    <dgm:pt modelId="{D61C32F6-7610-44FD-9194-4AF6CBAA49F6}">
      <dgm:prSet phldrT="[Text]"/>
      <dgm:spPr/>
      <dgm:t>
        <a:bodyPr/>
        <a:lstStyle/>
        <a:p>
          <a:r>
            <a:rPr lang="en-US" dirty="0"/>
            <a:t>eTwinning</a:t>
          </a:r>
        </a:p>
      </dgm:t>
    </dgm:pt>
    <dgm:pt modelId="{86CD3543-9894-4AF1-9930-62F7306B010B}" type="parTrans" cxnId="{E4C4254B-B62D-4579-AC29-A17438774771}">
      <dgm:prSet/>
      <dgm:spPr/>
      <dgm:t>
        <a:bodyPr/>
        <a:lstStyle/>
        <a:p>
          <a:endParaRPr lang="en-US"/>
        </a:p>
      </dgm:t>
    </dgm:pt>
    <dgm:pt modelId="{B9E3FAC4-2D4B-487F-AC33-0388D96B8228}" type="sibTrans" cxnId="{E4C4254B-B62D-4579-AC29-A17438774771}">
      <dgm:prSet/>
      <dgm:spPr/>
      <dgm:t>
        <a:bodyPr/>
        <a:lstStyle/>
        <a:p>
          <a:endParaRPr lang="en-US"/>
        </a:p>
      </dgm:t>
    </dgm:pt>
    <dgm:pt modelId="{A199FCCA-395F-49BA-AEDF-DBE95A70F7C6}">
      <dgm:prSet phldrT="[Text]"/>
      <dgm:spPr/>
      <dgm:t>
        <a:bodyPr/>
        <a:lstStyle/>
        <a:p>
          <a:r>
            <a:rPr lang="en-US" dirty="0"/>
            <a:t>School Education Gateway</a:t>
          </a:r>
        </a:p>
      </dgm:t>
    </dgm:pt>
    <dgm:pt modelId="{7F745DAF-A08D-47C4-8A8A-A72B44D7143C}" type="parTrans" cxnId="{501798E6-30B9-4686-94A4-1182EAF7FF2A}">
      <dgm:prSet/>
      <dgm:spPr/>
      <dgm:t>
        <a:bodyPr/>
        <a:lstStyle/>
        <a:p>
          <a:endParaRPr lang="en-US"/>
        </a:p>
      </dgm:t>
    </dgm:pt>
    <dgm:pt modelId="{B1307AFE-DDAF-46AE-B20D-12D1503BAC80}" type="sibTrans" cxnId="{501798E6-30B9-4686-94A4-1182EAF7FF2A}">
      <dgm:prSet/>
      <dgm:spPr/>
      <dgm:t>
        <a:bodyPr/>
        <a:lstStyle/>
        <a:p>
          <a:endParaRPr lang="en-US"/>
        </a:p>
      </dgm:t>
    </dgm:pt>
    <dgm:pt modelId="{99D83836-2CD4-497E-A449-8FA225EB1FE7}">
      <dgm:prSet phldrT="[Text]"/>
      <dgm:spPr/>
      <dgm:t>
        <a:bodyPr/>
        <a:lstStyle/>
        <a:p>
          <a:r>
            <a:rPr lang="en-US" dirty="0"/>
            <a:t>Facebook groups</a:t>
          </a:r>
        </a:p>
      </dgm:t>
    </dgm:pt>
    <dgm:pt modelId="{E0E687B7-E7CE-4BFB-AB49-2C0CA52C2BA2}" type="parTrans" cxnId="{623EFECA-5250-4AC6-83B7-FAD6F2300D04}">
      <dgm:prSet/>
      <dgm:spPr/>
      <dgm:t>
        <a:bodyPr/>
        <a:lstStyle/>
        <a:p>
          <a:endParaRPr lang="en-US"/>
        </a:p>
      </dgm:t>
    </dgm:pt>
    <dgm:pt modelId="{4D33A029-8105-453F-99B8-5AC784487E0E}" type="sibTrans" cxnId="{623EFECA-5250-4AC6-83B7-FAD6F2300D04}">
      <dgm:prSet/>
      <dgm:spPr/>
      <dgm:t>
        <a:bodyPr/>
        <a:lstStyle/>
        <a:p>
          <a:endParaRPr lang="en-US"/>
        </a:p>
      </dgm:t>
    </dgm:pt>
    <dgm:pt modelId="{2823A35B-5BB7-4DFA-9CAC-C85C950ED901}">
      <dgm:prSet phldrT="[Text]"/>
      <dgm:spPr/>
      <dgm:t>
        <a:bodyPr/>
        <a:lstStyle/>
        <a:p>
          <a:r>
            <a:rPr lang="el-GR" dirty="0"/>
            <a:t>Προσωπικά Δίκτυα</a:t>
          </a:r>
          <a:endParaRPr lang="en-US" dirty="0"/>
        </a:p>
      </dgm:t>
    </dgm:pt>
    <dgm:pt modelId="{F080F7D8-5574-4077-8CFE-198B07599005}" type="parTrans" cxnId="{0CF5289C-E3B9-4DD9-9AA3-8E29FEBB9D3D}">
      <dgm:prSet/>
      <dgm:spPr/>
      <dgm:t>
        <a:bodyPr/>
        <a:lstStyle/>
        <a:p>
          <a:endParaRPr lang="en-US"/>
        </a:p>
      </dgm:t>
    </dgm:pt>
    <dgm:pt modelId="{87B5D44F-05E4-4383-8F73-5B5FF6CF8243}" type="sibTrans" cxnId="{0CF5289C-E3B9-4DD9-9AA3-8E29FEBB9D3D}">
      <dgm:prSet/>
      <dgm:spPr/>
      <dgm:t>
        <a:bodyPr/>
        <a:lstStyle/>
        <a:p>
          <a:endParaRPr lang="en-US"/>
        </a:p>
      </dgm:t>
    </dgm:pt>
    <dgm:pt modelId="{C4CE181A-B973-4F7B-B58A-D19E52EED33B}" type="pres">
      <dgm:prSet presAssocID="{CF727241-69AF-44B9-B027-2ACE8E16B4A4}" presName="Name0" presStyleCnt="0">
        <dgm:presLayoutVars>
          <dgm:dir/>
          <dgm:resizeHandles val="exact"/>
        </dgm:presLayoutVars>
      </dgm:prSet>
      <dgm:spPr/>
      <dgm:t>
        <a:bodyPr/>
        <a:lstStyle/>
        <a:p>
          <a:endParaRPr lang="el-GR"/>
        </a:p>
      </dgm:t>
    </dgm:pt>
    <dgm:pt modelId="{52C59D24-25DA-4D59-A1C5-C291EC8CF8FA}" type="pres">
      <dgm:prSet presAssocID="{D61C32F6-7610-44FD-9194-4AF6CBAA49F6}" presName="compNode" presStyleCnt="0"/>
      <dgm:spPr/>
    </dgm:pt>
    <dgm:pt modelId="{BABA458E-0901-4FD8-9DC0-E0542F1B331F}" type="pres">
      <dgm:prSet presAssocID="{D61C32F6-7610-44FD-9194-4AF6CBAA49F6}"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D5DE7E12-66FB-40F5-B258-99850F477404}" type="pres">
      <dgm:prSet presAssocID="{D61C32F6-7610-44FD-9194-4AF6CBAA49F6}" presName="textRect" presStyleLbl="revTx" presStyleIdx="0" presStyleCnt="4">
        <dgm:presLayoutVars>
          <dgm:bulletEnabled val="1"/>
        </dgm:presLayoutVars>
      </dgm:prSet>
      <dgm:spPr/>
      <dgm:t>
        <a:bodyPr/>
        <a:lstStyle/>
        <a:p>
          <a:endParaRPr lang="el-GR"/>
        </a:p>
      </dgm:t>
    </dgm:pt>
    <dgm:pt modelId="{0F3B907F-D3F0-4CB3-9D86-B280E0110D9D}" type="pres">
      <dgm:prSet presAssocID="{B9E3FAC4-2D4B-487F-AC33-0388D96B8228}" presName="sibTrans" presStyleLbl="sibTrans2D1" presStyleIdx="0" presStyleCnt="0"/>
      <dgm:spPr/>
      <dgm:t>
        <a:bodyPr/>
        <a:lstStyle/>
        <a:p>
          <a:endParaRPr lang="el-GR"/>
        </a:p>
      </dgm:t>
    </dgm:pt>
    <dgm:pt modelId="{D2659C1B-5F90-493B-9689-CD44FE51407F}" type="pres">
      <dgm:prSet presAssocID="{A199FCCA-395F-49BA-AEDF-DBE95A70F7C6}" presName="compNode" presStyleCnt="0"/>
      <dgm:spPr/>
    </dgm:pt>
    <dgm:pt modelId="{22EE249C-3F20-4208-AD00-72C9B3C2F62D}" type="pres">
      <dgm:prSet presAssocID="{A199FCCA-395F-49BA-AEDF-DBE95A70F7C6}"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dgm:spPr>
    </dgm:pt>
    <dgm:pt modelId="{E1BC1A56-1531-4453-A5CD-DDC92087D65B}" type="pres">
      <dgm:prSet presAssocID="{A199FCCA-395F-49BA-AEDF-DBE95A70F7C6}" presName="textRect" presStyleLbl="revTx" presStyleIdx="1" presStyleCnt="4">
        <dgm:presLayoutVars>
          <dgm:bulletEnabled val="1"/>
        </dgm:presLayoutVars>
      </dgm:prSet>
      <dgm:spPr/>
      <dgm:t>
        <a:bodyPr/>
        <a:lstStyle/>
        <a:p>
          <a:endParaRPr lang="el-GR"/>
        </a:p>
      </dgm:t>
    </dgm:pt>
    <dgm:pt modelId="{94AD15CF-518C-452C-878C-AFFC8018E31B}" type="pres">
      <dgm:prSet presAssocID="{B1307AFE-DDAF-46AE-B20D-12D1503BAC80}" presName="sibTrans" presStyleLbl="sibTrans2D1" presStyleIdx="0" presStyleCnt="0"/>
      <dgm:spPr/>
      <dgm:t>
        <a:bodyPr/>
        <a:lstStyle/>
        <a:p>
          <a:endParaRPr lang="el-GR"/>
        </a:p>
      </dgm:t>
    </dgm:pt>
    <dgm:pt modelId="{B6B23523-5C13-4712-A42A-00C8B01BF6A4}" type="pres">
      <dgm:prSet presAssocID="{99D83836-2CD4-497E-A449-8FA225EB1FE7}" presName="compNode" presStyleCnt="0"/>
      <dgm:spPr/>
    </dgm:pt>
    <dgm:pt modelId="{E50E87C6-E97A-4647-B294-3CFF5B55D687}" type="pres">
      <dgm:prSet presAssocID="{99D83836-2CD4-497E-A449-8FA225EB1FE7}" presName="pictRect" presStyleLbl="node1" presStyleIdx="2" presStyleCnt="4"/>
      <dgm:spPr>
        <a:blipFill rotWithShape="1">
          <a:blip xmlns:r="http://schemas.openxmlformats.org/officeDocument/2006/relationships" r:embed="rId3"/>
          <a:srcRect/>
          <a:stretch>
            <a:fillRect l="-5000" r="-5000"/>
          </a:stretch>
        </a:blipFill>
      </dgm:spPr>
    </dgm:pt>
    <dgm:pt modelId="{C2318B6D-9F71-4888-B299-229EDECD2993}" type="pres">
      <dgm:prSet presAssocID="{99D83836-2CD4-497E-A449-8FA225EB1FE7}" presName="textRect" presStyleLbl="revTx" presStyleIdx="2" presStyleCnt="4">
        <dgm:presLayoutVars>
          <dgm:bulletEnabled val="1"/>
        </dgm:presLayoutVars>
      </dgm:prSet>
      <dgm:spPr/>
      <dgm:t>
        <a:bodyPr/>
        <a:lstStyle/>
        <a:p>
          <a:endParaRPr lang="el-GR"/>
        </a:p>
      </dgm:t>
    </dgm:pt>
    <dgm:pt modelId="{2EDC9BC1-00A5-4876-A89E-C455E3937878}" type="pres">
      <dgm:prSet presAssocID="{4D33A029-8105-453F-99B8-5AC784487E0E}" presName="sibTrans" presStyleLbl="sibTrans2D1" presStyleIdx="0" presStyleCnt="0"/>
      <dgm:spPr/>
      <dgm:t>
        <a:bodyPr/>
        <a:lstStyle/>
        <a:p>
          <a:endParaRPr lang="el-GR"/>
        </a:p>
      </dgm:t>
    </dgm:pt>
    <dgm:pt modelId="{948B3252-AED0-4073-B071-4637542EF347}" type="pres">
      <dgm:prSet presAssocID="{2823A35B-5BB7-4DFA-9CAC-C85C950ED901}" presName="compNode" presStyleCnt="0"/>
      <dgm:spPr/>
    </dgm:pt>
    <dgm:pt modelId="{84F8E7A7-89BB-4849-9996-19309177B2A7}" type="pres">
      <dgm:prSet presAssocID="{2823A35B-5BB7-4DFA-9CAC-C85C950ED901}" presName="pictRect" presStyleLbl="node1" presStyleIdx="3" presStyleCnt="4" custLinFactNeighborX="-2256" custLinFactNeighborY="3129"/>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C6DB5ECB-C005-41F8-8955-E532E9F16333}" type="pres">
      <dgm:prSet presAssocID="{2823A35B-5BB7-4DFA-9CAC-C85C950ED901}" presName="textRect" presStyleLbl="revTx" presStyleIdx="3" presStyleCnt="4">
        <dgm:presLayoutVars>
          <dgm:bulletEnabled val="1"/>
        </dgm:presLayoutVars>
      </dgm:prSet>
      <dgm:spPr/>
      <dgm:t>
        <a:bodyPr/>
        <a:lstStyle/>
        <a:p>
          <a:endParaRPr lang="el-GR"/>
        </a:p>
      </dgm:t>
    </dgm:pt>
  </dgm:ptLst>
  <dgm:cxnLst>
    <dgm:cxn modelId="{44D2096E-00B0-4F14-81F0-FA219EC2F93E}" type="presOf" srcId="{4D33A029-8105-453F-99B8-5AC784487E0E}" destId="{2EDC9BC1-00A5-4876-A89E-C455E3937878}" srcOrd="0" destOrd="0" presId="urn:microsoft.com/office/officeart/2005/8/layout/pList1#2"/>
    <dgm:cxn modelId="{5E183783-82E8-4659-A040-E97BD8F9DD69}" type="presOf" srcId="{B1307AFE-DDAF-46AE-B20D-12D1503BAC80}" destId="{94AD15CF-518C-452C-878C-AFFC8018E31B}" srcOrd="0" destOrd="0" presId="urn:microsoft.com/office/officeart/2005/8/layout/pList1#2"/>
    <dgm:cxn modelId="{B63A9E59-A520-4661-A07A-6630E64720A1}" type="presOf" srcId="{B9E3FAC4-2D4B-487F-AC33-0388D96B8228}" destId="{0F3B907F-D3F0-4CB3-9D86-B280E0110D9D}" srcOrd="0" destOrd="0" presId="urn:microsoft.com/office/officeart/2005/8/layout/pList1#2"/>
    <dgm:cxn modelId="{55437AEE-1796-4A9F-A1DF-BCF8700112B3}" type="presOf" srcId="{D61C32F6-7610-44FD-9194-4AF6CBAA49F6}" destId="{D5DE7E12-66FB-40F5-B258-99850F477404}" srcOrd="0" destOrd="0" presId="urn:microsoft.com/office/officeart/2005/8/layout/pList1#2"/>
    <dgm:cxn modelId="{63CFBEBA-4A9A-445F-BAAE-EE2E87D9ACE4}" type="presOf" srcId="{99D83836-2CD4-497E-A449-8FA225EB1FE7}" destId="{C2318B6D-9F71-4888-B299-229EDECD2993}" srcOrd="0" destOrd="0" presId="urn:microsoft.com/office/officeart/2005/8/layout/pList1#2"/>
    <dgm:cxn modelId="{0CF5289C-E3B9-4DD9-9AA3-8E29FEBB9D3D}" srcId="{CF727241-69AF-44B9-B027-2ACE8E16B4A4}" destId="{2823A35B-5BB7-4DFA-9CAC-C85C950ED901}" srcOrd="3" destOrd="0" parTransId="{F080F7D8-5574-4077-8CFE-198B07599005}" sibTransId="{87B5D44F-05E4-4383-8F73-5B5FF6CF8243}"/>
    <dgm:cxn modelId="{623EFECA-5250-4AC6-83B7-FAD6F2300D04}" srcId="{CF727241-69AF-44B9-B027-2ACE8E16B4A4}" destId="{99D83836-2CD4-497E-A449-8FA225EB1FE7}" srcOrd="2" destOrd="0" parTransId="{E0E687B7-E7CE-4BFB-AB49-2C0CA52C2BA2}" sibTransId="{4D33A029-8105-453F-99B8-5AC784487E0E}"/>
    <dgm:cxn modelId="{4AF2BF71-CDC9-4D9F-B4A4-7AC319F73998}" type="presOf" srcId="{A199FCCA-395F-49BA-AEDF-DBE95A70F7C6}" destId="{E1BC1A56-1531-4453-A5CD-DDC92087D65B}" srcOrd="0" destOrd="0" presId="urn:microsoft.com/office/officeart/2005/8/layout/pList1#2"/>
    <dgm:cxn modelId="{501798E6-30B9-4686-94A4-1182EAF7FF2A}" srcId="{CF727241-69AF-44B9-B027-2ACE8E16B4A4}" destId="{A199FCCA-395F-49BA-AEDF-DBE95A70F7C6}" srcOrd="1" destOrd="0" parTransId="{7F745DAF-A08D-47C4-8A8A-A72B44D7143C}" sibTransId="{B1307AFE-DDAF-46AE-B20D-12D1503BAC80}"/>
    <dgm:cxn modelId="{31E69C76-FB12-4A9A-9968-2AA83CE2DF16}" type="presOf" srcId="{2823A35B-5BB7-4DFA-9CAC-C85C950ED901}" destId="{C6DB5ECB-C005-41F8-8955-E532E9F16333}" srcOrd="0" destOrd="0" presId="urn:microsoft.com/office/officeart/2005/8/layout/pList1#2"/>
    <dgm:cxn modelId="{E4C4254B-B62D-4579-AC29-A17438774771}" srcId="{CF727241-69AF-44B9-B027-2ACE8E16B4A4}" destId="{D61C32F6-7610-44FD-9194-4AF6CBAA49F6}" srcOrd="0" destOrd="0" parTransId="{86CD3543-9894-4AF1-9930-62F7306B010B}" sibTransId="{B9E3FAC4-2D4B-487F-AC33-0388D96B8228}"/>
    <dgm:cxn modelId="{64B36039-0749-4173-8FD0-59EAA856CE4F}" type="presOf" srcId="{CF727241-69AF-44B9-B027-2ACE8E16B4A4}" destId="{C4CE181A-B973-4F7B-B58A-D19E52EED33B}" srcOrd="0" destOrd="0" presId="urn:microsoft.com/office/officeart/2005/8/layout/pList1#2"/>
    <dgm:cxn modelId="{2F24DF1F-39DD-4875-9718-15E414577A38}" type="presParOf" srcId="{C4CE181A-B973-4F7B-B58A-D19E52EED33B}" destId="{52C59D24-25DA-4D59-A1C5-C291EC8CF8FA}" srcOrd="0" destOrd="0" presId="urn:microsoft.com/office/officeart/2005/8/layout/pList1#2"/>
    <dgm:cxn modelId="{1F5861C0-8DEE-4345-9808-A36AFD43FB12}" type="presParOf" srcId="{52C59D24-25DA-4D59-A1C5-C291EC8CF8FA}" destId="{BABA458E-0901-4FD8-9DC0-E0542F1B331F}" srcOrd="0" destOrd="0" presId="urn:microsoft.com/office/officeart/2005/8/layout/pList1#2"/>
    <dgm:cxn modelId="{4170EB4D-E80C-4798-9605-3D952FCF5E3D}" type="presParOf" srcId="{52C59D24-25DA-4D59-A1C5-C291EC8CF8FA}" destId="{D5DE7E12-66FB-40F5-B258-99850F477404}" srcOrd="1" destOrd="0" presId="urn:microsoft.com/office/officeart/2005/8/layout/pList1#2"/>
    <dgm:cxn modelId="{040E1218-ADD3-49CB-B553-3DCE55CA35DF}" type="presParOf" srcId="{C4CE181A-B973-4F7B-B58A-D19E52EED33B}" destId="{0F3B907F-D3F0-4CB3-9D86-B280E0110D9D}" srcOrd="1" destOrd="0" presId="urn:microsoft.com/office/officeart/2005/8/layout/pList1#2"/>
    <dgm:cxn modelId="{36AB4C7E-4AE9-451E-BD34-5BA94DCBF5E0}" type="presParOf" srcId="{C4CE181A-B973-4F7B-B58A-D19E52EED33B}" destId="{D2659C1B-5F90-493B-9689-CD44FE51407F}" srcOrd="2" destOrd="0" presId="urn:microsoft.com/office/officeart/2005/8/layout/pList1#2"/>
    <dgm:cxn modelId="{0209262B-9ECD-4381-8995-F8C5E96A8A3C}" type="presParOf" srcId="{D2659C1B-5F90-493B-9689-CD44FE51407F}" destId="{22EE249C-3F20-4208-AD00-72C9B3C2F62D}" srcOrd="0" destOrd="0" presId="urn:microsoft.com/office/officeart/2005/8/layout/pList1#2"/>
    <dgm:cxn modelId="{924BA00F-DE7C-4582-8D9B-D11410EF9901}" type="presParOf" srcId="{D2659C1B-5F90-493B-9689-CD44FE51407F}" destId="{E1BC1A56-1531-4453-A5CD-DDC92087D65B}" srcOrd="1" destOrd="0" presId="urn:microsoft.com/office/officeart/2005/8/layout/pList1#2"/>
    <dgm:cxn modelId="{7A41BA15-4EFD-4AFA-84DB-01646394055C}" type="presParOf" srcId="{C4CE181A-B973-4F7B-B58A-D19E52EED33B}" destId="{94AD15CF-518C-452C-878C-AFFC8018E31B}" srcOrd="3" destOrd="0" presId="urn:microsoft.com/office/officeart/2005/8/layout/pList1#2"/>
    <dgm:cxn modelId="{4F85C5BC-3911-4ACB-A878-213B40F64D78}" type="presParOf" srcId="{C4CE181A-B973-4F7B-B58A-D19E52EED33B}" destId="{B6B23523-5C13-4712-A42A-00C8B01BF6A4}" srcOrd="4" destOrd="0" presId="urn:microsoft.com/office/officeart/2005/8/layout/pList1#2"/>
    <dgm:cxn modelId="{0921D3DF-8D55-4CDF-B432-77747E181182}" type="presParOf" srcId="{B6B23523-5C13-4712-A42A-00C8B01BF6A4}" destId="{E50E87C6-E97A-4647-B294-3CFF5B55D687}" srcOrd="0" destOrd="0" presId="urn:microsoft.com/office/officeart/2005/8/layout/pList1#2"/>
    <dgm:cxn modelId="{F0599337-269D-4666-AC4D-35BFB25E866D}" type="presParOf" srcId="{B6B23523-5C13-4712-A42A-00C8B01BF6A4}" destId="{C2318B6D-9F71-4888-B299-229EDECD2993}" srcOrd="1" destOrd="0" presId="urn:microsoft.com/office/officeart/2005/8/layout/pList1#2"/>
    <dgm:cxn modelId="{858F7D09-9FAE-415C-AEFB-26E054039841}" type="presParOf" srcId="{C4CE181A-B973-4F7B-B58A-D19E52EED33B}" destId="{2EDC9BC1-00A5-4876-A89E-C455E3937878}" srcOrd="5" destOrd="0" presId="urn:microsoft.com/office/officeart/2005/8/layout/pList1#2"/>
    <dgm:cxn modelId="{CB3C0648-BE0E-4DB9-AEC7-0CAA15E1F293}" type="presParOf" srcId="{C4CE181A-B973-4F7B-B58A-D19E52EED33B}" destId="{948B3252-AED0-4073-B071-4637542EF347}" srcOrd="6" destOrd="0" presId="urn:microsoft.com/office/officeart/2005/8/layout/pList1#2"/>
    <dgm:cxn modelId="{7F350C92-B900-47F9-92B2-CDAB9A6604CA}" type="presParOf" srcId="{948B3252-AED0-4073-B071-4637542EF347}" destId="{84F8E7A7-89BB-4849-9996-19309177B2A7}" srcOrd="0" destOrd="0" presId="urn:microsoft.com/office/officeart/2005/8/layout/pList1#2"/>
    <dgm:cxn modelId="{47086C7C-92A1-4D9A-8A76-662AFD1300C9}" type="presParOf" srcId="{948B3252-AED0-4073-B071-4637542EF347}" destId="{C6DB5ECB-C005-41F8-8955-E532E9F16333}" srcOrd="1" destOrd="0" presId="urn:microsoft.com/office/officeart/2005/8/layout/pList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F3980E-92F9-4E33-9380-0B145657D29C}" type="doc">
      <dgm:prSet loTypeId="urn:microsoft.com/office/officeart/2005/8/layout/vList6" loCatId="list" qsTypeId="urn:microsoft.com/office/officeart/2005/8/quickstyle/simple1" qsCatId="simple" csTypeId="urn:microsoft.com/office/officeart/2005/8/colors/colorful1#3" csCatId="colorful" phldr="1"/>
      <dgm:spPr/>
      <dgm:t>
        <a:bodyPr/>
        <a:lstStyle/>
        <a:p>
          <a:endParaRPr lang="en-US"/>
        </a:p>
      </dgm:t>
    </dgm:pt>
    <dgm:pt modelId="{7BF78139-B0AA-4654-9558-BD8949D30936}">
      <dgm:prSet phldrT="[Text]"/>
      <dgm:spPr/>
      <dgm:t>
        <a:bodyPr/>
        <a:lstStyle/>
        <a:p>
          <a:r>
            <a:rPr lang="en-US" dirty="0"/>
            <a:t> Eu login</a:t>
          </a:r>
          <a:endParaRPr lang="el-GR" dirty="0"/>
        </a:p>
        <a:p>
          <a:r>
            <a:rPr lang="el-GR" dirty="0"/>
            <a:t>Ατομική διαπίστευση</a:t>
          </a:r>
          <a:endParaRPr lang="en-US" dirty="0"/>
        </a:p>
      </dgm:t>
    </dgm:pt>
    <dgm:pt modelId="{9919AE2E-8873-4139-B231-1B9BA1E40E4C}" type="parTrans" cxnId="{CE1B89B4-60BF-48FC-988E-730181F6CBD3}">
      <dgm:prSet/>
      <dgm:spPr/>
      <dgm:t>
        <a:bodyPr/>
        <a:lstStyle/>
        <a:p>
          <a:endParaRPr lang="en-US"/>
        </a:p>
      </dgm:t>
    </dgm:pt>
    <dgm:pt modelId="{81EF929E-6CB8-48E8-9822-7183F825CB23}" type="sibTrans" cxnId="{CE1B89B4-60BF-48FC-988E-730181F6CBD3}">
      <dgm:prSet/>
      <dgm:spPr/>
      <dgm:t>
        <a:bodyPr/>
        <a:lstStyle/>
        <a:p>
          <a:endParaRPr lang="en-US"/>
        </a:p>
      </dgm:t>
    </dgm:pt>
    <dgm:pt modelId="{7873BFF6-D726-43D5-955F-A1D35A8E3CD3}">
      <dgm:prSet phldrT="[Text]"/>
      <dgm:spPr/>
      <dgm:t>
        <a:bodyPr/>
        <a:lstStyle/>
        <a:p>
          <a:r>
            <a:rPr lang="el-GR" b="0" i="0" dirty="0"/>
            <a:t>Ενεργή διεύθυνση ηλεκτρονικού ταχυδρομείου – </a:t>
          </a:r>
          <a:r>
            <a:rPr lang="en-US" b="0" i="0" dirty="0"/>
            <a:t>e-mail</a:t>
          </a:r>
          <a:endParaRPr lang="en-US" dirty="0"/>
        </a:p>
      </dgm:t>
    </dgm:pt>
    <dgm:pt modelId="{9F8456A5-2E1F-4C7E-B048-F02D879538A0}" type="parTrans" cxnId="{B7563B7D-BC5D-4867-9371-515190651ED8}">
      <dgm:prSet/>
      <dgm:spPr/>
      <dgm:t>
        <a:bodyPr/>
        <a:lstStyle/>
        <a:p>
          <a:endParaRPr lang="en-US"/>
        </a:p>
      </dgm:t>
    </dgm:pt>
    <dgm:pt modelId="{B26DF9D0-CAAC-423F-A9AA-D45CBE240B7D}" type="sibTrans" cxnId="{B7563B7D-BC5D-4867-9371-515190651ED8}">
      <dgm:prSet/>
      <dgm:spPr/>
      <dgm:t>
        <a:bodyPr/>
        <a:lstStyle/>
        <a:p>
          <a:endParaRPr lang="en-US"/>
        </a:p>
      </dgm:t>
    </dgm:pt>
    <dgm:pt modelId="{669FEC6B-E3F5-46C8-B374-BB24DF335251}">
      <dgm:prSet phldrT="[Text]"/>
      <dgm:spPr/>
      <dgm:t>
        <a:bodyPr/>
        <a:lstStyle/>
        <a:p>
          <a:r>
            <a:rPr lang="el-GR" b="0" i="0" dirty="0"/>
            <a:t>κωδικός πρόσβασης (</a:t>
          </a:r>
          <a:r>
            <a:rPr lang="en-US" b="0" i="0" dirty="0"/>
            <a:t>password)</a:t>
          </a:r>
          <a:endParaRPr lang="en-US" dirty="0"/>
        </a:p>
      </dgm:t>
    </dgm:pt>
    <dgm:pt modelId="{0B31B8ED-2D12-4C1B-83F6-73D07077B8E3}" type="parTrans" cxnId="{02AA66C2-AEF0-465D-8AA3-E64CD8789A0F}">
      <dgm:prSet/>
      <dgm:spPr/>
      <dgm:t>
        <a:bodyPr/>
        <a:lstStyle/>
        <a:p>
          <a:endParaRPr lang="en-US"/>
        </a:p>
      </dgm:t>
    </dgm:pt>
    <dgm:pt modelId="{24AF837D-97D0-4E78-AAF4-89DDEA07D921}" type="sibTrans" cxnId="{02AA66C2-AEF0-465D-8AA3-E64CD8789A0F}">
      <dgm:prSet/>
      <dgm:spPr/>
      <dgm:t>
        <a:bodyPr/>
        <a:lstStyle/>
        <a:p>
          <a:endParaRPr lang="en-US"/>
        </a:p>
      </dgm:t>
    </dgm:pt>
    <dgm:pt modelId="{41F4C1A6-0835-4433-BDD1-05DAADABA620}">
      <dgm:prSet phldrT="[Text]"/>
      <dgm:spPr/>
      <dgm:t>
        <a:bodyPr/>
        <a:lstStyle/>
        <a:p>
          <a:r>
            <a:rPr lang="el-GR" dirty="0"/>
            <a:t>Ο</a:t>
          </a:r>
          <a:r>
            <a:rPr lang="en-US" dirty="0"/>
            <a:t>ID</a:t>
          </a:r>
          <a:endParaRPr lang="el-GR" dirty="0"/>
        </a:p>
        <a:p>
          <a:r>
            <a:rPr lang="el-GR" dirty="0"/>
            <a:t>Καταχώρηση φορέα </a:t>
          </a:r>
          <a:endParaRPr lang="en-US" dirty="0"/>
        </a:p>
      </dgm:t>
    </dgm:pt>
    <dgm:pt modelId="{99361223-749E-478F-9F69-E0847280AB8D}" type="parTrans" cxnId="{EEE9AFA2-04B0-490F-B544-91A15DF7716B}">
      <dgm:prSet/>
      <dgm:spPr/>
      <dgm:t>
        <a:bodyPr/>
        <a:lstStyle/>
        <a:p>
          <a:endParaRPr lang="en-US"/>
        </a:p>
      </dgm:t>
    </dgm:pt>
    <dgm:pt modelId="{B9979E51-A25E-4D01-8FEA-10E161554940}" type="sibTrans" cxnId="{EEE9AFA2-04B0-490F-B544-91A15DF7716B}">
      <dgm:prSet/>
      <dgm:spPr/>
      <dgm:t>
        <a:bodyPr/>
        <a:lstStyle/>
        <a:p>
          <a:endParaRPr lang="en-US"/>
        </a:p>
      </dgm:t>
    </dgm:pt>
    <dgm:pt modelId="{4578EE89-EB44-47E7-807D-BDBCD8FB3C5A}">
      <dgm:prSet phldrT="[Text]"/>
      <dgm:spPr/>
      <dgm:t>
        <a:bodyPr/>
        <a:lstStyle/>
        <a:p>
          <a:r>
            <a:rPr lang="el-GR" b="0" i="0" dirty="0"/>
            <a:t>Εγγραφή στο συστήμα καταχώρησης οργανισμών, </a:t>
          </a:r>
          <a:r>
            <a:rPr lang="en-US" b="1" i="0" dirty="0"/>
            <a:t>ORS</a:t>
          </a:r>
          <a:endParaRPr lang="en-US" dirty="0"/>
        </a:p>
      </dgm:t>
    </dgm:pt>
    <dgm:pt modelId="{408DF842-58AE-412A-8F16-89330D1DE4CA}" type="parTrans" cxnId="{7AB48F24-BB3D-424D-ADED-967A90D8E35E}">
      <dgm:prSet/>
      <dgm:spPr/>
      <dgm:t>
        <a:bodyPr/>
        <a:lstStyle/>
        <a:p>
          <a:endParaRPr lang="en-US"/>
        </a:p>
      </dgm:t>
    </dgm:pt>
    <dgm:pt modelId="{CB493A66-B9A7-40AC-9459-06BC5C0B1F6D}" type="sibTrans" cxnId="{7AB48F24-BB3D-424D-ADED-967A90D8E35E}">
      <dgm:prSet/>
      <dgm:spPr/>
      <dgm:t>
        <a:bodyPr/>
        <a:lstStyle/>
        <a:p>
          <a:endParaRPr lang="en-US"/>
        </a:p>
      </dgm:t>
    </dgm:pt>
    <dgm:pt modelId="{77EE35A5-4E08-40DF-BD48-7BAFAC412DC7}">
      <dgm:prSet phldrT="[Text]"/>
      <dgm:spPr/>
      <dgm:t>
        <a:bodyPr/>
        <a:lstStyle/>
        <a:p>
          <a:r>
            <a:rPr lang="el-GR" dirty="0"/>
            <a:t>Κωδικοί </a:t>
          </a:r>
          <a:r>
            <a:rPr lang="en-US" dirty="0"/>
            <a:t>ECAS</a:t>
          </a:r>
        </a:p>
      </dgm:t>
    </dgm:pt>
    <dgm:pt modelId="{90B28874-6FD1-4EF0-A058-4CFBB0F9884F}" type="parTrans" cxnId="{CEC773A2-4E3B-4982-8D0C-E04DBB06629E}">
      <dgm:prSet/>
      <dgm:spPr/>
      <dgm:t>
        <a:bodyPr/>
        <a:lstStyle/>
        <a:p>
          <a:endParaRPr lang="en-US"/>
        </a:p>
      </dgm:t>
    </dgm:pt>
    <dgm:pt modelId="{F553560A-0DB2-4994-968C-971BEF4A0035}" type="sibTrans" cxnId="{CEC773A2-4E3B-4982-8D0C-E04DBB06629E}">
      <dgm:prSet/>
      <dgm:spPr/>
      <dgm:t>
        <a:bodyPr/>
        <a:lstStyle/>
        <a:p>
          <a:endParaRPr lang="en-US"/>
        </a:p>
      </dgm:t>
    </dgm:pt>
    <dgm:pt modelId="{CA8A8D65-906E-426C-A890-03CA7F248730}" type="pres">
      <dgm:prSet presAssocID="{8EF3980E-92F9-4E33-9380-0B145657D29C}" presName="Name0" presStyleCnt="0">
        <dgm:presLayoutVars>
          <dgm:dir/>
          <dgm:animLvl val="lvl"/>
          <dgm:resizeHandles/>
        </dgm:presLayoutVars>
      </dgm:prSet>
      <dgm:spPr/>
      <dgm:t>
        <a:bodyPr/>
        <a:lstStyle/>
        <a:p>
          <a:endParaRPr lang="el-GR"/>
        </a:p>
      </dgm:t>
    </dgm:pt>
    <dgm:pt modelId="{AC308C81-F797-4AFE-B266-EE281DECAA06}" type="pres">
      <dgm:prSet presAssocID="{7BF78139-B0AA-4654-9558-BD8949D30936}" presName="linNode" presStyleCnt="0"/>
      <dgm:spPr/>
    </dgm:pt>
    <dgm:pt modelId="{B16C5052-8826-44C0-B925-B74094605DF8}" type="pres">
      <dgm:prSet presAssocID="{7BF78139-B0AA-4654-9558-BD8949D30936}" presName="parentShp" presStyleLbl="node1" presStyleIdx="0" presStyleCnt="2">
        <dgm:presLayoutVars>
          <dgm:bulletEnabled val="1"/>
        </dgm:presLayoutVars>
      </dgm:prSet>
      <dgm:spPr/>
      <dgm:t>
        <a:bodyPr/>
        <a:lstStyle/>
        <a:p>
          <a:endParaRPr lang="el-GR"/>
        </a:p>
      </dgm:t>
    </dgm:pt>
    <dgm:pt modelId="{23E11613-41E3-40B2-8196-D777096E138C}" type="pres">
      <dgm:prSet presAssocID="{7BF78139-B0AA-4654-9558-BD8949D30936}" presName="childShp" presStyleLbl="bgAccFollowNode1" presStyleIdx="0" presStyleCnt="2">
        <dgm:presLayoutVars>
          <dgm:bulletEnabled val="1"/>
        </dgm:presLayoutVars>
      </dgm:prSet>
      <dgm:spPr/>
      <dgm:t>
        <a:bodyPr/>
        <a:lstStyle/>
        <a:p>
          <a:endParaRPr lang="el-GR"/>
        </a:p>
      </dgm:t>
    </dgm:pt>
    <dgm:pt modelId="{6862C057-A7BE-4F7D-BFCE-F739C96A38F5}" type="pres">
      <dgm:prSet presAssocID="{81EF929E-6CB8-48E8-9822-7183F825CB23}" presName="spacing" presStyleCnt="0"/>
      <dgm:spPr/>
    </dgm:pt>
    <dgm:pt modelId="{64D32739-2616-4ABA-BB2C-6C84F0A533D7}" type="pres">
      <dgm:prSet presAssocID="{41F4C1A6-0835-4433-BDD1-05DAADABA620}" presName="linNode" presStyleCnt="0"/>
      <dgm:spPr/>
    </dgm:pt>
    <dgm:pt modelId="{AEAA3B92-566C-4C6B-9764-8213F7EC449A}" type="pres">
      <dgm:prSet presAssocID="{41F4C1A6-0835-4433-BDD1-05DAADABA620}" presName="parentShp" presStyleLbl="node1" presStyleIdx="1" presStyleCnt="2" custLinFactNeighborY="1317">
        <dgm:presLayoutVars>
          <dgm:bulletEnabled val="1"/>
        </dgm:presLayoutVars>
      </dgm:prSet>
      <dgm:spPr/>
      <dgm:t>
        <a:bodyPr/>
        <a:lstStyle/>
        <a:p>
          <a:endParaRPr lang="el-GR"/>
        </a:p>
      </dgm:t>
    </dgm:pt>
    <dgm:pt modelId="{46757A5C-90A0-4A45-B8C7-A81C00B0A8D3}" type="pres">
      <dgm:prSet presAssocID="{41F4C1A6-0835-4433-BDD1-05DAADABA620}" presName="childShp" presStyleLbl="bgAccFollowNode1" presStyleIdx="1" presStyleCnt="2">
        <dgm:presLayoutVars>
          <dgm:bulletEnabled val="1"/>
        </dgm:presLayoutVars>
      </dgm:prSet>
      <dgm:spPr/>
      <dgm:t>
        <a:bodyPr/>
        <a:lstStyle/>
        <a:p>
          <a:endParaRPr lang="el-GR"/>
        </a:p>
      </dgm:t>
    </dgm:pt>
  </dgm:ptLst>
  <dgm:cxnLst>
    <dgm:cxn modelId="{CE1B89B4-60BF-48FC-988E-730181F6CBD3}" srcId="{8EF3980E-92F9-4E33-9380-0B145657D29C}" destId="{7BF78139-B0AA-4654-9558-BD8949D30936}" srcOrd="0" destOrd="0" parTransId="{9919AE2E-8873-4139-B231-1B9BA1E40E4C}" sibTransId="{81EF929E-6CB8-48E8-9822-7183F825CB23}"/>
    <dgm:cxn modelId="{320027DD-52A3-47A0-B55C-33EE12DEB92E}" type="presOf" srcId="{7BF78139-B0AA-4654-9558-BD8949D30936}" destId="{B16C5052-8826-44C0-B925-B74094605DF8}" srcOrd="0" destOrd="0" presId="urn:microsoft.com/office/officeart/2005/8/layout/vList6"/>
    <dgm:cxn modelId="{EEE9AFA2-04B0-490F-B544-91A15DF7716B}" srcId="{8EF3980E-92F9-4E33-9380-0B145657D29C}" destId="{41F4C1A6-0835-4433-BDD1-05DAADABA620}" srcOrd="1" destOrd="0" parTransId="{99361223-749E-478F-9F69-E0847280AB8D}" sibTransId="{B9979E51-A25E-4D01-8FEA-10E161554940}"/>
    <dgm:cxn modelId="{B7563B7D-BC5D-4867-9371-515190651ED8}" srcId="{7BF78139-B0AA-4654-9558-BD8949D30936}" destId="{7873BFF6-D726-43D5-955F-A1D35A8E3CD3}" srcOrd="0" destOrd="0" parTransId="{9F8456A5-2E1F-4C7E-B048-F02D879538A0}" sibTransId="{B26DF9D0-CAAC-423F-A9AA-D45CBE240B7D}"/>
    <dgm:cxn modelId="{142E97F0-914C-412D-8E67-0B11E62AE5E5}" type="presOf" srcId="{8EF3980E-92F9-4E33-9380-0B145657D29C}" destId="{CA8A8D65-906E-426C-A890-03CA7F248730}" srcOrd="0" destOrd="0" presId="urn:microsoft.com/office/officeart/2005/8/layout/vList6"/>
    <dgm:cxn modelId="{0E534D71-08FE-44AA-AF22-EA48611F99DD}" type="presOf" srcId="{7873BFF6-D726-43D5-955F-A1D35A8E3CD3}" destId="{23E11613-41E3-40B2-8196-D777096E138C}" srcOrd="0" destOrd="0" presId="urn:microsoft.com/office/officeart/2005/8/layout/vList6"/>
    <dgm:cxn modelId="{02AA66C2-AEF0-465D-8AA3-E64CD8789A0F}" srcId="{7BF78139-B0AA-4654-9558-BD8949D30936}" destId="{669FEC6B-E3F5-46C8-B374-BB24DF335251}" srcOrd="1" destOrd="0" parTransId="{0B31B8ED-2D12-4C1B-83F6-73D07077B8E3}" sibTransId="{24AF837D-97D0-4E78-AAF4-89DDEA07D921}"/>
    <dgm:cxn modelId="{7AB48F24-BB3D-424D-ADED-967A90D8E35E}" srcId="{41F4C1A6-0835-4433-BDD1-05DAADABA620}" destId="{4578EE89-EB44-47E7-807D-BDBCD8FB3C5A}" srcOrd="0" destOrd="0" parTransId="{408DF842-58AE-412A-8F16-89330D1DE4CA}" sibTransId="{CB493A66-B9A7-40AC-9459-06BC5C0B1F6D}"/>
    <dgm:cxn modelId="{9F8CD5A2-0E11-488D-A1AC-3257863CDB76}" type="presOf" srcId="{77EE35A5-4E08-40DF-BD48-7BAFAC412DC7}" destId="{46757A5C-90A0-4A45-B8C7-A81C00B0A8D3}" srcOrd="0" destOrd="1" presId="urn:microsoft.com/office/officeart/2005/8/layout/vList6"/>
    <dgm:cxn modelId="{079BBFDF-149E-45BE-8F37-B486770BDEF3}" type="presOf" srcId="{41F4C1A6-0835-4433-BDD1-05DAADABA620}" destId="{AEAA3B92-566C-4C6B-9764-8213F7EC449A}" srcOrd="0" destOrd="0" presId="urn:microsoft.com/office/officeart/2005/8/layout/vList6"/>
    <dgm:cxn modelId="{CEC773A2-4E3B-4982-8D0C-E04DBB06629E}" srcId="{41F4C1A6-0835-4433-BDD1-05DAADABA620}" destId="{77EE35A5-4E08-40DF-BD48-7BAFAC412DC7}" srcOrd="1" destOrd="0" parTransId="{90B28874-6FD1-4EF0-A058-4CFBB0F9884F}" sibTransId="{F553560A-0DB2-4994-968C-971BEF4A0035}"/>
    <dgm:cxn modelId="{7DDF3472-D76C-4B61-90BD-07F2A954BC25}" type="presOf" srcId="{669FEC6B-E3F5-46C8-B374-BB24DF335251}" destId="{23E11613-41E3-40B2-8196-D777096E138C}" srcOrd="0" destOrd="1" presId="urn:microsoft.com/office/officeart/2005/8/layout/vList6"/>
    <dgm:cxn modelId="{C24CFDA1-24B9-4FAE-A092-A92A2AAF0C25}" type="presOf" srcId="{4578EE89-EB44-47E7-807D-BDBCD8FB3C5A}" destId="{46757A5C-90A0-4A45-B8C7-A81C00B0A8D3}" srcOrd="0" destOrd="0" presId="urn:microsoft.com/office/officeart/2005/8/layout/vList6"/>
    <dgm:cxn modelId="{F2009659-CC00-43AE-BBBC-8A5111C804A7}" type="presParOf" srcId="{CA8A8D65-906E-426C-A890-03CA7F248730}" destId="{AC308C81-F797-4AFE-B266-EE281DECAA06}" srcOrd="0" destOrd="0" presId="urn:microsoft.com/office/officeart/2005/8/layout/vList6"/>
    <dgm:cxn modelId="{C6E8C006-A9E0-4FDA-8744-39BB6F01FBCD}" type="presParOf" srcId="{AC308C81-F797-4AFE-B266-EE281DECAA06}" destId="{B16C5052-8826-44C0-B925-B74094605DF8}" srcOrd="0" destOrd="0" presId="urn:microsoft.com/office/officeart/2005/8/layout/vList6"/>
    <dgm:cxn modelId="{CEFE8B77-23FF-485A-9DD3-144ECEFEA287}" type="presParOf" srcId="{AC308C81-F797-4AFE-B266-EE281DECAA06}" destId="{23E11613-41E3-40B2-8196-D777096E138C}" srcOrd="1" destOrd="0" presId="urn:microsoft.com/office/officeart/2005/8/layout/vList6"/>
    <dgm:cxn modelId="{E39CC8E1-AAC3-4FF5-9231-A12008C53A2E}" type="presParOf" srcId="{CA8A8D65-906E-426C-A890-03CA7F248730}" destId="{6862C057-A7BE-4F7D-BFCE-F739C96A38F5}" srcOrd="1" destOrd="0" presId="urn:microsoft.com/office/officeart/2005/8/layout/vList6"/>
    <dgm:cxn modelId="{6858F90F-DC59-4B99-B66A-C21DB0D54678}" type="presParOf" srcId="{CA8A8D65-906E-426C-A890-03CA7F248730}" destId="{64D32739-2616-4ABA-BB2C-6C84F0A533D7}" srcOrd="2" destOrd="0" presId="urn:microsoft.com/office/officeart/2005/8/layout/vList6"/>
    <dgm:cxn modelId="{0FD58713-C147-4EC6-BABF-659FB91C21B4}" type="presParOf" srcId="{64D32739-2616-4ABA-BB2C-6C84F0A533D7}" destId="{AEAA3B92-566C-4C6B-9764-8213F7EC449A}" srcOrd="0" destOrd="0" presId="urn:microsoft.com/office/officeart/2005/8/layout/vList6"/>
    <dgm:cxn modelId="{CDF3B792-04D4-4B94-8F8F-1A980D07BC34}" type="presParOf" srcId="{64D32739-2616-4ABA-BB2C-6C84F0A533D7}" destId="{46757A5C-90A0-4A45-B8C7-A81C00B0A8D3}"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A6F3FC-0F94-442E-80BB-47C5C52A54E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32C57DF0-988D-4F93-9BF1-A804EA0C1048}">
      <dgm:prSet phldrT="[Text]"/>
      <dgm:spPr/>
      <dgm:t>
        <a:bodyPr/>
        <a:lstStyle/>
        <a:p>
          <a:r>
            <a:rPr lang="el-GR" dirty="0">
              <a:latin typeface="Century Gothic" panose="020B0502020202020204" pitchFamily="34" charset="0"/>
            </a:rPr>
            <a:t>ΙΝΕΔΙΒΙΜ </a:t>
          </a:r>
          <a:r>
            <a:rPr lang="en-GB" dirty="0">
              <a:latin typeface="Century Gothic" panose="020B0502020202020204" pitchFamily="34" charset="0"/>
              <a:hlinkClick xmlns:r="http://schemas.openxmlformats.org/officeDocument/2006/relationships" r:id="rId1"/>
            </a:rPr>
            <a:t>https://www.inedivim.gr/</a:t>
          </a:r>
          <a:r>
            <a:rPr lang="el-GR" dirty="0">
              <a:latin typeface="Century Gothic" panose="020B0502020202020204" pitchFamily="34" charset="0"/>
            </a:rPr>
            <a:t> </a:t>
          </a:r>
          <a:endParaRPr lang="en-US" dirty="0">
            <a:latin typeface="Century Gothic" panose="020B0502020202020204" pitchFamily="34" charset="0"/>
          </a:endParaRPr>
        </a:p>
      </dgm:t>
    </dgm:pt>
    <dgm:pt modelId="{D25DC9E4-AD99-4832-9345-7EB58E7B0FF5}" type="parTrans" cxnId="{3E999537-9BEE-4DC0-8F61-E6089616012B}">
      <dgm:prSet/>
      <dgm:spPr/>
      <dgm:t>
        <a:bodyPr/>
        <a:lstStyle/>
        <a:p>
          <a:endParaRPr lang="en-US"/>
        </a:p>
      </dgm:t>
    </dgm:pt>
    <dgm:pt modelId="{12DD359D-144F-454D-BA7D-8EAFE7D4775A}" type="sibTrans" cxnId="{3E999537-9BEE-4DC0-8F61-E6089616012B}">
      <dgm:prSet/>
      <dgm:spPr/>
      <dgm:t>
        <a:bodyPr/>
        <a:lstStyle/>
        <a:p>
          <a:endParaRPr lang="en-US"/>
        </a:p>
      </dgm:t>
    </dgm:pt>
    <dgm:pt modelId="{49B47ED2-CA0E-4803-B7A0-EA5A9CF506EB}">
      <dgm:prSet phldrT="[Text]"/>
      <dgm:spPr/>
      <dgm:t>
        <a:bodyPr/>
        <a:lstStyle/>
        <a:p>
          <a:r>
            <a:rPr lang="el-GR" dirty="0">
              <a:latin typeface="Century Gothic" panose="020B0502020202020204" pitchFamily="34" charset="0"/>
            </a:rPr>
            <a:t>Τομέας της Νεολαίας</a:t>
          </a:r>
          <a:endParaRPr lang="en-US" dirty="0">
            <a:latin typeface="Century Gothic" panose="020B0502020202020204" pitchFamily="34" charset="0"/>
          </a:endParaRPr>
        </a:p>
      </dgm:t>
    </dgm:pt>
    <dgm:pt modelId="{6D3C6877-6261-494D-B836-032C612EAAF9}" type="parTrans" cxnId="{D1F37CB5-35ED-4EB3-920F-F86151EFCBFB}">
      <dgm:prSet/>
      <dgm:spPr/>
      <dgm:t>
        <a:bodyPr/>
        <a:lstStyle/>
        <a:p>
          <a:endParaRPr lang="en-US"/>
        </a:p>
      </dgm:t>
    </dgm:pt>
    <dgm:pt modelId="{B7B234C8-38EF-45EC-AAF0-065255F5EF44}" type="sibTrans" cxnId="{D1F37CB5-35ED-4EB3-920F-F86151EFCBFB}">
      <dgm:prSet/>
      <dgm:spPr/>
      <dgm:t>
        <a:bodyPr/>
        <a:lstStyle/>
        <a:p>
          <a:endParaRPr lang="en-US"/>
        </a:p>
      </dgm:t>
    </dgm:pt>
    <dgm:pt modelId="{749DCA33-F2A5-41F6-9834-61192E696315}">
      <dgm:prSet phldrT="[Text]"/>
      <dgm:spPr/>
      <dgm:t>
        <a:bodyPr/>
        <a:lstStyle/>
        <a:p>
          <a:r>
            <a:rPr lang="en-US" dirty="0">
              <a:latin typeface="Century Gothic" panose="020B0502020202020204" pitchFamily="34" charset="0"/>
            </a:rPr>
            <a:t>European Solidarity Corps</a:t>
          </a:r>
        </a:p>
      </dgm:t>
    </dgm:pt>
    <dgm:pt modelId="{B835B46E-1F43-4735-A6E2-D4251D83EA95}" type="parTrans" cxnId="{F6740400-6B12-4041-A2F3-73BF47BC3549}">
      <dgm:prSet/>
      <dgm:spPr/>
      <dgm:t>
        <a:bodyPr/>
        <a:lstStyle/>
        <a:p>
          <a:endParaRPr lang="en-US"/>
        </a:p>
      </dgm:t>
    </dgm:pt>
    <dgm:pt modelId="{B294BFF2-22D5-4EA2-80F0-B01A32FA06E2}" type="sibTrans" cxnId="{F6740400-6B12-4041-A2F3-73BF47BC3549}">
      <dgm:prSet/>
      <dgm:spPr/>
      <dgm:t>
        <a:bodyPr/>
        <a:lstStyle/>
        <a:p>
          <a:endParaRPr lang="en-US"/>
        </a:p>
      </dgm:t>
    </dgm:pt>
    <dgm:pt modelId="{F3853F01-880E-4DFB-AD86-088B8EE6A860}" type="pres">
      <dgm:prSet presAssocID="{95A6F3FC-0F94-442E-80BB-47C5C52A54EF}" presName="Name0" presStyleCnt="0">
        <dgm:presLayoutVars>
          <dgm:dir/>
          <dgm:animLvl val="lvl"/>
          <dgm:resizeHandles val="exact"/>
        </dgm:presLayoutVars>
      </dgm:prSet>
      <dgm:spPr/>
      <dgm:t>
        <a:bodyPr/>
        <a:lstStyle/>
        <a:p>
          <a:endParaRPr lang="el-GR"/>
        </a:p>
      </dgm:t>
    </dgm:pt>
    <dgm:pt modelId="{41EEB3F6-9CDE-4BC7-A3BF-FA8EAEFD48F4}" type="pres">
      <dgm:prSet presAssocID="{32C57DF0-988D-4F93-9BF1-A804EA0C1048}" presName="linNode" presStyleCnt="0"/>
      <dgm:spPr/>
    </dgm:pt>
    <dgm:pt modelId="{9C8A289D-C983-470D-892C-88052A0C1032}" type="pres">
      <dgm:prSet presAssocID="{32C57DF0-988D-4F93-9BF1-A804EA0C1048}" presName="parentText" presStyleLbl="node1" presStyleIdx="0" presStyleCnt="1">
        <dgm:presLayoutVars>
          <dgm:chMax val="1"/>
          <dgm:bulletEnabled val="1"/>
        </dgm:presLayoutVars>
      </dgm:prSet>
      <dgm:spPr/>
      <dgm:t>
        <a:bodyPr/>
        <a:lstStyle/>
        <a:p>
          <a:endParaRPr lang="el-GR"/>
        </a:p>
      </dgm:t>
    </dgm:pt>
    <dgm:pt modelId="{9C300161-6965-4D3A-B3F8-7540A869E21D}" type="pres">
      <dgm:prSet presAssocID="{32C57DF0-988D-4F93-9BF1-A804EA0C1048}" presName="descendantText" presStyleLbl="alignAccFollowNode1" presStyleIdx="0" presStyleCnt="1">
        <dgm:presLayoutVars>
          <dgm:bulletEnabled val="1"/>
        </dgm:presLayoutVars>
      </dgm:prSet>
      <dgm:spPr/>
      <dgm:t>
        <a:bodyPr/>
        <a:lstStyle/>
        <a:p>
          <a:endParaRPr lang="el-GR"/>
        </a:p>
      </dgm:t>
    </dgm:pt>
  </dgm:ptLst>
  <dgm:cxnLst>
    <dgm:cxn modelId="{D1F37CB5-35ED-4EB3-920F-F86151EFCBFB}" srcId="{32C57DF0-988D-4F93-9BF1-A804EA0C1048}" destId="{49B47ED2-CA0E-4803-B7A0-EA5A9CF506EB}" srcOrd="0" destOrd="0" parTransId="{6D3C6877-6261-494D-B836-032C612EAAF9}" sibTransId="{B7B234C8-38EF-45EC-AAF0-065255F5EF44}"/>
    <dgm:cxn modelId="{712A3CBA-D1B3-4A3D-8764-44D81BF7539C}" type="presOf" srcId="{32C57DF0-988D-4F93-9BF1-A804EA0C1048}" destId="{9C8A289D-C983-470D-892C-88052A0C1032}" srcOrd="0" destOrd="0" presId="urn:microsoft.com/office/officeart/2005/8/layout/vList5"/>
    <dgm:cxn modelId="{2D9FD82B-2A6F-4AC7-9C26-0B2FB18BB251}" type="presOf" srcId="{749DCA33-F2A5-41F6-9834-61192E696315}" destId="{9C300161-6965-4D3A-B3F8-7540A869E21D}" srcOrd="0" destOrd="1" presId="urn:microsoft.com/office/officeart/2005/8/layout/vList5"/>
    <dgm:cxn modelId="{F6740400-6B12-4041-A2F3-73BF47BC3549}" srcId="{32C57DF0-988D-4F93-9BF1-A804EA0C1048}" destId="{749DCA33-F2A5-41F6-9834-61192E696315}" srcOrd="1" destOrd="0" parTransId="{B835B46E-1F43-4735-A6E2-D4251D83EA95}" sibTransId="{B294BFF2-22D5-4EA2-80F0-B01A32FA06E2}"/>
    <dgm:cxn modelId="{8C55F039-8274-42E1-A594-BEAD2FC30880}" type="presOf" srcId="{49B47ED2-CA0E-4803-B7A0-EA5A9CF506EB}" destId="{9C300161-6965-4D3A-B3F8-7540A869E21D}" srcOrd="0" destOrd="0" presId="urn:microsoft.com/office/officeart/2005/8/layout/vList5"/>
    <dgm:cxn modelId="{3E999537-9BEE-4DC0-8F61-E6089616012B}" srcId="{95A6F3FC-0F94-442E-80BB-47C5C52A54EF}" destId="{32C57DF0-988D-4F93-9BF1-A804EA0C1048}" srcOrd="0" destOrd="0" parTransId="{D25DC9E4-AD99-4832-9345-7EB58E7B0FF5}" sibTransId="{12DD359D-144F-454D-BA7D-8EAFE7D4775A}"/>
    <dgm:cxn modelId="{8B82ADFC-095C-4D33-81A2-36CC74FEF8B9}" type="presOf" srcId="{95A6F3FC-0F94-442E-80BB-47C5C52A54EF}" destId="{F3853F01-880E-4DFB-AD86-088B8EE6A860}" srcOrd="0" destOrd="0" presId="urn:microsoft.com/office/officeart/2005/8/layout/vList5"/>
    <dgm:cxn modelId="{9FB49FEE-2647-47A0-AF99-A04D968C84C3}" type="presParOf" srcId="{F3853F01-880E-4DFB-AD86-088B8EE6A860}" destId="{41EEB3F6-9CDE-4BC7-A3BF-FA8EAEFD48F4}" srcOrd="0" destOrd="0" presId="urn:microsoft.com/office/officeart/2005/8/layout/vList5"/>
    <dgm:cxn modelId="{BE174938-711E-4F29-9AE5-B65580E8D63F}" type="presParOf" srcId="{41EEB3F6-9CDE-4BC7-A3BF-FA8EAEFD48F4}" destId="{9C8A289D-C983-470D-892C-88052A0C1032}" srcOrd="0" destOrd="0" presId="urn:microsoft.com/office/officeart/2005/8/layout/vList5"/>
    <dgm:cxn modelId="{3EF2BF86-2E3F-464D-98A5-F34D8F4D9E22}" type="presParOf" srcId="{41EEB3F6-9CDE-4BC7-A3BF-FA8EAEFD48F4}" destId="{9C300161-6965-4D3A-B3F8-7540A869E21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A6F3FC-0F94-442E-80BB-47C5C52A54E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32C57DF0-988D-4F93-9BF1-A804EA0C1048}">
      <dgm:prSet phldrT="[Text]"/>
      <dgm:spPr>
        <a:solidFill>
          <a:schemeClr val="accent2"/>
        </a:solidFill>
        <a:ln>
          <a:solidFill>
            <a:schemeClr val="accent1"/>
          </a:solidFill>
        </a:ln>
      </dgm:spPr>
      <dgm:t>
        <a:bodyPr/>
        <a:lstStyle/>
        <a:p>
          <a:r>
            <a:rPr lang="el-GR" b="0" dirty="0">
              <a:latin typeface="Century Gothic" panose="020B0502020202020204" pitchFamily="34" charset="0"/>
            </a:rPr>
            <a:t>Αποκεντρωμένες Δράσεις (β)</a:t>
          </a:r>
          <a:endParaRPr lang="en-US" b="0" dirty="0">
            <a:latin typeface="Century Gothic" panose="020B0502020202020204" pitchFamily="34" charset="0"/>
          </a:endParaRPr>
        </a:p>
      </dgm:t>
    </dgm:pt>
    <dgm:pt modelId="{D25DC9E4-AD99-4832-9345-7EB58E7B0FF5}" type="parTrans" cxnId="{3E999537-9BEE-4DC0-8F61-E6089616012B}">
      <dgm:prSet/>
      <dgm:spPr/>
      <dgm:t>
        <a:bodyPr/>
        <a:lstStyle/>
        <a:p>
          <a:endParaRPr lang="en-US"/>
        </a:p>
      </dgm:t>
    </dgm:pt>
    <dgm:pt modelId="{12DD359D-144F-454D-BA7D-8EAFE7D4775A}" type="sibTrans" cxnId="{3E999537-9BEE-4DC0-8F61-E6089616012B}">
      <dgm:prSet/>
      <dgm:spPr/>
      <dgm:t>
        <a:bodyPr/>
        <a:lstStyle/>
        <a:p>
          <a:endParaRPr lang="en-US"/>
        </a:p>
      </dgm:t>
    </dgm:pt>
    <dgm:pt modelId="{49B47ED2-CA0E-4803-B7A0-EA5A9CF506EB}">
      <dgm:prSet phldrT="[Text]"/>
      <dgm:spPr/>
      <dgm:t>
        <a:bodyPr/>
        <a:lstStyle/>
        <a:p>
          <a:r>
            <a:rPr lang="el-GR" dirty="0">
              <a:latin typeface="Century Gothic" panose="020B0502020202020204" pitchFamily="34" charset="0"/>
            </a:rPr>
            <a:t>Οι αιτήσεις υποβάλλονται στις Εθνικές Υπηρεσίες της κάθε χώρας</a:t>
          </a:r>
          <a:endParaRPr lang="en-US" dirty="0">
            <a:latin typeface="Century Gothic" panose="020B0502020202020204" pitchFamily="34" charset="0"/>
          </a:endParaRPr>
        </a:p>
      </dgm:t>
    </dgm:pt>
    <dgm:pt modelId="{6D3C6877-6261-494D-B836-032C612EAAF9}" type="parTrans" cxnId="{D1F37CB5-35ED-4EB3-920F-F86151EFCBFB}">
      <dgm:prSet/>
      <dgm:spPr/>
      <dgm:t>
        <a:bodyPr/>
        <a:lstStyle/>
        <a:p>
          <a:endParaRPr lang="en-US"/>
        </a:p>
      </dgm:t>
    </dgm:pt>
    <dgm:pt modelId="{B7B234C8-38EF-45EC-AAF0-065255F5EF44}" type="sibTrans" cxnId="{D1F37CB5-35ED-4EB3-920F-F86151EFCBFB}">
      <dgm:prSet/>
      <dgm:spPr/>
      <dgm:t>
        <a:bodyPr/>
        <a:lstStyle/>
        <a:p>
          <a:endParaRPr lang="en-US"/>
        </a:p>
      </dgm:t>
    </dgm:pt>
    <dgm:pt modelId="{45D6FB9D-FF43-4BD9-B328-B16C1C794E0A}">
      <dgm:prSet phldrT="[Text]"/>
      <dgm:spPr/>
      <dgm:t>
        <a:bodyPr/>
        <a:lstStyle/>
        <a:p>
          <a:r>
            <a:rPr lang="el-GR" dirty="0">
              <a:latin typeface="Century Gothic" panose="020B0502020202020204" pitchFamily="34" charset="0"/>
            </a:rPr>
            <a:t>Η αξιολόγηση, κατανομή των κονδυλίων και διαχείριση γίνεται σε εθνικό επίπεδο</a:t>
          </a:r>
          <a:endParaRPr lang="en-US" dirty="0">
            <a:latin typeface="Century Gothic" panose="020B0502020202020204" pitchFamily="34" charset="0"/>
          </a:endParaRPr>
        </a:p>
      </dgm:t>
    </dgm:pt>
    <dgm:pt modelId="{189674E5-483C-47D8-B80E-2DE21E89A0DF}" type="parTrans" cxnId="{2E27DC4E-5469-408F-BFC5-12D426FA32C7}">
      <dgm:prSet/>
      <dgm:spPr/>
      <dgm:t>
        <a:bodyPr/>
        <a:lstStyle/>
        <a:p>
          <a:endParaRPr lang="en-US"/>
        </a:p>
      </dgm:t>
    </dgm:pt>
    <dgm:pt modelId="{2DFACF39-6366-4EDC-8FE1-23B76306F97D}" type="sibTrans" cxnId="{2E27DC4E-5469-408F-BFC5-12D426FA32C7}">
      <dgm:prSet/>
      <dgm:spPr/>
      <dgm:t>
        <a:bodyPr/>
        <a:lstStyle/>
        <a:p>
          <a:endParaRPr lang="en-US"/>
        </a:p>
      </dgm:t>
    </dgm:pt>
    <dgm:pt modelId="{F3853F01-880E-4DFB-AD86-088B8EE6A860}" type="pres">
      <dgm:prSet presAssocID="{95A6F3FC-0F94-442E-80BB-47C5C52A54EF}" presName="Name0" presStyleCnt="0">
        <dgm:presLayoutVars>
          <dgm:dir/>
          <dgm:animLvl val="lvl"/>
          <dgm:resizeHandles val="exact"/>
        </dgm:presLayoutVars>
      </dgm:prSet>
      <dgm:spPr/>
      <dgm:t>
        <a:bodyPr/>
        <a:lstStyle/>
        <a:p>
          <a:endParaRPr lang="el-GR"/>
        </a:p>
      </dgm:t>
    </dgm:pt>
    <dgm:pt modelId="{41EEB3F6-9CDE-4BC7-A3BF-FA8EAEFD48F4}" type="pres">
      <dgm:prSet presAssocID="{32C57DF0-988D-4F93-9BF1-A804EA0C1048}" presName="linNode" presStyleCnt="0"/>
      <dgm:spPr/>
    </dgm:pt>
    <dgm:pt modelId="{9C8A289D-C983-470D-892C-88052A0C1032}" type="pres">
      <dgm:prSet presAssocID="{32C57DF0-988D-4F93-9BF1-A804EA0C1048}" presName="parentText" presStyleLbl="node1" presStyleIdx="0" presStyleCnt="1">
        <dgm:presLayoutVars>
          <dgm:chMax val="1"/>
          <dgm:bulletEnabled val="1"/>
        </dgm:presLayoutVars>
      </dgm:prSet>
      <dgm:spPr/>
      <dgm:t>
        <a:bodyPr/>
        <a:lstStyle/>
        <a:p>
          <a:endParaRPr lang="el-GR"/>
        </a:p>
      </dgm:t>
    </dgm:pt>
    <dgm:pt modelId="{9C300161-6965-4D3A-B3F8-7540A869E21D}" type="pres">
      <dgm:prSet presAssocID="{32C57DF0-988D-4F93-9BF1-A804EA0C1048}" presName="descendantText" presStyleLbl="alignAccFollowNode1" presStyleIdx="0" presStyleCnt="1">
        <dgm:presLayoutVars>
          <dgm:bulletEnabled val="1"/>
        </dgm:presLayoutVars>
      </dgm:prSet>
      <dgm:spPr/>
      <dgm:t>
        <a:bodyPr/>
        <a:lstStyle/>
        <a:p>
          <a:endParaRPr lang="el-GR"/>
        </a:p>
      </dgm:t>
    </dgm:pt>
  </dgm:ptLst>
  <dgm:cxnLst>
    <dgm:cxn modelId="{D1F37CB5-35ED-4EB3-920F-F86151EFCBFB}" srcId="{32C57DF0-988D-4F93-9BF1-A804EA0C1048}" destId="{49B47ED2-CA0E-4803-B7A0-EA5A9CF506EB}" srcOrd="0" destOrd="0" parTransId="{6D3C6877-6261-494D-B836-032C612EAAF9}" sibTransId="{B7B234C8-38EF-45EC-AAF0-065255F5EF44}"/>
    <dgm:cxn modelId="{5540FE19-CF1B-44CD-85CC-FD3132C6EE22}" type="presOf" srcId="{45D6FB9D-FF43-4BD9-B328-B16C1C794E0A}" destId="{9C300161-6965-4D3A-B3F8-7540A869E21D}" srcOrd="0" destOrd="1" presId="urn:microsoft.com/office/officeart/2005/8/layout/vList5"/>
    <dgm:cxn modelId="{A9F60C00-60B8-4A50-B332-780C9E12794F}" type="presOf" srcId="{32C57DF0-988D-4F93-9BF1-A804EA0C1048}" destId="{9C8A289D-C983-470D-892C-88052A0C1032}" srcOrd="0" destOrd="0" presId="urn:microsoft.com/office/officeart/2005/8/layout/vList5"/>
    <dgm:cxn modelId="{673BC41B-1185-45EE-9E64-6C608C02069E}" type="presOf" srcId="{49B47ED2-CA0E-4803-B7A0-EA5A9CF506EB}" destId="{9C300161-6965-4D3A-B3F8-7540A869E21D}" srcOrd="0" destOrd="0" presId="urn:microsoft.com/office/officeart/2005/8/layout/vList5"/>
    <dgm:cxn modelId="{3E999537-9BEE-4DC0-8F61-E6089616012B}" srcId="{95A6F3FC-0F94-442E-80BB-47C5C52A54EF}" destId="{32C57DF0-988D-4F93-9BF1-A804EA0C1048}" srcOrd="0" destOrd="0" parTransId="{D25DC9E4-AD99-4832-9345-7EB58E7B0FF5}" sibTransId="{12DD359D-144F-454D-BA7D-8EAFE7D4775A}"/>
    <dgm:cxn modelId="{2E27DC4E-5469-408F-BFC5-12D426FA32C7}" srcId="{32C57DF0-988D-4F93-9BF1-A804EA0C1048}" destId="{45D6FB9D-FF43-4BD9-B328-B16C1C794E0A}" srcOrd="1" destOrd="0" parTransId="{189674E5-483C-47D8-B80E-2DE21E89A0DF}" sibTransId="{2DFACF39-6366-4EDC-8FE1-23B76306F97D}"/>
    <dgm:cxn modelId="{864E7ADD-F899-4B18-A831-8BB491165310}" type="presOf" srcId="{95A6F3FC-0F94-442E-80BB-47C5C52A54EF}" destId="{F3853F01-880E-4DFB-AD86-088B8EE6A860}" srcOrd="0" destOrd="0" presId="urn:microsoft.com/office/officeart/2005/8/layout/vList5"/>
    <dgm:cxn modelId="{971EB1DB-C709-49BE-B7AF-18A6902A08EE}" type="presParOf" srcId="{F3853F01-880E-4DFB-AD86-088B8EE6A860}" destId="{41EEB3F6-9CDE-4BC7-A3BF-FA8EAEFD48F4}" srcOrd="0" destOrd="0" presId="urn:microsoft.com/office/officeart/2005/8/layout/vList5"/>
    <dgm:cxn modelId="{7D09E507-6E0B-4D32-89F9-67D8B4F0F5C1}" type="presParOf" srcId="{41EEB3F6-9CDE-4BC7-A3BF-FA8EAEFD48F4}" destId="{9C8A289D-C983-470D-892C-88052A0C1032}" srcOrd="0" destOrd="0" presId="urn:microsoft.com/office/officeart/2005/8/layout/vList5"/>
    <dgm:cxn modelId="{7D78C0D7-8D47-4E49-BE31-D619C79D7B9C}" type="presParOf" srcId="{41EEB3F6-9CDE-4BC7-A3BF-FA8EAEFD48F4}" destId="{9C300161-6965-4D3A-B3F8-7540A869E21D}"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AB39E-404D-452C-B46F-823D92F80F43}">
      <dsp:nvSpPr>
        <dsp:cNvPr id="0" name=""/>
        <dsp:cNvSpPr/>
      </dsp:nvSpPr>
      <dsp:spPr>
        <a:xfrm rot="5400000">
          <a:off x="6650659" y="-2321538"/>
          <a:ext cx="2073829" cy="7235363"/>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a:latin typeface="Century Gothic" panose="020B0502020202020204" pitchFamily="34" charset="0"/>
            </a:rPr>
            <a:t>Οι αιτήσεις υποβάλλονται από όλες τις χώρες κεντρικά στις Βρυξέλλες</a:t>
          </a:r>
          <a:r>
            <a:rPr lang="en-US" sz="2400" kern="1200" dirty="0">
              <a:latin typeface="Century Gothic" panose="020B0502020202020204" pitchFamily="34" charset="0"/>
            </a:rPr>
            <a:t> (</a:t>
          </a:r>
          <a:r>
            <a:rPr lang="en-GB" sz="2400" kern="1200" dirty="0">
              <a:latin typeface="Century Gothic" panose="020B0502020202020204" pitchFamily="34" charset="0"/>
            </a:rPr>
            <a:t>Education</a:t>
          </a:r>
          <a:r>
            <a:rPr lang="el-GR" sz="2400" kern="1200" dirty="0">
              <a:latin typeface="Century Gothic" panose="020B0502020202020204" pitchFamily="34" charset="0"/>
            </a:rPr>
            <a:t> </a:t>
          </a:r>
          <a:r>
            <a:rPr lang="en-GB" sz="2400" kern="1200" dirty="0">
              <a:latin typeface="Century Gothic" panose="020B0502020202020204" pitchFamily="34" charset="0"/>
            </a:rPr>
            <a:t>And Culture Executive Agency – EACEA)</a:t>
          </a:r>
          <a:endParaRPr lang="en-US" sz="2400" kern="1200" dirty="0">
            <a:latin typeface="Century Gothic" panose="020B0502020202020204" pitchFamily="34" charset="0"/>
          </a:endParaRPr>
        </a:p>
        <a:p>
          <a:pPr marL="228600" lvl="1" indent="-228600" algn="l" defTabSz="1066800">
            <a:lnSpc>
              <a:spcPct val="90000"/>
            </a:lnSpc>
            <a:spcBef>
              <a:spcPct val="0"/>
            </a:spcBef>
            <a:spcAft>
              <a:spcPct val="15000"/>
            </a:spcAft>
            <a:buChar char="••"/>
          </a:pPr>
          <a:r>
            <a:rPr lang="el-GR" sz="2400" kern="1200" dirty="0">
              <a:latin typeface="Century Gothic" panose="020B0502020202020204" pitchFamily="34" charset="0"/>
            </a:rPr>
            <a:t>Η αξιολόγηση, διάθεση των κονδυλίων και διαχείριση γίνεται κεντρικά</a:t>
          </a:r>
          <a:endParaRPr lang="en-US" sz="2400" kern="1200" dirty="0">
            <a:latin typeface="Century Gothic" panose="020B0502020202020204" pitchFamily="34" charset="0"/>
          </a:endParaRPr>
        </a:p>
      </dsp:txBody>
      <dsp:txXfrm rot="-5400000">
        <a:off x="4069892" y="360465"/>
        <a:ext cx="7134127" cy="1871357"/>
      </dsp:txXfrm>
    </dsp:sp>
    <dsp:sp modelId="{FCE5CD6E-DE4A-4A01-B23E-7171214D33D9}">
      <dsp:nvSpPr>
        <dsp:cNvPr id="0" name=""/>
        <dsp:cNvSpPr/>
      </dsp:nvSpPr>
      <dsp:spPr>
        <a:xfrm>
          <a:off x="0" y="0"/>
          <a:ext cx="4069892" cy="259228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l-GR" sz="2800" kern="1200" dirty="0">
              <a:latin typeface="Century Gothic" panose="020B0502020202020204" pitchFamily="34" charset="0"/>
            </a:rPr>
            <a:t>Κεντρικές Δράσεις </a:t>
          </a:r>
          <a:r>
            <a:rPr lang="en-GB" sz="1200" kern="1200" dirty="0">
              <a:latin typeface="Century Gothic" panose="020B0502020202020204" pitchFamily="34" charset="0"/>
              <a:hlinkClick xmlns:r="http://schemas.openxmlformats.org/officeDocument/2006/relationships" r:id="rId1"/>
            </a:rPr>
            <a:t>https://www.eacea.ec.europa.eu/index_en</a:t>
          </a:r>
          <a:r>
            <a:rPr lang="el-GR" sz="1200" kern="1200" dirty="0">
              <a:latin typeface="Century Gothic" panose="020B0502020202020204" pitchFamily="34" charset="0"/>
            </a:rPr>
            <a:t> </a:t>
          </a:r>
          <a:endParaRPr lang="en-US" sz="1200" kern="1200" dirty="0">
            <a:latin typeface="Century Gothic" panose="020B0502020202020204" pitchFamily="34" charset="0"/>
          </a:endParaRPr>
        </a:p>
      </dsp:txBody>
      <dsp:txXfrm>
        <a:off x="126545" y="126545"/>
        <a:ext cx="3816802" cy="23391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F4217-5975-4D5D-88AB-CA827C2A41D0}">
      <dsp:nvSpPr>
        <dsp:cNvPr id="0" name=""/>
        <dsp:cNvSpPr/>
      </dsp:nvSpPr>
      <dsp:spPr>
        <a:xfrm rot="5400000">
          <a:off x="303065" y="3130404"/>
          <a:ext cx="899730" cy="1497131"/>
        </a:xfrm>
        <a:prstGeom prst="corner">
          <a:avLst>
            <a:gd name="adj1" fmla="val 16120"/>
            <a:gd name="adj2" fmla="val 1611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B101E85-2436-4DDE-A9A1-655547C6A4B1}">
      <dsp:nvSpPr>
        <dsp:cNvPr id="0" name=""/>
        <dsp:cNvSpPr/>
      </dsp:nvSpPr>
      <dsp:spPr>
        <a:xfrm>
          <a:off x="120756" y="3336758"/>
          <a:ext cx="1570269" cy="1184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endParaRPr lang="el-GR" sz="1600" b="1" kern="1200" dirty="0">
            <a:solidFill>
              <a:schemeClr val="tx1">
                <a:lumMod val="75000"/>
                <a:lumOff val="25000"/>
              </a:schemeClr>
            </a:solidFill>
            <a:latin typeface="Century Gothic" panose="020B0502020202020204" pitchFamily="34" charset="0"/>
          </a:endParaRPr>
        </a:p>
        <a:p>
          <a:pPr lvl="0" algn="l" defTabSz="711200">
            <a:lnSpc>
              <a:spcPct val="90000"/>
            </a:lnSpc>
            <a:spcBef>
              <a:spcPct val="0"/>
            </a:spcBef>
            <a:spcAft>
              <a:spcPct val="35000"/>
            </a:spcAft>
          </a:pPr>
          <a:r>
            <a:rPr lang="el-GR" sz="1400" b="1" kern="1200" dirty="0">
              <a:solidFill>
                <a:schemeClr val="tx1">
                  <a:lumMod val="75000"/>
                  <a:lumOff val="25000"/>
                </a:schemeClr>
              </a:solidFill>
              <a:latin typeface="Raleway" pitchFamily="2" charset="0"/>
            </a:rPr>
            <a:t>Δημοσίευση της Πρόσκλησης</a:t>
          </a:r>
        </a:p>
      </dsp:txBody>
      <dsp:txXfrm>
        <a:off x="120756" y="3336758"/>
        <a:ext cx="1570269" cy="1184772"/>
      </dsp:txXfrm>
    </dsp:sp>
    <dsp:sp modelId="{D8AE8180-B425-4329-A079-B2FD335FCA8D}">
      <dsp:nvSpPr>
        <dsp:cNvPr id="0" name=""/>
        <dsp:cNvSpPr/>
      </dsp:nvSpPr>
      <dsp:spPr>
        <a:xfrm>
          <a:off x="1229184" y="3152452"/>
          <a:ext cx="255022" cy="255022"/>
        </a:xfrm>
        <a:prstGeom prst="triangle">
          <a:avLst>
            <a:gd name="adj" fmla="val 100000"/>
          </a:avLst>
        </a:prstGeom>
        <a:gradFill rotWithShape="0">
          <a:gsLst>
            <a:gs pos="0">
              <a:schemeClr val="accent5">
                <a:hueOff val="-1241735"/>
                <a:satOff val="4976"/>
                <a:lumOff val="1078"/>
                <a:alphaOff val="0"/>
                <a:shade val="51000"/>
                <a:satMod val="130000"/>
              </a:schemeClr>
            </a:gs>
            <a:gs pos="80000">
              <a:schemeClr val="accent5">
                <a:hueOff val="-1241735"/>
                <a:satOff val="4976"/>
                <a:lumOff val="1078"/>
                <a:alphaOff val="0"/>
                <a:shade val="93000"/>
                <a:satMod val="130000"/>
              </a:schemeClr>
            </a:gs>
            <a:gs pos="100000">
              <a:schemeClr val="accent5">
                <a:hueOff val="-1241735"/>
                <a:satOff val="4976"/>
                <a:lumOff val="1078"/>
                <a:alphaOff val="0"/>
                <a:shade val="94000"/>
                <a:satMod val="135000"/>
              </a:schemeClr>
            </a:gs>
          </a:gsLst>
          <a:lin ang="16200000" scaled="0"/>
        </a:gradFill>
        <a:ln w="9525" cap="flat" cmpd="sng" algn="ctr">
          <a:solidFill>
            <a:schemeClr val="accent5">
              <a:hueOff val="-1241735"/>
              <a:satOff val="4976"/>
              <a:lumOff val="107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2FA9F60-DADD-4C34-8AFA-574197DB8A2F}">
      <dsp:nvSpPr>
        <dsp:cNvPr id="0" name=""/>
        <dsp:cNvSpPr/>
      </dsp:nvSpPr>
      <dsp:spPr>
        <a:xfrm rot="5400000">
          <a:off x="1822678" y="2193741"/>
          <a:ext cx="899730" cy="1497131"/>
        </a:xfrm>
        <a:prstGeom prst="corner">
          <a:avLst>
            <a:gd name="adj1" fmla="val 16120"/>
            <a:gd name="adj2" fmla="val 16110"/>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w="9525" cap="flat" cmpd="sng" algn="ctr">
          <a:solidFill>
            <a:schemeClr val="accent5">
              <a:hueOff val="-2483469"/>
              <a:satOff val="9953"/>
              <a:lumOff val="215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7AFA4F2-D374-4E35-8287-632318BFF4ED}">
      <dsp:nvSpPr>
        <dsp:cNvPr id="0" name=""/>
        <dsp:cNvSpPr/>
      </dsp:nvSpPr>
      <dsp:spPr>
        <a:xfrm>
          <a:off x="1724732" y="2639355"/>
          <a:ext cx="2833992" cy="889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l-GR" sz="1400" b="1" kern="1200" dirty="0">
              <a:solidFill>
                <a:schemeClr val="tx1">
                  <a:lumMod val="75000"/>
                  <a:lumOff val="25000"/>
                </a:schemeClr>
              </a:solidFill>
              <a:latin typeface="Raleway" pitchFamily="2" charset="0"/>
            </a:rPr>
            <a:t>Προθεσμία</a:t>
          </a:r>
        </a:p>
        <a:p>
          <a:pPr lvl="0" algn="l" defTabSz="622300">
            <a:lnSpc>
              <a:spcPct val="90000"/>
            </a:lnSpc>
            <a:spcBef>
              <a:spcPct val="0"/>
            </a:spcBef>
            <a:spcAft>
              <a:spcPct val="35000"/>
            </a:spcAft>
          </a:pPr>
          <a:r>
            <a:rPr lang="el-GR" sz="1400" b="1" kern="1200" dirty="0">
              <a:solidFill>
                <a:schemeClr val="tx1">
                  <a:lumMod val="75000"/>
                  <a:lumOff val="25000"/>
                </a:schemeClr>
              </a:solidFill>
              <a:latin typeface="Raleway" pitchFamily="2" charset="0"/>
            </a:rPr>
            <a:t>υποβολής της αίτησης</a:t>
          </a:r>
        </a:p>
        <a:p>
          <a:pPr lvl="0" algn="l" defTabSz="622300">
            <a:lnSpc>
              <a:spcPct val="90000"/>
            </a:lnSpc>
            <a:spcBef>
              <a:spcPct val="0"/>
            </a:spcBef>
            <a:spcAft>
              <a:spcPct val="35000"/>
            </a:spcAft>
          </a:pPr>
          <a:r>
            <a:rPr lang="en-US" sz="1400" b="1" kern="1200" dirty="0">
              <a:solidFill>
                <a:schemeClr val="tx2">
                  <a:lumMod val="75000"/>
                </a:schemeClr>
              </a:solidFill>
              <a:latin typeface="Raleway" pitchFamily="2" charset="0"/>
            </a:rPr>
            <a:t>1</a:t>
          </a:r>
          <a:r>
            <a:rPr lang="el-GR" sz="1400" b="1" kern="1200" dirty="0">
              <a:solidFill>
                <a:schemeClr val="tx2">
                  <a:lumMod val="75000"/>
                </a:schemeClr>
              </a:solidFill>
              <a:latin typeface="Raleway" pitchFamily="2" charset="0"/>
            </a:rPr>
            <a:t>9 Οκτωβρίου 202</a:t>
          </a:r>
          <a:r>
            <a:rPr lang="en-US" sz="1400" b="1" kern="1200" dirty="0">
              <a:solidFill>
                <a:schemeClr val="tx2">
                  <a:lumMod val="75000"/>
                </a:schemeClr>
              </a:solidFill>
              <a:latin typeface="Raleway" pitchFamily="2" charset="0"/>
            </a:rPr>
            <a:t>3,</a:t>
          </a:r>
          <a:r>
            <a:rPr lang="en-US" sz="1400" b="1" kern="1200" dirty="0">
              <a:solidFill>
                <a:schemeClr val="tx1">
                  <a:lumMod val="75000"/>
                  <a:lumOff val="25000"/>
                </a:schemeClr>
              </a:solidFill>
              <a:latin typeface="Raleway" pitchFamily="2" charset="0"/>
            </a:rPr>
            <a:t> 12:00 </a:t>
          </a:r>
          <a:r>
            <a:rPr lang="el-GR" sz="1400" b="1" kern="1200" dirty="0">
              <a:solidFill>
                <a:schemeClr val="tx1">
                  <a:lumMod val="75000"/>
                  <a:lumOff val="25000"/>
                </a:schemeClr>
              </a:solidFill>
              <a:latin typeface="Raleway" pitchFamily="2" charset="0"/>
            </a:rPr>
            <a:t>μεσημέρι ώρα Βρυξελλών</a:t>
          </a:r>
        </a:p>
      </dsp:txBody>
      <dsp:txXfrm>
        <a:off x="1724732" y="2639355"/>
        <a:ext cx="2833992" cy="889183"/>
      </dsp:txXfrm>
    </dsp:sp>
    <dsp:sp modelId="{AC4DCC25-AA7E-433F-A09D-457A7EBB9EDA}">
      <dsp:nvSpPr>
        <dsp:cNvPr id="0" name=""/>
        <dsp:cNvSpPr/>
      </dsp:nvSpPr>
      <dsp:spPr>
        <a:xfrm>
          <a:off x="2740055" y="2207611"/>
          <a:ext cx="255022" cy="255022"/>
        </a:xfrm>
        <a:prstGeom prst="triangle">
          <a:avLst>
            <a:gd name="adj" fmla="val 100000"/>
          </a:avLst>
        </a:prstGeom>
        <a:gradFill rotWithShape="0">
          <a:gsLst>
            <a:gs pos="0">
              <a:schemeClr val="accent5">
                <a:hueOff val="-3725204"/>
                <a:satOff val="14929"/>
                <a:lumOff val="3235"/>
                <a:alphaOff val="0"/>
                <a:shade val="51000"/>
                <a:satMod val="130000"/>
              </a:schemeClr>
            </a:gs>
            <a:gs pos="80000">
              <a:schemeClr val="accent5">
                <a:hueOff val="-3725204"/>
                <a:satOff val="14929"/>
                <a:lumOff val="3235"/>
                <a:alphaOff val="0"/>
                <a:shade val="93000"/>
                <a:satMod val="130000"/>
              </a:schemeClr>
            </a:gs>
            <a:gs pos="100000">
              <a:schemeClr val="accent5">
                <a:hueOff val="-3725204"/>
                <a:satOff val="14929"/>
                <a:lumOff val="3235"/>
                <a:alphaOff val="0"/>
                <a:shade val="94000"/>
                <a:satMod val="135000"/>
              </a:schemeClr>
            </a:gs>
          </a:gsLst>
          <a:lin ang="16200000" scaled="0"/>
        </a:gradFill>
        <a:ln w="9525" cap="flat" cmpd="sng" algn="ctr">
          <a:solidFill>
            <a:schemeClr val="accent5">
              <a:hueOff val="-3725204"/>
              <a:satOff val="14929"/>
              <a:lumOff val="323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0335BA0-3751-4D68-ADD1-7BA3BDD72892}">
      <dsp:nvSpPr>
        <dsp:cNvPr id="0" name=""/>
        <dsp:cNvSpPr/>
      </dsp:nvSpPr>
      <dsp:spPr>
        <a:xfrm rot="5400000">
          <a:off x="3332147" y="1287134"/>
          <a:ext cx="899730" cy="1497131"/>
        </a:xfrm>
        <a:prstGeom prst="corner">
          <a:avLst>
            <a:gd name="adj1" fmla="val 16120"/>
            <a:gd name="adj2" fmla="val 1611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EBCD74A-C77F-4651-AC93-DCDB5F120875}">
      <dsp:nvSpPr>
        <dsp:cNvPr id="0" name=""/>
        <dsp:cNvSpPr/>
      </dsp:nvSpPr>
      <dsp:spPr>
        <a:xfrm>
          <a:off x="3186262" y="1781528"/>
          <a:ext cx="1640810" cy="1327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l-GR" sz="1400" b="1" kern="1200" dirty="0">
              <a:solidFill>
                <a:schemeClr val="tx1">
                  <a:lumMod val="75000"/>
                  <a:lumOff val="25000"/>
                </a:schemeClr>
              </a:solidFill>
              <a:latin typeface="Raleway" pitchFamily="2" charset="0"/>
            </a:rPr>
            <a:t>Αξιολόγηση αιτήσεων </a:t>
          </a:r>
        </a:p>
      </dsp:txBody>
      <dsp:txXfrm>
        <a:off x="3186262" y="1781528"/>
        <a:ext cx="1640810" cy="1327253"/>
      </dsp:txXfrm>
    </dsp:sp>
    <dsp:sp modelId="{238200F1-DBC8-4ACF-9E2E-EBA4CE61EAED}">
      <dsp:nvSpPr>
        <dsp:cNvPr id="0" name=""/>
        <dsp:cNvSpPr/>
      </dsp:nvSpPr>
      <dsp:spPr>
        <a:xfrm>
          <a:off x="4270010" y="1310386"/>
          <a:ext cx="255022" cy="255022"/>
        </a:xfrm>
        <a:prstGeom prst="triangle">
          <a:avLst>
            <a:gd name="adj" fmla="val 100000"/>
          </a:avLst>
        </a:prstGeom>
        <a:gradFill rotWithShape="0">
          <a:gsLst>
            <a:gs pos="0">
              <a:schemeClr val="accent5">
                <a:hueOff val="-6208672"/>
                <a:satOff val="24882"/>
                <a:lumOff val="5392"/>
                <a:alphaOff val="0"/>
                <a:shade val="51000"/>
                <a:satMod val="130000"/>
              </a:schemeClr>
            </a:gs>
            <a:gs pos="80000">
              <a:schemeClr val="accent5">
                <a:hueOff val="-6208672"/>
                <a:satOff val="24882"/>
                <a:lumOff val="5392"/>
                <a:alphaOff val="0"/>
                <a:shade val="93000"/>
                <a:satMod val="130000"/>
              </a:schemeClr>
            </a:gs>
            <a:gs pos="100000">
              <a:schemeClr val="accent5">
                <a:hueOff val="-6208672"/>
                <a:satOff val="24882"/>
                <a:lumOff val="5392"/>
                <a:alphaOff val="0"/>
                <a:shade val="94000"/>
                <a:satMod val="135000"/>
              </a:schemeClr>
            </a:gs>
          </a:gsLst>
          <a:lin ang="16200000" scaled="0"/>
        </a:gradFill>
        <a:ln w="9525" cap="flat" cmpd="sng" algn="ctr">
          <a:solidFill>
            <a:schemeClr val="accent5">
              <a:hueOff val="-6208672"/>
              <a:satOff val="24882"/>
              <a:lumOff val="539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2E77AF4-1F70-4FDA-8629-31EDBA794147}">
      <dsp:nvSpPr>
        <dsp:cNvPr id="0" name=""/>
        <dsp:cNvSpPr/>
      </dsp:nvSpPr>
      <dsp:spPr>
        <a:xfrm rot="5400000">
          <a:off x="5011277" y="417073"/>
          <a:ext cx="899730" cy="1497131"/>
        </a:xfrm>
        <a:prstGeom prst="corner">
          <a:avLst>
            <a:gd name="adj1" fmla="val 16120"/>
            <a:gd name="adj2" fmla="val 16110"/>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w="9525" cap="flat" cmpd="sng" algn="ctr">
          <a:solidFill>
            <a:schemeClr val="accent5">
              <a:hueOff val="-7450407"/>
              <a:satOff val="29858"/>
              <a:lumOff val="647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69F53CE-4DB0-4853-A08D-9078A37653AD}">
      <dsp:nvSpPr>
        <dsp:cNvPr id="0" name=""/>
        <dsp:cNvSpPr/>
      </dsp:nvSpPr>
      <dsp:spPr>
        <a:xfrm>
          <a:off x="4899063" y="852917"/>
          <a:ext cx="1963225" cy="1184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l-GR" sz="1400" b="1" kern="1200" dirty="0">
              <a:solidFill>
                <a:schemeClr val="tx1">
                  <a:lumMod val="75000"/>
                  <a:lumOff val="25000"/>
                </a:schemeClr>
              </a:solidFill>
              <a:latin typeface="Raleway" pitchFamily="2" charset="0"/>
            </a:rPr>
            <a:t>Απόφαση απονομής της Διαπίστευσης</a:t>
          </a:r>
        </a:p>
      </dsp:txBody>
      <dsp:txXfrm>
        <a:off x="4899063" y="852917"/>
        <a:ext cx="1963225" cy="1184772"/>
      </dsp:txXfrm>
    </dsp:sp>
    <dsp:sp modelId="{95E84141-8001-4996-A3F4-FEF4F722555D}">
      <dsp:nvSpPr>
        <dsp:cNvPr id="0" name=""/>
        <dsp:cNvSpPr/>
      </dsp:nvSpPr>
      <dsp:spPr>
        <a:xfrm>
          <a:off x="5941645" y="433397"/>
          <a:ext cx="255022" cy="255022"/>
        </a:xfrm>
        <a:prstGeom prst="triangle">
          <a:avLst>
            <a:gd name="adj" fmla="val 100000"/>
          </a:avLst>
        </a:prstGeom>
        <a:gradFill rotWithShape="0">
          <a:gsLst>
            <a:gs pos="0">
              <a:schemeClr val="accent5">
                <a:hueOff val="-8692142"/>
                <a:satOff val="34835"/>
                <a:lumOff val="7549"/>
                <a:alphaOff val="0"/>
                <a:shade val="51000"/>
                <a:satMod val="130000"/>
              </a:schemeClr>
            </a:gs>
            <a:gs pos="80000">
              <a:schemeClr val="accent5">
                <a:hueOff val="-8692142"/>
                <a:satOff val="34835"/>
                <a:lumOff val="7549"/>
                <a:alphaOff val="0"/>
                <a:shade val="93000"/>
                <a:satMod val="130000"/>
              </a:schemeClr>
            </a:gs>
            <a:gs pos="100000">
              <a:schemeClr val="accent5">
                <a:hueOff val="-8692142"/>
                <a:satOff val="34835"/>
                <a:lumOff val="7549"/>
                <a:alphaOff val="0"/>
                <a:shade val="94000"/>
                <a:satMod val="135000"/>
              </a:schemeClr>
            </a:gs>
          </a:gsLst>
          <a:lin ang="16200000" scaled="0"/>
        </a:gradFill>
        <a:ln w="9525" cap="flat" cmpd="sng" algn="ctr">
          <a:solidFill>
            <a:schemeClr val="accent5">
              <a:hueOff val="-8692142"/>
              <a:satOff val="34835"/>
              <a:lumOff val="754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88DF81A-001C-4B55-B304-313880E99A4B}">
      <dsp:nvSpPr>
        <dsp:cNvPr id="0" name=""/>
        <dsp:cNvSpPr/>
      </dsp:nvSpPr>
      <dsp:spPr>
        <a:xfrm rot="5400000">
          <a:off x="6473864" y="-506324"/>
          <a:ext cx="899730" cy="1497131"/>
        </a:xfrm>
        <a:prstGeom prst="corner">
          <a:avLst>
            <a:gd name="adj1" fmla="val 16120"/>
            <a:gd name="adj2" fmla="val 1611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D22BAFA-A937-41ED-A0DF-2D5DC031DD66}">
      <dsp:nvSpPr>
        <dsp:cNvPr id="0" name=""/>
        <dsp:cNvSpPr/>
      </dsp:nvSpPr>
      <dsp:spPr>
        <a:xfrm>
          <a:off x="6294433" y="13105"/>
          <a:ext cx="1839390" cy="1493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l-GR" sz="1400" b="1" kern="1200" dirty="0">
              <a:solidFill>
                <a:schemeClr val="tx1">
                  <a:lumMod val="75000"/>
                  <a:lumOff val="25000"/>
                </a:schemeClr>
              </a:solidFill>
              <a:latin typeface="Raleway" pitchFamily="2" charset="0"/>
            </a:rPr>
            <a:t>Ανακοίνωση αποτελεσμάτων</a:t>
          </a:r>
        </a:p>
      </dsp:txBody>
      <dsp:txXfrm>
        <a:off x="6294433" y="13105"/>
        <a:ext cx="1839390" cy="14932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600C5-EDEE-4E81-A0F0-4CEE64B2F7B0}">
      <dsp:nvSpPr>
        <dsp:cNvPr id="0" name=""/>
        <dsp:cNvSpPr/>
      </dsp:nvSpPr>
      <dsp:spPr>
        <a:xfrm rot="5400000">
          <a:off x="-326231" y="326692"/>
          <a:ext cx="2174874" cy="1522412"/>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a:t>1</a:t>
          </a:r>
        </a:p>
      </dsp:txBody>
      <dsp:txXfrm rot="-5400000">
        <a:off x="0" y="761667"/>
        <a:ext cx="1522412" cy="652462"/>
      </dsp:txXfrm>
    </dsp:sp>
    <dsp:sp modelId="{7BB0A3B6-9F41-40D4-821D-9855F903A2D9}">
      <dsp:nvSpPr>
        <dsp:cNvPr id="0" name=""/>
        <dsp:cNvSpPr/>
      </dsp:nvSpPr>
      <dsp:spPr>
        <a:xfrm rot="5400000">
          <a:off x="4305580" y="-2782706"/>
          <a:ext cx="1413668" cy="6980004"/>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Font typeface="Arial" panose="020B0604020202020204" pitchFamily="34" charset="0"/>
            <a:buChar char="••"/>
          </a:pPr>
          <a:r>
            <a:rPr lang="el-GR" sz="3200" kern="1200" dirty="0">
              <a:solidFill>
                <a:srgbClr val="002060"/>
              </a:solidFill>
              <a:latin typeface="Raleway" pitchFamily="2" charset="0"/>
            </a:rPr>
            <a:t>Εισερχόμενες κινητικότητες</a:t>
          </a:r>
          <a:endParaRPr lang="en-US" sz="3200" kern="1200" dirty="0">
            <a:solidFill>
              <a:srgbClr val="002060"/>
            </a:solidFill>
            <a:latin typeface="Raleway" pitchFamily="2" charset="0"/>
          </a:endParaRPr>
        </a:p>
      </dsp:txBody>
      <dsp:txXfrm rot="-5400000">
        <a:off x="1522412" y="69472"/>
        <a:ext cx="6910994" cy="1275648"/>
      </dsp:txXfrm>
    </dsp:sp>
    <dsp:sp modelId="{2B70A0AA-A4F9-431B-90EE-3746E989C977}">
      <dsp:nvSpPr>
        <dsp:cNvPr id="0" name=""/>
        <dsp:cNvSpPr/>
      </dsp:nvSpPr>
      <dsp:spPr>
        <a:xfrm rot="5400000">
          <a:off x="-326231" y="2214895"/>
          <a:ext cx="2174874" cy="1522412"/>
        </a:xfrm>
        <a:prstGeom prst="chevron">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a:t>2</a:t>
          </a:r>
        </a:p>
      </dsp:txBody>
      <dsp:txXfrm rot="-5400000">
        <a:off x="0" y="2649870"/>
        <a:ext cx="1522412" cy="652462"/>
      </dsp:txXfrm>
    </dsp:sp>
    <dsp:sp modelId="{2E8EE29C-4D96-476F-A438-ED78489BF3D5}">
      <dsp:nvSpPr>
        <dsp:cNvPr id="0" name=""/>
        <dsp:cNvSpPr/>
      </dsp:nvSpPr>
      <dsp:spPr>
        <a:xfrm rot="5400000">
          <a:off x="4305580" y="-894504"/>
          <a:ext cx="1413668" cy="6980004"/>
        </a:xfrm>
        <a:prstGeom prst="round2Same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Font typeface="Arial" panose="020B0604020202020204" pitchFamily="34" charset="0"/>
            <a:buChar char="••"/>
          </a:pPr>
          <a:r>
            <a:rPr lang="el-GR" sz="3200" kern="1200" dirty="0">
              <a:solidFill>
                <a:srgbClr val="002060"/>
              </a:solidFill>
              <a:latin typeface="Raleway" pitchFamily="2" charset="0"/>
            </a:rPr>
            <a:t>Εξερχόμενες κινητικότητες </a:t>
          </a:r>
          <a:endParaRPr lang="en-US" sz="3200" kern="1200" dirty="0">
            <a:solidFill>
              <a:srgbClr val="002060"/>
            </a:solidFill>
            <a:latin typeface="Raleway" pitchFamily="2" charset="0"/>
          </a:endParaRPr>
        </a:p>
      </dsp:txBody>
      <dsp:txXfrm rot="-5400000">
        <a:off x="1522412" y="1957674"/>
        <a:ext cx="6910994" cy="12756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BCD7A-E666-4FA7-88F1-3CD1D3396443}">
      <dsp:nvSpPr>
        <dsp:cNvPr id="0" name=""/>
        <dsp:cNvSpPr/>
      </dsp:nvSpPr>
      <dsp:spPr>
        <a:xfrm>
          <a:off x="4145280" y="417"/>
          <a:ext cx="6217920" cy="1630190"/>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l-GR" sz="2500" b="0" kern="1200" cap="none" dirty="0">
              <a:latin typeface="+mn-lt"/>
            </a:rPr>
            <a:t>Παρακολούθηση</a:t>
          </a:r>
          <a:r>
            <a:rPr kumimoji="0" lang="el-GR" sz="2500" b="0" i="0" u="none" strike="noStrike" kern="1200" cap="none" spc="0" normalizeH="0" baseline="0" noProof="0" dirty="0">
              <a:ln/>
              <a:effectLst/>
              <a:uLnTx/>
              <a:uFillTx/>
              <a:latin typeface="+mn-lt"/>
              <a:ea typeface="+mn-ea"/>
              <a:cs typeface="+mn-cs"/>
            </a:rPr>
            <a:t> εργασίας </a:t>
          </a:r>
          <a:r>
            <a:rPr lang="en-US" sz="2500" b="0" kern="1200" dirty="0">
              <a:latin typeface="+mn-lt"/>
            </a:rPr>
            <a:t>(2-60</a:t>
          </a:r>
          <a:r>
            <a:rPr lang="el-GR" sz="2500" b="0" kern="1200" dirty="0">
              <a:latin typeface="+mn-lt"/>
            </a:rPr>
            <a:t> μέρες</a:t>
          </a:r>
          <a:r>
            <a:rPr lang="en-US" sz="2500" b="0" kern="1200" dirty="0">
              <a:latin typeface="+mn-lt"/>
            </a:rPr>
            <a:t>)</a:t>
          </a:r>
        </a:p>
        <a:p>
          <a:pPr marL="228600" lvl="1" indent="-228600" algn="l" defTabSz="1111250">
            <a:lnSpc>
              <a:spcPct val="90000"/>
            </a:lnSpc>
            <a:spcBef>
              <a:spcPct val="0"/>
            </a:spcBef>
            <a:spcAft>
              <a:spcPct val="15000"/>
            </a:spcAft>
            <a:buChar char="••"/>
          </a:pPr>
          <a:r>
            <a:rPr kumimoji="0" lang="el-GR" sz="2500" b="0" i="0" u="none" strike="noStrike" kern="1200" cap="none" spc="0" normalizeH="0" baseline="0" noProof="0" dirty="0">
              <a:ln/>
              <a:effectLst/>
              <a:uLnTx/>
              <a:uFillTx/>
              <a:latin typeface="+mn-lt"/>
              <a:ea typeface="+mn-ea"/>
              <a:cs typeface="+mn-cs"/>
            </a:rPr>
            <a:t>Ανάθεση διδασκαλίας </a:t>
          </a:r>
          <a:r>
            <a:rPr lang="en-US" sz="2500" b="0" kern="1200" dirty="0">
              <a:latin typeface="+mn-lt"/>
            </a:rPr>
            <a:t> (2 – 365 </a:t>
          </a:r>
          <a:r>
            <a:rPr lang="el-GR" sz="2500" b="0" kern="1200" dirty="0">
              <a:latin typeface="+mn-lt"/>
            </a:rPr>
            <a:t>μέρες</a:t>
          </a:r>
          <a:r>
            <a:rPr lang="en-US" sz="2500" b="0" kern="1200" dirty="0">
              <a:latin typeface="+mn-lt"/>
            </a:rPr>
            <a:t>)</a:t>
          </a:r>
        </a:p>
        <a:p>
          <a:pPr marL="228600" lvl="1" indent="-228600" algn="l" defTabSz="1111250">
            <a:lnSpc>
              <a:spcPct val="90000"/>
            </a:lnSpc>
            <a:spcBef>
              <a:spcPct val="0"/>
            </a:spcBef>
            <a:spcAft>
              <a:spcPct val="15000"/>
            </a:spcAft>
            <a:buChar char="••"/>
          </a:pPr>
          <a:r>
            <a:rPr lang="el-GR" sz="2500" b="0" kern="1200" cap="none" dirty="0">
              <a:latin typeface="+mn-lt"/>
            </a:rPr>
            <a:t>Σ</a:t>
          </a:r>
          <a:r>
            <a:rPr kumimoji="0" lang="el-GR" sz="2500" b="0" i="0" u="none" strike="noStrike" kern="1200" cap="none" spc="0" normalizeH="0" baseline="0" noProof="0" dirty="0" err="1">
              <a:ln/>
              <a:effectLst/>
              <a:uLnTx/>
              <a:uFillTx/>
              <a:latin typeface="+mn-lt"/>
              <a:ea typeface="+mn-ea"/>
              <a:cs typeface="+mn-cs"/>
            </a:rPr>
            <a:t>υμμετοχή</a:t>
          </a:r>
          <a:r>
            <a:rPr kumimoji="0" lang="el-GR" sz="2500" b="0" i="0" u="none" strike="noStrike" kern="1200" cap="none" spc="0" normalizeH="0" baseline="0" noProof="0" dirty="0">
              <a:ln/>
              <a:effectLst/>
              <a:uLnTx/>
              <a:uFillTx/>
              <a:latin typeface="+mn-lt"/>
              <a:ea typeface="+mn-ea"/>
              <a:cs typeface="+mn-cs"/>
            </a:rPr>
            <a:t> σε σεμινάρια</a:t>
          </a:r>
          <a:r>
            <a:rPr lang="en-US" sz="2500" b="0" kern="1200" dirty="0">
              <a:latin typeface="+mn-lt"/>
            </a:rPr>
            <a:t>(2-30 </a:t>
          </a:r>
          <a:r>
            <a:rPr lang="el-GR" sz="2500" b="0" kern="1200" dirty="0">
              <a:latin typeface="+mn-lt"/>
            </a:rPr>
            <a:t>μέρες</a:t>
          </a:r>
          <a:r>
            <a:rPr lang="en-US" sz="2500" b="0" kern="1200" dirty="0"/>
            <a:t>)</a:t>
          </a:r>
        </a:p>
      </dsp:txBody>
      <dsp:txXfrm>
        <a:off x="4145280" y="204191"/>
        <a:ext cx="5606599" cy="1222642"/>
      </dsp:txXfrm>
    </dsp:sp>
    <dsp:sp modelId="{F42F76F3-AB33-4235-9C73-C30631A90BA4}">
      <dsp:nvSpPr>
        <dsp:cNvPr id="0" name=""/>
        <dsp:cNvSpPr/>
      </dsp:nvSpPr>
      <dsp:spPr>
        <a:xfrm>
          <a:off x="0" y="417"/>
          <a:ext cx="4145280" cy="163019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lvl="0" algn="ctr" defTabSz="2533650">
            <a:lnSpc>
              <a:spcPct val="90000"/>
            </a:lnSpc>
            <a:spcBef>
              <a:spcPct val="0"/>
            </a:spcBef>
            <a:spcAft>
              <a:spcPct val="35000"/>
            </a:spcAft>
          </a:pPr>
          <a:r>
            <a:rPr lang="el-GR" sz="5700" kern="1200" dirty="0"/>
            <a:t>Προσωπικό</a:t>
          </a:r>
          <a:endParaRPr lang="en-US" sz="5700" kern="1200" dirty="0"/>
        </a:p>
      </dsp:txBody>
      <dsp:txXfrm>
        <a:off x="79579" y="79996"/>
        <a:ext cx="3986122" cy="1471032"/>
      </dsp:txXfrm>
    </dsp:sp>
    <dsp:sp modelId="{74B2D0CB-05D1-4610-B001-9AAA204B7A15}">
      <dsp:nvSpPr>
        <dsp:cNvPr id="0" name=""/>
        <dsp:cNvSpPr/>
      </dsp:nvSpPr>
      <dsp:spPr>
        <a:xfrm>
          <a:off x="4145280" y="1793628"/>
          <a:ext cx="6217920" cy="1630190"/>
        </a:xfrm>
        <a:prstGeom prst="rightArrow">
          <a:avLst>
            <a:gd name="adj1" fmla="val 75000"/>
            <a:gd name="adj2" fmla="val 50000"/>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l-GR" sz="2500" kern="1200" dirty="0">
              <a:latin typeface="+mn-lt"/>
              <a:ea typeface="+mn-ea"/>
              <a:cs typeface="+mn-cs"/>
            </a:rPr>
            <a:t>ομαδική</a:t>
          </a:r>
          <a:r>
            <a:rPr lang="el-GR" sz="2500" kern="1200" baseline="0" dirty="0">
              <a:latin typeface="+mn-lt"/>
              <a:ea typeface="+mn-ea"/>
              <a:cs typeface="+mn-cs"/>
            </a:rPr>
            <a:t> κινητικότητα </a:t>
          </a:r>
          <a:endParaRPr lang="en-US" sz="2500" kern="1200" dirty="0">
            <a:latin typeface="+mn-lt"/>
          </a:endParaRPr>
        </a:p>
        <a:p>
          <a:pPr marL="228600" lvl="1" indent="-228600" algn="l" defTabSz="1111250">
            <a:lnSpc>
              <a:spcPct val="90000"/>
            </a:lnSpc>
            <a:spcBef>
              <a:spcPct val="0"/>
            </a:spcBef>
            <a:spcAft>
              <a:spcPct val="15000"/>
            </a:spcAft>
            <a:buChar char="••"/>
          </a:pPr>
          <a:r>
            <a:rPr lang="el-GR" sz="2500" kern="1200" baseline="0" dirty="0">
              <a:latin typeface="+mn-lt"/>
              <a:ea typeface="+mn-ea"/>
              <a:cs typeface="+mn-cs"/>
            </a:rPr>
            <a:t>σύντομης διάρκειας κινητικότητες</a:t>
          </a:r>
          <a:endParaRPr lang="en-US" sz="2500" kern="1200" dirty="0">
            <a:latin typeface="+mn-lt"/>
          </a:endParaRPr>
        </a:p>
        <a:p>
          <a:pPr marL="228600" lvl="1" indent="-228600" algn="l" defTabSz="1111250">
            <a:lnSpc>
              <a:spcPct val="90000"/>
            </a:lnSpc>
            <a:spcBef>
              <a:spcPct val="0"/>
            </a:spcBef>
            <a:spcAft>
              <a:spcPct val="15000"/>
            </a:spcAft>
            <a:buChar char="••"/>
          </a:pPr>
          <a:r>
            <a:rPr lang="el-GR" sz="2500" kern="1200" baseline="0" dirty="0">
              <a:latin typeface="+mn-lt"/>
              <a:ea typeface="+mn-ea"/>
              <a:cs typeface="+mn-cs"/>
            </a:rPr>
            <a:t>μεγάλης διάρκειας κινητικότητες</a:t>
          </a:r>
          <a:endParaRPr lang="en-US" sz="2500" kern="1200" dirty="0">
            <a:latin typeface="+mn-lt"/>
          </a:endParaRPr>
        </a:p>
      </dsp:txBody>
      <dsp:txXfrm>
        <a:off x="4145280" y="1997402"/>
        <a:ext cx="5606599" cy="1222642"/>
      </dsp:txXfrm>
    </dsp:sp>
    <dsp:sp modelId="{16F49559-24C3-4DD6-8456-EC4E10E4D6D9}">
      <dsp:nvSpPr>
        <dsp:cNvPr id="0" name=""/>
        <dsp:cNvSpPr/>
      </dsp:nvSpPr>
      <dsp:spPr>
        <a:xfrm>
          <a:off x="0" y="1793628"/>
          <a:ext cx="4145280" cy="163019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lvl="0" algn="ctr" defTabSz="2533650">
            <a:lnSpc>
              <a:spcPct val="90000"/>
            </a:lnSpc>
            <a:spcBef>
              <a:spcPct val="0"/>
            </a:spcBef>
            <a:spcAft>
              <a:spcPct val="35000"/>
            </a:spcAft>
          </a:pPr>
          <a:r>
            <a:rPr lang="el-GR" sz="5700" kern="1200" dirty="0"/>
            <a:t>Μαθητές</a:t>
          </a:r>
          <a:endParaRPr lang="en-US" sz="5700" kern="1200" dirty="0"/>
        </a:p>
      </dsp:txBody>
      <dsp:txXfrm>
        <a:off x="79579" y="1873207"/>
        <a:ext cx="3986122" cy="14710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1CA40-8E79-4F21-B9CA-0803F999B815}">
      <dsp:nvSpPr>
        <dsp:cNvPr id="0" name=""/>
        <dsp:cNvSpPr/>
      </dsp:nvSpPr>
      <dsp:spPr>
        <a:xfrm rot="10800000">
          <a:off x="2140954" y="0"/>
          <a:ext cx="6891528" cy="1521511"/>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0944" tIns="114300" rIns="213360" bIns="114300" numCol="1" spcCol="1270" anchor="ctr" anchorCtr="0">
          <a:noAutofit/>
        </a:bodyPr>
        <a:lstStyle/>
        <a:p>
          <a:pPr lvl="0" algn="ctr" defTabSz="1333500">
            <a:lnSpc>
              <a:spcPct val="90000"/>
            </a:lnSpc>
            <a:spcBef>
              <a:spcPct val="0"/>
            </a:spcBef>
            <a:spcAft>
              <a:spcPct val="35000"/>
            </a:spcAft>
          </a:pPr>
          <a:r>
            <a:rPr lang="el-GR" sz="3000" kern="1200" dirty="0">
              <a:latin typeface="+mn-lt"/>
              <a:ea typeface="+mn-ea"/>
              <a:cs typeface="+mn-cs"/>
            </a:rPr>
            <a:t>Προσκεκλημένοι εμπειρογνώμονες</a:t>
          </a:r>
        </a:p>
        <a:p>
          <a:pPr lvl="0" algn="ctr" defTabSz="1333500">
            <a:lnSpc>
              <a:spcPct val="90000"/>
            </a:lnSpc>
            <a:spcBef>
              <a:spcPct val="0"/>
            </a:spcBef>
            <a:spcAft>
              <a:spcPct val="35000"/>
            </a:spcAft>
          </a:pPr>
          <a:r>
            <a:rPr lang="en-US" sz="3000" kern="1200" baseline="0" dirty="0">
              <a:latin typeface="+mn-lt"/>
              <a:ea typeface="+mn-ea"/>
              <a:cs typeface="+mn-cs"/>
            </a:rPr>
            <a:t>“invited experts</a:t>
          </a:r>
          <a:r>
            <a:rPr lang="en-US" sz="3000" kern="1200" baseline="0" dirty="0">
              <a:latin typeface="Century Gothic" panose="020B0502020202020204" pitchFamily="34" charset="0"/>
              <a:ea typeface="+mn-ea"/>
              <a:cs typeface="+mn-cs"/>
            </a:rPr>
            <a:t>”</a:t>
          </a:r>
          <a:endParaRPr lang="en-US" sz="3000" kern="1200" dirty="0"/>
        </a:p>
      </dsp:txBody>
      <dsp:txXfrm rot="10800000">
        <a:off x="2521332" y="0"/>
        <a:ext cx="6511150" cy="1521511"/>
      </dsp:txXfrm>
    </dsp:sp>
    <dsp:sp modelId="{29ABD1A3-CF22-4CFB-8DDC-BA94866AE94C}">
      <dsp:nvSpPr>
        <dsp:cNvPr id="0" name=""/>
        <dsp:cNvSpPr/>
      </dsp:nvSpPr>
      <dsp:spPr>
        <a:xfrm>
          <a:off x="1355458" y="417"/>
          <a:ext cx="1521511" cy="1521511"/>
        </a:xfrm>
        <a:prstGeom prst="ellipse">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6C022-9B79-42EA-B27A-71B4EE2D6695}">
      <dsp:nvSpPr>
        <dsp:cNvPr id="0" name=""/>
        <dsp:cNvSpPr/>
      </dsp:nvSpPr>
      <dsp:spPr>
        <a:xfrm rot="10800000">
          <a:off x="2116213" y="1902307"/>
          <a:ext cx="6891528" cy="1521511"/>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0944" tIns="114300" rIns="213360" bIns="114300" numCol="1" spcCol="1270" anchor="ctr" anchorCtr="0">
          <a:noAutofit/>
        </a:bodyPr>
        <a:lstStyle/>
        <a:p>
          <a:pPr lvl="0" algn="ctr" defTabSz="1333500">
            <a:lnSpc>
              <a:spcPct val="90000"/>
            </a:lnSpc>
            <a:spcBef>
              <a:spcPct val="0"/>
            </a:spcBef>
            <a:spcAft>
              <a:spcPct val="35000"/>
            </a:spcAft>
          </a:pPr>
          <a:endParaRPr lang="en-US" sz="3000" kern="1200" dirty="0"/>
        </a:p>
      </dsp:txBody>
      <dsp:txXfrm rot="10800000">
        <a:off x="2496591" y="1902307"/>
        <a:ext cx="6511150" cy="1521511"/>
      </dsp:txXfrm>
    </dsp:sp>
    <dsp:sp modelId="{B48382C7-3D62-402C-B7C4-1C69AF7FF4BE}">
      <dsp:nvSpPr>
        <dsp:cNvPr id="0" name=""/>
        <dsp:cNvSpPr/>
      </dsp:nvSpPr>
      <dsp:spPr>
        <a:xfrm>
          <a:off x="1355458" y="1902307"/>
          <a:ext cx="1521511" cy="1521511"/>
        </a:xfrm>
        <a:prstGeom prst="ellipse">
          <a:avLst/>
        </a:prstGeom>
        <a:solidFill>
          <a:schemeClr val="accent4">
            <a:tint val="50000"/>
            <a:hueOff val="-3981281"/>
            <a:satOff val="22610"/>
            <a:lumOff val="17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1CA40-8E79-4F21-B9CA-0803F999B815}">
      <dsp:nvSpPr>
        <dsp:cNvPr id="0" name=""/>
        <dsp:cNvSpPr/>
      </dsp:nvSpPr>
      <dsp:spPr>
        <a:xfrm rot="10800000">
          <a:off x="2116213" y="417"/>
          <a:ext cx="6891528" cy="1521511"/>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0944" tIns="133350" rIns="248920" bIns="133350" numCol="1" spcCol="1270" anchor="ctr" anchorCtr="0">
          <a:noAutofit/>
        </a:bodyPr>
        <a:lstStyle/>
        <a:p>
          <a:pPr lvl="0" algn="ctr" defTabSz="1555750">
            <a:lnSpc>
              <a:spcPct val="90000"/>
            </a:lnSpc>
            <a:spcBef>
              <a:spcPct val="0"/>
            </a:spcBef>
            <a:spcAft>
              <a:spcPct val="35000"/>
            </a:spcAft>
          </a:pPr>
          <a:r>
            <a:rPr lang="el-GR" sz="3500" b="1" kern="1200">
              <a:latin typeface="Century Gothic" panose="020B0502020202020204" pitchFamily="34" charset="0"/>
            </a:rPr>
            <a:t>Συμμετοχή μέσω κάποιας Κοινοπραξίας</a:t>
          </a:r>
          <a:endParaRPr lang="en-US" sz="3500" kern="1200" dirty="0"/>
        </a:p>
      </dsp:txBody>
      <dsp:txXfrm rot="10800000">
        <a:off x="2496591" y="417"/>
        <a:ext cx="6511150" cy="1521511"/>
      </dsp:txXfrm>
    </dsp:sp>
    <dsp:sp modelId="{29ABD1A3-CF22-4CFB-8DDC-BA94866AE94C}">
      <dsp:nvSpPr>
        <dsp:cNvPr id="0" name=""/>
        <dsp:cNvSpPr/>
      </dsp:nvSpPr>
      <dsp:spPr>
        <a:xfrm>
          <a:off x="1355458" y="417"/>
          <a:ext cx="1521511" cy="1521511"/>
        </a:xfrm>
        <a:prstGeom prst="ellipse">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6C022-9B79-42EA-B27A-71B4EE2D6695}">
      <dsp:nvSpPr>
        <dsp:cNvPr id="0" name=""/>
        <dsp:cNvSpPr/>
      </dsp:nvSpPr>
      <dsp:spPr>
        <a:xfrm rot="10800000">
          <a:off x="2261969" y="1822793"/>
          <a:ext cx="6891528" cy="1521511"/>
        </a:xfrm>
        <a:prstGeom prst="homePlat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0944" tIns="133350" rIns="248920" bIns="133350" numCol="1" spcCol="1270" anchor="ctr" anchorCtr="0">
          <a:noAutofit/>
        </a:bodyPr>
        <a:lstStyle/>
        <a:p>
          <a:pPr lvl="0" algn="ctr" defTabSz="1555750">
            <a:lnSpc>
              <a:spcPct val="90000"/>
            </a:lnSpc>
            <a:spcBef>
              <a:spcPct val="0"/>
            </a:spcBef>
            <a:spcAft>
              <a:spcPct val="35000"/>
            </a:spcAft>
          </a:pPr>
          <a:r>
            <a:rPr lang="el-GR" sz="3500" b="1" kern="1200">
              <a:latin typeface="Century Gothic" panose="020B0502020202020204" pitchFamily="34" charset="0"/>
            </a:rPr>
            <a:t>Φιλοξενία συμμετεχόντων από το εξωτερικό</a:t>
          </a:r>
          <a:endParaRPr lang="en-US" sz="3500" kern="1200" dirty="0"/>
        </a:p>
      </dsp:txBody>
      <dsp:txXfrm rot="10800000">
        <a:off x="2642347" y="1822793"/>
        <a:ext cx="6511150" cy="1521511"/>
      </dsp:txXfrm>
    </dsp:sp>
    <dsp:sp modelId="{B48382C7-3D62-402C-B7C4-1C69AF7FF4BE}">
      <dsp:nvSpPr>
        <dsp:cNvPr id="0" name=""/>
        <dsp:cNvSpPr/>
      </dsp:nvSpPr>
      <dsp:spPr>
        <a:xfrm>
          <a:off x="1355458" y="1902307"/>
          <a:ext cx="1521511" cy="1521511"/>
        </a:xfrm>
        <a:prstGeom prst="ellipse">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FAD86-D97F-49F3-991D-89CB1110D0FC}">
      <dsp:nvSpPr>
        <dsp:cNvPr id="0" name=""/>
        <dsp:cNvSpPr/>
      </dsp:nvSpPr>
      <dsp:spPr>
        <a:xfrm>
          <a:off x="260737" y="0"/>
          <a:ext cx="9649956" cy="673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0" kern="1200" dirty="0">
              <a:latin typeface="Century Gothic" panose="020B0502020202020204" pitchFamily="34" charset="0"/>
            </a:rPr>
            <a:t>Βάσει μοναδιαίου κόστους</a:t>
          </a:r>
          <a:endParaRPr lang="en-US" sz="2400" b="0" kern="1200" dirty="0">
            <a:latin typeface="Century Gothic" panose="020B0502020202020204" pitchFamily="34" charset="0"/>
          </a:endParaRPr>
        </a:p>
      </dsp:txBody>
      <dsp:txXfrm>
        <a:off x="293635" y="32898"/>
        <a:ext cx="9584160" cy="608124"/>
      </dsp:txXfrm>
    </dsp:sp>
    <dsp:sp modelId="{95500D3E-20F7-4931-A624-9154A111CE1B}">
      <dsp:nvSpPr>
        <dsp:cNvPr id="0" name=""/>
        <dsp:cNvSpPr/>
      </dsp:nvSpPr>
      <dsp:spPr>
        <a:xfrm>
          <a:off x="0" y="676471"/>
          <a:ext cx="10257182" cy="290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666" tIns="45720" rIns="256032" bIns="45720" numCol="1" spcCol="1270" anchor="t" anchorCtr="0">
          <a:noAutofit/>
        </a:bodyPr>
        <a:lstStyle/>
        <a:p>
          <a:pPr marL="171450" lvl="1" indent="0" algn="l" defTabSz="755650">
            <a:lnSpc>
              <a:spcPct val="90000"/>
            </a:lnSpc>
            <a:spcBef>
              <a:spcPct val="0"/>
            </a:spcBef>
            <a:spcAft>
              <a:spcPct val="20000"/>
            </a:spcAft>
            <a:buChar char="••"/>
          </a:pPr>
          <a:r>
            <a:rPr lang="el-GR" sz="2800" kern="1200" dirty="0">
              <a:solidFill>
                <a:schemeClr val="tx2">
                  <a:lumMod val="75000"/>
                </a:schemeClr>
              </a:solidFill>
              <a:latin typeface="+mn-lt"/>
            </a:rPr>
            <a:t>Οργανωτικά έξοδα </a:t>
          </a:r>
          <a:endParaRPr lang="en-US" sz="2800" kern="1200" dirty="0">
            <a:solidFill>
              <a:schemeClr val="tx2">
                <a:lumMod val="75000"/>
              </a:schemeClr>
            </a:solidFill>
            <a:latin typeface="+mn-lt"/>
          </a:endParaRPr>
        </a:p>
        <a:p>
          <a:pPr marL="171450" lvl="1" indent="0" algn="l" defTabSz="755650">
            <a:lnSpc>
              <a:spcPct val="90000"/>
            </a:lnSpc>
            <a:spcBef>
              <a:spcPct val="0"/>
            </a:spcBef>
            <a:spcAft>
              <a:spcPct val="20000"/>
            </a:spcAft>
            <a:buChar char="••"/>
          </a:pPr>
          <a:r>
            <a:rPr lang="el-GR" sz="2800" kern="1200">
              <a:solidFill>
                <a:schemeClr val="tx2">
                  <a:lumMod val="75000"/>
                </a:schemeClr>
              </a:solidFill>
              <a:latin typeface="+mn-lt"/>
            </a:rPr>
            <a:t>Έξοδα ταξιδίου </a:t>
          </a:r>
          <a:endParaRPr lang="el-GR" sz="2800" kern="1200" dirty="0">
            <a:solidFill>
              <a:schemeClr val="tx2">
                <a:lumMod val="75000"/>
              </a:schemeClr>
            </a:solidFill>
            <a:latin typeface="+mn-lt"/>
          </a:endParaRPr>
        </a:p>
        <a:p>
          <a:pPr marL="171450" lvl="1" indent="0" algn="l" defTabSz="755650">
            <a:lnSpc>
              <a:spcPct val="90000"/>
            </a:lnSpc>
            <a:spcBef>
              <a:spcPct val="0"/>
            </a:spcBef>
            <a:spcAft>
              <a:spcPct val="20000"/>
            </a:spcAft>
            <a:buChar char="••"/>
          </a:pPr>
          <a:r>
            <a:rPr lang="el-GR" sz="2800" kern="1200" dirty="0">
              <a:solidFill>
                <a:schemeClr val="tx2">
                  <a:lumMod val="75000"/>
                </a:schemeClr>
              </a:solidFill>
              <a:latin typeface="+mn-lt"/>
            </a:rPr>
            <a:t>Έξοδα διαβίωσης </a:t>
          </a:r>
        </a:p>
        <a:p>
          <a:pPr marL="171450" lvl="1" indent="0" algn="l" defTabSz="755650">
            <a:lnSpc>
              <a:spcPct val="90000"/>
            </a:lnSpc>
            <a:spcBef>
              <a:spcPct val="0"/>
            </a:spcBef>
            <a:spcAft>
              <a:spcPct val="20000"/>
            </a:spcAft>
            <a:buChar char="••"/>
          </a:pPr>
          <a:r>
            <a:rPr lang="el-GR" sz="2800" kern="1200" dirty="0">
              <a:solidFill>
                <a:schemeClr val="tx2">
                  <a:lumMod val="75000"/>
                </a:schemeClr>
              </a:solidFill>
              <a:latin typeface="+mn-lt"/>
            </a:rPr>
            <a:t>Δίδακτρα σεμιναρίων</a:t>
          </a:r>
        </a:p>
        <a:p>
          <a:pPr marL="171450" lvl="1" indent="0" algn="l" defTabSz="755650">
            <a:lnSpc>
              <a:spcPct val="90000"/>
            </a:lnSpc>
            <a:spcBef>
              <a:spcPct val="0"/>
            </a:spcBef>
            <a:spcAft>
              <a:spcPct val="20000"/>
            </a:spcAft>
            <a:buChar char="••"/>
          </a:pPr>
          <a:r>
            <a:rPr lang="el-GR" sz="2800" kern="1200" dirty="0">
              <a:solidFill>
                <a:schemeClr val="tx2">
                  <a:lumMod val="75000"/>
                </a:schemeClr>
              </a:solidFill>
              <a:latin typeface="+mn-lt"/>
            </a:rPr>
            <a:t>Προπαρασκευαστικές επισκέψεις</a:t>
          </a:r>
        </a:p>
        <a:p>
          <a:pPr marL="171450" lvl="1" indent="0" algn="l" defTabSz="755650">
            <a:lnSpc>
              <a:spcPct val="90000"/>
            </a:lnSpc>
            <a:spcBef>
              <a:spcPct val="0"/>
            </a:spcBef>
            <a:spcAft>
              <a:spcPct val="20000"/>
            </a:spcAft>
            <a:buChar char="••"/>
          </a:pPr>
          <a:r>
            <a:rPr lang="el-GR" sz="2800" kern="1200" dirty="0">
              <a:solidFill>
                <a:schemeClr val="tx2">
                  <a:lumMod val="75000"/>
                </a:schemeClr>
              </a:solidFill>
              <a:latin typeface="+mn-lt"/>
            </a:rPr>
            <a:t>Έξοδα γλωσσικής προετοιμασίας (όπου εφαρμόζεται)</a:t>
          </a:r>
        </a:p>
      </dsp:txBody>
      <dsp:txXfrm>
        <a:off x="0" y="676471"/>
        <a:ext cx="10257182" cy="2906280"/>
      </dsp:txXfrm>
    </dsp:sp>
    <dsp:sp modelId="{7FB70556-8499-4A16-9503-7601EF30D601}">
      <dsp:nvSpPr>
        <dsp:cNvPr id="0" name=""/>
        <dsp:cNvSpPr/>
      </dsp:nvSpPr>
      <dsp:spPr>
        <a:xfrm>
          <a:off x="303612" y="3582751"/>
          <a:ext cx="9649956" cy="67392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0" kern="1200" dirty="0">
              <a:latin typeface="Century Gothic" panose="020B0502020202020204" pitchFamily="34" charset="0"/>
            </a:rPr>
            <a:t>Βάσει πραγματικών εξόδων</a:t>
          </a:r>
          <a:endParaRPr lang="en-US" sz="2400" b="0" kern="1200" dirty="0">
            <a:latin typeface="Century Gothic" panose="020B0502020202020204" pitchFamily="34" charset="0"/>
          </a:endParaRPr>
        </a:p>
      </dsp:txBody>
      <dsp:txXfrm>
        <a:off x="336510" y="3615649"/>
        <a:ext cx="9584160" cy="608124"/>
      </dsp:txXfrm>
    </dsp:sp>
    <dsp:sp modelId="{5661C2E9-7FB6-40F4-A401-8B2B73FC6636}">
      <dsp:nvSpPr>
        <dsp:cNvPr id="0" name=""/>
        <dsp:cNvSpPr/>
      </dsp:nvSpPr>
      <dsp:spPr>
        <a:xfrm>
          <a:off x="0" y="4256671"/>
          <a:ext cx="10257182"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666"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l-GR" sz="2800" kern="1200" dirty="0">
              <a:solidFill>
                <a:schemeClr val="tx2">
                  <a:lumMod val="75000"/>
                </a:schemeClr>
              </a:solidFill>
              <a:latin typeface="+mn-lt"/>
            </a:rPr>
            <a:t>Επιχορήγηση ατόμων από ευάλωτες ομάδες</a:t>
          </a:r>
          <a:endParaRPr lang="en-US" sz="2800" kern="1200" dirty="0">
            <a:solidFill>
              <a:schemeClr val="tx2">
                <a:lumMod val="75000"/>
              </a:schemeClr>
            </a:solidFill>
            <a:latin typeface="+mn-lt"/>
          </a:endParaRPr>
        </a:p>
        <a:p>
          <a:pPr marL="285750" lvl="1" indent="-285750" algn="l" defTabSz="1244600">
            <a:lnSpc>
              <a:spcPct val="90000"/>
            </a:lnSpc>
            <a:spcBef>
              <a:spcPct val="0"/>
            </a:spcBef>
            <a:spcAft>
              <a:spcPct val="20000"/>
            </a:spcAft>
            <a:buChar char="••"/>
          </a:pPr>
          <a:r>
            <a:rPr lang="el-GR" sz="2800" kern="1200" dirty="0">
              <a:solidFill>
                <a:schemeClr val="tx2">
                  <a:lumMod val="75000"/>
                </a:schemeClr>
              </a:solidFill>
              <a:latin typeface="+mn-lt"/>
            </a:rPr>
            <a:t>Ειδικές δαπάνες</a:t>
          </a:r>
          <a:endParaRPr lang="en-GB" sz="2800" kern="1200" dirty="0">
            <a:solidFill>
              <a:schemeClr val="tx2">
                <a:lumMod val="75000"/>
              </a:schemeClr>
            </a:solidFill>
            <a:latin typeface="+mn-lt"/>
          </a:endParaRPr>
        </a:p>
      </dsp:txBody>
      <dsp:txXfrm>
        <a:off x="0" y="4256671"/>
        <a:ext cx="10257182" cy="9687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4469F-D5E9-47DB-B1F1-56519D4171A8}">
      <dsp:nvSpPr>
        <dsp:cNvPr id="0" name=""/>
        <dsp:cNvSpPr/>
      </dsp:nvSpPr>
      <dsp:spPr>
        <a:xfrm rot="17395003">
          <a:off x="404761" y="347470"/>
          <a:ext cx="2480506" cy="2753737"/>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7EDA43-4B1F-409F-B995-E1F74DF90A8E}">
      <dsp:nvSpPr>
        <dsp:cNvPr id="0" name=""/>
        <dsp:cNvSpPr/>
      </dsp:nvSpPr>
      <dsp:spPr>
        <a:xfrm>
          <a:off x="1008104" y="1447140"/>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kern="1200" dirty="0"/>
            <a:t>ΑΝΑΓΚΕΣ</a:t>
          </a:r>
          <a:endParaRPr lang="en-US" sz="2800" kern="1200" dirty="0"/>
        </a:p>
      </dsp:txBody>
      <dsp:txXfrm>
        <a:off x="1008104" y="1447140"/>
        <a:ext cx="1449298" cy="724475"/>
      </dsp:txXfrm>
    </dsp:sp>
    <dsp:sp modelId="{601F7A34-B9AF-41C5-AE06-C144468A6A07}">
      <dsp:nvSpPr>
        <dsp:cNvPr id="0" name=""/>
        <dsp:cNvSpPr/>
      </dsp:nvSpPr>
      <dsp:spPr>
        <a:xfrm rot="14438933">
          <a:off x="2377783" y="2365844"/>
          <a:ext cx="2608149" cy="2608546"/>
        </a:xfrm>
        <a:prstGeom prst="leftCircularArrow">
          <a:avLst>
            <a:gd name="adj1" fmla="val 10980"/>
            <a:gd name="adj2" fmla="val 1142322"/>
            <a:gd name="adj3" fmla="val 6300000"/>
            <a:gd name="adj4" fmla="val 18900000"/>
            <a:gd name="adj5" fmla="val 125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29713C-979A-4B29-B237-E72FDF4B8B8A}">
      <dsp:nvSpPr>
        <dsp:cNvPr id="0" name=""/>
        <dsp:cNvSpPr/>
      </dsp:nvSpPr>
      <dsp:spPr>
        <a:xfrm>
          <a:off x="2906492" y="3390146"/>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a:t>ΣΤΟΧΟΙ</a:t>
          </a:r>
          <a:endParaRPr lang="en-US" sz="2400" kern="1200" dirty="0"/>
        </a:p>
      </dsp:txBody>
      <dsp:txXfrm>
        <a:off x="2906492" y="3390146"/>
        <a:ext cx="1449298" cy="724475"/>
      </dsp:txXfrm>
    </dsp:sp>
    <dsp:sp modelId="{2A7A2D13-2090-4C47-B704-4F17B80D8DE5}">
      <dsp:nvSpPr>
        <dsp:cNvPr id="0" name=""/>
        <dsp:cNvSpPr/>
      </dsp:nvSpPr>
      <dsp:spPr>
        <a:xfrm rot="16200000">
          <a:off x="4851562" y="484000"/>
          <a:ext cx="2251873" cy="2593963"/>
        </a:xfrm>
        <a:prstGeom prst="blockArc">
          <a:avLst>
            <a:gd name="adj1" fmla="val 13500000"/>
            <a:gd name="adj2" fmla="val 10800000"/>
            <a:gd name="adj3" fmla="val 1274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25EA6A-B75D-4AAC-A104-FD7DDE2B28C3}">
      <dsp:nvSpPr>
        <dsp:cNvPr id="0" name=""/>
        <dsp:cNvSpPr/>
      </dsp:nvSpPr>
      <dsp:spPr>
        <a:xfrm>
          <a:off x="5328587" y="1481283"/>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a:t>ΔΡΑΣΤΗΡΙΟΤΗΤΕΣ</a:t>
          </a:r>
          <a:endParaRPr lang="en-US" sz="2400" kern="1200" dirty="0"/>
        </a:p>
      </dsp:txBody>
      <dsp:txXfrm>
        <a:off x="5328587" y="1481283"/>
        <a:ext cx="1449298" cy="72447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18563-B161-418F-860B-63A90CB84557}">
      <dsp:nvSpPr>
        <dsp:cNvPr id="0" name=""/>
        <dsp:cNvSpPr/>
      </dsp:nvSpPr>
      <dsp:spPr>
        <a:xfrm>
          <a:off x="0" y="1417220"/>
          <a:ext cx="9197009" cy="756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B011D4-F6D5-493A-8469-8C638B20F7CD}">
      <dsp:nvSpPr>
        <dsp:cNvPr id="0" name=""/>
        <dsp:cNvSpPr/>
      </dsp:nvSpPr>
      <dsp:spPr>
        <a:xfrm>
          <a:off x="444854" y="933071"/>
          <a:ext cx="6437906" cy="885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338" tIns="0" rIns="243338" bIns="0" numCol="1" spcCol="1270" anchor="ctr" anchorCtr="0">
          <a:noAutofit/>
        </a:bodyPr>
        <a:lstStyle/>
        <a:p>
          <a:pPr lvl="0" algn="l" defTabSz="1333500">
            <a:lnSpc>
              <a:spcPct val="90000"/>
            </a:lnSpc>
            <a:spcBef>
              <a:spcPct val="0"/>
            </a:spcBef>
            <a:spcAft>
              <a:spcPct val="35000"/>
            </a:spcAft>
          </a:pPr>
          <a:endParaRPr lang="el-GR" sz="3000" kern="1200" dirty="0"/>
        </a:p>
        <a:p>
          <a:pPr lvl="0" algn="l" defTabSz="1333500">
            <a:lnSpc>
              <a:spcPct val="90000"/>
            </a:lnSpc>
            <a:spcBef>
              <a:spcPct val="0"/>
            </a:spcBef>
            <a:spcAft>
              <a:spcPct val="35000"/>
            </a:spcAft>
          </a:pPr>
          <a:r>
            <a:rPr lang="el-GR" sz="3000" kern="1200" dirty="0"/>
            <a:t>ΑΝΑΛΥΤΙΚΗ ΤΕΚΜΗΡΙΩΣΗ</a:t>
          </a:r>
        </a:p>
        <a:p>
          <a:pPr lvl="0" algn="l" defTabSz="1333500">
            <a:lnSpc>
              <a:spcPct val="90000"/>
            </a:lnSpc>
            <a:spcBef>
              <a:spcPct val="0"/>
            </a:spcBef>
            <a:spcAft>
              <a:spcPct val="35000"/>
            </a:spcAft>
          </a:pPr>
          <a:endParaRPr lang="en-US" sz="3000" kern="1200" dirty="0"/>
        </a:p>
      </dsp:txBody>
      <dsp:txXfrm>
        <a:off x="488085" y="976302"/>
        <a:ext cx="6351444" cy="799138"/>
      </dsp:txXfrm>
    </dsp:sp>
    <dsp:sp modelId="{D0B4CA94-0DFF-4FF3-B197-F1DC743F90FC}">
      <dsp:nvSpPr>
        <dsp:cNvPr id="0" name=""/>
        <dsp:cNvSpPr/>
      </dsp:nvSpPr>
      <dsp:spPr>
        <a:xfrm>
          <a:off x="0" y="2778020"/>
          <a:ext cx="9197009" cy="756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A9E38F-F36D-41EA-B0AE-184B912F116E}">
      <dsp:nvSpPr>
        <dsp:cNvPr id="0" name=""/>
        <dsp:cNvSpPr/>
      </dsp:nvSpPr>
      <dsp:spPr>
        <a:xfrm>
          <a:off x="459850" y="2335220"/>
          <a:ext cx="6437906" cy="8856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338" tIns="0" rIns="243338" bIns="0" numCol="1" spcCol="1270" anchor="ctr" anchorCtr="0">
          <a:noAutofit/>
        </a:bodyPr>
        <a:lstStyle/>
        <a:p>
          <a:pPr lvl="0" algn="l" defTabSz="1333500">
            <a:lnSpc>
              <a:spcPct val="90000"/>
            </a:lnSpc>
            <a:spcBef>
              <a:spcPct val="0"/>
            </a:spcBef>
            <a:spcAft>
              <a:spcPct val="35000"/>
            </a:spcAft>
          </a:pPr>
          <a:r>
            <a:rPr lang="el-GR" sz="3000" kern="1200" dirty="0"/>
            <a:t>ΧΡΟΝΟΔΙΑΓΡΑΜΜΑ ΕΦΑΡΜΟΓΗΣ</a:t>
          </a:r>
          <a:endParaRPr lang="en-US" sz="3000" kern="1200" dirty="0"/>
        </a:p>
      </dsp:txBody>
      <dsp:txXfrm>
        <a:off x="503081" y="2378451"/>
        <a:ext cx="6351444" cy="799138"/>
      </dsp:txXfrm>
    </dsp:sp>
    <dsp:sp modelId="{217266CE-2780-449C-B132-6899B8A8B11D}">
      <dsp:nvSpPr>
        <dsp:cNvPr id="0" name=""/>
        <dsp:cNvSpPr/>
      </dsp:nvSpPr>
      <dsp:spPr>
        <a:xfrm>
          <a:off x="0" y="4138820"/>
          <a:ext cx="9197009" cy="756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7CF05B-1E4D-416B-8C57-485604B86A29}">
      <dsp:nvSpPr>
        <dsp:cNvPr id="0" name=""/>
        <dsp:cNvSpPr/>
      </dsp:nvSpPr>
      <dsp:spPr>
        <a:xfrm>
          <a:off x="459850" y="3696020"/>
          <a:ext cx="6437906" cy="8856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338" tIns="0" rIns="243338" bIns="0" numCol="1" spcCol="1270" anchor="ctr" anchorCtr="0">
          <a:noAutofit/>
        </a:bodyPr>
        <a:lstStyle/>
        <a:p>
          <a:pPr lvl="0" algn="l" defTabSz="1333500">
            <a:lnSpc>
              <a:spcPct val="90000"/>
            </a:lnSpc>
            <a:spcBef>
              <a:spcPct val="0"/>
            </a:spcBef>
            <a:spcAft>
              <a:spcPct val="35000"/>
            </a:spcAft>
          </a:pPr>
          <a:r>
            <a:rPr lang="el-GR" sz="3000" kern="1200" dirty="0"/>
            <a:t>ΠΟΣΟΤΙΚΗ &amp; ΠΟΙΟΤΙΚΗ ΑΞΙΟΛΟΓΗΣΗ</a:t>
          </a:r>
          <a:endParaRPr lang="en-US" sz="3000" kern="1200" dirty="0"/>
        </a:p>
      </dsp:txBody>
      <dsp:txXfrm>
        <a:off x="503081" y="3739251"/>
        <a:ext cx="6351444" cy="79913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6DEAF-1C63-475E-9A9B-96144064255B}">
      <dsp:nvSpPr>
        <dsp:cNvPr id="0" name=""/>
        <dsp:cNvSpPr/>
      </dsp:nvSpPr>
      <dsp:spPr>
        <a:xfrm rot="5400000">
          <a:off x="-263489" y="265064"/>
          <a:ext cx="1756593" cy="1229615"/>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a:t>Φορέας</a:t>
          </a:r>
          <a:endParaRPr lang="en-US" sz="2400" kern="1200" dirty="0"/>
        </a:p>
      </dsp:txBody>
      <dsp:txXfrm rot="-5400000">
        <a:off x="1" y="616383"/>
        <a:ext cx="1229615" cy="526978"/>
      </dsp:txXfrm>
    </dsp:sp>
    <dsp:sp modelId="{BEA7E7A0-0E34-4006-A47F-6B033AC67C25}">
      <dsp:nvSpPr>
        <dsp:cNvPr id="0" name=""/>
        <dsp:cNvSpPr/>
      </dsp:nvSpPr>
      <dsp:spPr>
        <a:xfrm rot="5400000">
          <a:off x="5225514" y="-3994323"/>
          <a:ext cx="1141785" cy="9133584"/>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l-GR" sz="4100" kern="1200" dirty="0"/>
            <a:t>Περιγραφή δραστηριοτήτων</a:t>
          </a:r>
          <a:endParaRPr lang="en-US" sz="4100" kern="1200" dirty="0"/>
        </a:p>
      </dsp:txBody>
      <dsp:txXfrm rot="-5400000">
        <a:off x="1229615" y="57313"/>
        <a:ext cx="9077847" cy="1030311"/>
      </dsp:txXfrm>
    </dsp:sp>
    <dsp:sp modelId="{2BE05E14-EB7B-4BE9-BDC5-A90F87A74DF4}">
      <dsp:nvSpPr>
        <dsp:cNvPr id="0" name=""/>
        <dsp:cNvSpPr/>
      </dsp:nvSpPr>
      <dsp:spPr>
        <a:xfrm rot="5400000">
          <a:off x="-263489" y="1829148"/>
          <a:ext cx="1756593" cy="1229615"/>
        </a:xfrm>
        <a:prstGeom prst="chevron">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a:t>Δράση</a:t>
          </a:r>
        </a:p>
      </dsp:txBody>
      <dsp:txXfrm rot="-5400000">
        <a:off x="1" y="2180467"/>
        <a:ext cx="1229615" cy="526978"/>
      </dsp:txXfrm>
    </dsp:sp>
    <dsp:sp modelId="{109411D3-F11A-4057-83F3-A0A8DEECFE27}">
      <dsp:nvSpPr>
        <dsp:cNvPr id="0" name=""/>
        <dsp:cNvSpPr/>
      </dsp:nvSpPr>
      <dsp:spPr>
        <a:xfrm rot="5400000">
          <a:off x="5225514" y="-2430239"/>
          <a:ext cx="1141785" cy="9133584"/>
        </a:xfrm>
        <a:prstGeom prst="round2SameRect">
          <a:avLst/>
        </a:prstGeom>
        <a:solidFill>
          <a:schemeClr val="lt1">
            <a:alpha val="90000"/>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l-GR" sz="4100" kern="1200" dirty="0"/>
            <a:t>Αναμενόμενα οφέλη σε συμμετέχοντες</a:t>
          </a:r>
          <a:endParaRPr lang="en-US" sz="4100" kern="1200" dirty="0"/>
        </a:p>
      </dsp:txBody>
      <dsp:txXfrm rot="-5400000">
        <a:off x="1229615" y="1621397"/>
        <a:ext cx="9077847" cy="1030311"/>
      </dsp:txXfrm>
    </dsp:sp>
    <dsp:sp modelId="{B4361121-B9DA-452A-B5E3-F2109CE7544F}">
      <dsp:nvSpPr>
        <dsp:cNvPr id="0" name=""/>
        <dsp:cNvSpPr/>
      </dsp:nvSpPr>
      <dsp:spPr>
        <a:xfrm rot="5400000">
          <a:off x="-263489" y="3393232"/>
          <a:ext cx="1756593" cy="1229615"/>
        </a:xfrm>
        <a:prstGeom prst="chevron">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Erasmus+</a:t>
          </a:r>
        </a:p>
      </dsp:txBody>
      <dsp:txXfrm rot="-5400000">
        <a:off x="1" y="3744551"/>
        <a:ext cx="1229615" cy="526978"/>
      </dsp:txXfrm>
    </dsp:sp>
    <dsp:sp modelId="{BFAD47AE-1D7C-43BC-AF56-C529853FBC18}">
      <dsp:nvSpPr>
        <dsp:cNvPr id="0" name=""/>
        <dsp:cNvSpPr/>
      </dsp:nvSpPr>
      <dsp:spPr>
        <a:xfrm rot="5400000">
          <a:off x="5225514" y="-866155"/>
          <a:ext cx="1141785" cy="9133584"/>
        </a:xfrm>
        <a:prstGeom prst="round2Same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l-GR" sz="4100" kern="1200" dirty="0"/>
            <a:t>Αξιολόγηση </a:t>
          </a:r>
          <a:endParaRPr lang="en-US" sz="4100" kern="1200" dirty="0"/>
        </a:p>
      </dsp:txBody>
      <dsp:txXfrm rot="-5400000">
        <a:off x="1229615" y="3185481"/>
        <a:ext cx="9077847" cy="103031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AD7C8-75D0-45B9-808F-102DDE7428E4}">
      <dsp:nvSpPr>
        <dsp:cNvPr id="0" name=""/>
        <dsp:cNvSpPr/>
      </dsp:nvSpPr>
      <dsp:spPr>
        <a:xfrm>
          <a:off x="2330681" y="386"/>
          <a:ext cx="5500087" cy="50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lvl="0" algn="l" defTabSz="1022350">
            <a:lnSpc>
              <a:spcPct val="90000"/>
            </a:lnSpc>
            <a:spcBef>
              <a:spcPct val="0"/>
            </a:spcBef>
            <a:spcAft>
              <a:spcPct val="35000"/>
            </a:spcAft>
          </a:pPr>
          <a:r>
            <a:rPr lang="el-GR" sz="2300" b="1" kern="1200" dirty="0"/>
            <a:t>1. Συνάφεια</a:t>
          </a:r>
          <a:endParaRPr lang="en-US" sz="2300" b="1" kern="1200" dirty="0"/>
        </a:p>
      </dsp:txBody>
      <dsp:txXfrm>
        <a:off x="2330681" y="386"/>
        <a:ext cx="5500087" cy="500007"/>
      </dsp:txXfrm>
    </dsp:sp>
    <dsp:sp modelId="{003B4D23-37AF-476D-9351-26B05FAB9B1B}">
      <dsp:nvSpPr>
        <dsp:cNvPr id="0" name=""/>
        <dsp:cNvSpPr/>
      </dsp:nvSpPr>
      <dsp:spPr>
        <a:xfrm>
          <a:off x="2330681" y="500394"/>
          <a:ext cx="1287020" cy="1018534"/>
        </a:xfrm>
        <a:prstGeom prst="chevron">
          <a:avLst>
            <a:gd name="adj" fmla="val 706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BBC220-CDC8-46CC-BE56-392254C4DA83}">
      <dsp:nvSpPr>
        <dsp:cNvPr id="0" name=""/>
        <dsp:cNvSpPr/>
      </dsp:nvSpPr>
      <dsp:spPr>
        <a:xfrm>
          <a:off x="3103749" y="500394"/>
          <a:ext cx="1287020" cy="1018534"/>
        </a:xfrm>
        <a:prstGeom prst="chevron">
          <a:avLst>
            <a:gd name="adj" fmla="val 70610"/>
          </a:avLst>
        </a:prstGeom>
        <a:solidFill>
          <a:schemeClr val="accent4">
            <a:hueOff val="-223238"/>
            <a:satOff val="1345"/>
            <a:lumOff val="108"/>
            <a:alphaOff val="0"/>
          </a:schemeClr>
        </a:solidFill>
        <a:ln w="25400" cap="flat" cmpd="sng" algn="ctr">
          <a:solidFill>
            <a:schemeClr val="accent4">
              <a:hueOff val="-223238"/>
              <a:satOff val="1345"/>
              <a:lumOff val="1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EA4C9C-D409-424C-8F82-BB5E0999734C}">
      <dsp:nvSpPr>
        <dsp:cNvPr id="0" name=""/>
        <dsp:cNvSpPr/>
      </dsp:nvSpPr>
      <dsp:spPr>
        <a:xfrm>
          <a:off x="3877428" y="500394"/>
          <a:ext cx="1287020" cy="1018534"/>
        </a:xfrm>
        <a:prstGeom prst="chevron">
          <a:avLst>
            <a:gd name="adj" fmla="val 70610"/>
          </a:avLst>
        </a:prstGeom>
        <a:solidFill>
          <a:schemeClr val="accent4">
            <a:hueOff val="-446477"/>
            <a:satOff val="2690"/>
            <a:lumOff val="216"/>
            <a:alphaOff val="0"/>
          </a:schemeClr>
        </a:solidFill>
        <a:ln w="25400" cap="flat" cmpd="sng" algn="ctr">
          <a:solidFill>
            <a:schemeClr val="accent4">
              <a:hueOff val="-446477"/>
              <a:satOff val="2690"/>
              <a:lumOff val="2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2BAAE1-7EB3-4BF6-9005-A1A6F422BFDA}">
      <dsp:nvSpPr>
        <dsp:cNvPr id="0" name=""/>
        <dsp:cNvSpPr/>
      </dsp:nvSpPr>
      <dsp:spPr>
        <a:xfrm>
          <a:off x="4650496" y="500394"/>
          <a:ext cx="1287020" cy="1018534"/>
        </a:xfrm>
        <a:prstGeom prst="chevron">
          <a:avLst>
            <a:gd name="adj" fmla="val 70610"/>
          </a:avLst>
        </a:prstGeom>
        <a:solidFill>
          <a:schemeClr val="accent4">
            <a:hueOff val="-669715"/>
            <a:satOff val="4035"/>
            <a:lumOff val="323"/>
            <a:alphaOff val="0"/>
          </a:schemeClr>
        </a:solidFill>
        <a:ln w="25400" cap="flat" cmpd="sng" algn="ctr">
          <a:solidFill>
            <a:schemeClr val="accent4">
              <a:hueOff val="-669715"/>
              <a:satOff val="4035"/>
              <a:lumOff val="3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7B0BB-C9B8-455F-BE3E-608B15EA6D10}">
      <dsp:nvSpPr>
        <dsp:cNvPr id="0" name=""/>
        <dsp:cNvSpPr/>
      </dsp:nvSpPr>
      <dsp:spPr>
        <a:xfrm>
          <a:off x="5424175" y="500394"/>
          <a:ext cx="1287020" cy="1018534"/>
        </a:xfrm>
        <a:prstGeom prst="chevron">
          <a:avLst>
            <a:gd name="adj" fmla="val 70610"/>
          </a:avLst>
        </a:prstGeom>
        <a:solidFill>
          <a:schemeClr val="accent4">
            <a:hueOff val="-892954"/>
            <a:satOff val="5380"/>
            <a:lumOff val="431"/>
            <a:alphaOff val="0"/>
          </a:schemeClr>
        </a:solidFill>
        <a:ln w="25400" cap="flat" cmpd="sng" algn="ctr">
          <a:solidFill>
            <a:schemeClr val="accent4">
              <a:hueOff val="-892954"/>
              <a:satOff val="5380"/>
              <a:lumOff val="4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752D6-8033-49D4-B221-826D833BA2DC}">
      <dsp:nvSpPr>
        <dsp:cNvPr id="0" name=""/>
        <dsp:cNvSpPr/>
      </dsp:nvSpPr>
      <dsp:spPr>
        <a:xfrm>
          <a:off x="6197243" y="500394"/>
          <a:ext cx="1287020" cy="1018534"/>
        </a:xfrm>
        <a:prstGeom prst="chevron">
          <a:avLst>
            <a:gd name="adj" fmla="val 70610"/>
          </a:avLst>
        </a:prstGeom>
        <a:solidFill>
          <a:schemeClr val="accent4">
            <a:hueOff val="-1116192"/>
            <a:satOff val="6725"/>
            <a:lumOff val="539"/>
            <a:alphaOff val="0"/>
          </a:schemeClr>
        </a:solidFill>
        <a:ln w="25400" cap="flat" cmpd="sng" algn="ctr">
          <a:solidFill>
            <a:schemeClr val="accent4">
              <a:hueOff val="-1116192"/>
              <a:satOff val="6725"/>
              <a:lumOff val="5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7A1CB2-902B-4E10-A374-268550FA8909}">
      <dsp:nvSpPr>
        <dsp:cNvPr id="0" name=""/>
        <dsp:cNvSpPr/>
      </dsp:nvSpPr>
      <dsp:spPr>
        <a:xfrm>
          <a:off x="6970922" y="500394"/>
          <a:ext cx="1287020" cy="1018534"/>
        </a:xfrm>
        <a:prstGeom prst="chevron">
          <a:avLst>
            <a:gd name="adj" fmla="val 70610"/>
          </a:avLst>
        </a:prstGeom>
        <a:solidFill>
          <a:schemeClr val="accent4">
            <a:hueOff val="-1339431"/>
            <a:satOff val="8070"/>
            <a:lumOff val="647"/>
            <a:alphaOff val="0"/>
          </a:schemeClr>
        </a:solidFill>
        <a:ln w="25400" cap="flat" cmpd="sng" algn="ctr">
          <a:solidFill>
            <a:schemeClr val="accent4">
              <a:hueOff val="-1339431"/>
              <a:satOff val="8070"/>
              <a:lumOff val="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678FC3-08B4-4D2C-9A6F-CC33CDC6A34C}">
      <dsp:nvSpPr>
        <dsp:cNvPr id="0" name=""/>
        <dsp:cNvSpPr/>
      </dsp:nvSpPr>
      <dsp:spPr>
        <a:xfrm>
          <a:off x="2330681" y="602247"/>
          <a:ext cx="5571588" cy="814827"/>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lvl="0" algn="l" defTabSz="1022350">
            <a:lnSpc>
              <a:spcPct val="90000"/>
            </a:lnSpc>
            <a:spcBef>
              <a:spcPct val="0"/>
            </a:spcBef>
            <a:spcAft>
              <a:spcPct val="35000"/>
            </a:spcAft>
          </a:pPr>
          <a:r>
            <a:rPr lang="el-GR" sz="2300" kern="1200" dirty="0"/>
            <a:t>Συνάφεια σχεδίου με στόχους Βασικής Δράσης</a:t>
          </a:r>
          <a:r>
            <a:rPr lang="en-US" sz="2300" kern="1200" dirty="0"/>
            <a:t> &amp; </a:t>
          </a:r>
          <a:r>
            <a:rPr lang="el-GR" sz="2300" kern="1200" dirty="0"/>
            <a:t>προτεραιότητες</a:t>
          </a:r>
          <a:endParaRPr lang="en-US" sz="2300" kern="1200" dirty="0"/>
        </a:p>
      </dsp:txBody>
      <dsp:txXfrm>
        <a:off x="2330681" y="602247"/>
        <a:ext cx="5571588" cy="814827"/>
      </dsp:txXfrm>
    </dsp:sp>
    <dsp:sp modelId="{E9BA0D84-EA74-47E5-81C2-2881ADF197AD}">
      <dsp:nvSpPr>
        <dsp:cNvPr id="0" name=""/>
        <dsp:cNvSpPr/>
      </dsp:nvSpPr>
      <dsp:spPr>
        <a:xfrm>
          <a:off x="2330681" y="1572766"/>
          <a:ext cx="5500087" cy="50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lvl="0" algn="l" defTabSz="1022350">
            <a:lnSpc>
              <a:spcPct val="90000"/>
            </a:lnSpc>
            <a:spcBef>
              <a:spcPct val="0"/>
            </a:spcBef>
            <a:spcAft>
              <a:spcPct val="35000"/>
            </a:spcAft>
          </a:pPr>
          <a:r>
            <a:rPr lang="el-GR" sz="2300" b="1" kern="1200" dirty="0"/>
            <a:t>2. Ποιότητα σχεδιασμού</a:t>
          </a:r>
          <a:endParaRPr lang="en-US" sz="2300" b="1" kern="1200" dirty="0"/>
        </a:p>
      </dsp:txBody>
      <dsp:txXfrm>
        <a:off x="2330681" y="1572766"/>
        <a:ext cx="5500087" cy="500007"/>
      </dsp:txXfrm>
    </dsp:sp>
    <dsp:sp modelId="{FECABB6C-0597-4C44-A348-D5F71AAB2995}">
      <dsp:nvSpPr>
        <dsp:cNvPr id="0" name=""/>
        <dsp:cNvSpPr/>
      </dsp:nvSpPr>
      <dsp:spPr>
        <a:xfrm>
          <a:off x="2330681" y="2072774"/>
          <a:ext cx="1287020" cy="1018534"/>
        </a:xfrm>
        <a:prstGeom prst="chevron">
          <a:avLst>
            <a:gd name="adj" fmla="val 70610"/>
          </a:avLst>
        </a:prstGeom>
        <a:solidFill>
          <a:schemeClr val="accent4">
            <a:hueOff val="-1562669"/>
            <a:satOff val="9415"/>
            <a:lumOff val="755"/>
            <a:alphaOff val="0"/>
          </a:schemeClr>
        </a:solidFill>
        <a:ln w="25400" cap="flat" cmpd="sng" algn="ctr">
          <a:solidFill>
            <a:schemeClr val="accent4">
              <a:hueOff val="-1562669"/>
              <a:satOff val="9415"/>
              <a:lumOff val="75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B001B7-BB96-4F54-B663-8039BFEF5F87}">
      <dsp:nvSpPr>
        <dsp:cNvPr id="0" name=""/>
        <dsp:cNvSpPr/>
      </dsp:nvSpPr>
      <dsp:spPr>
        <a:xfrm>
          <a:off x="3103749" y="2072774"/>
          <a:ext cx="1287020" cy="1018534"/>
        </a:xfrm>
        <a:prstGeom prst="chevron">
          <a:avLst>
            <a:gd name="adj" fmla="val 70610"/>
          </a:avLst>
        </a:prstGeom>
        <a:solidFill>
          <a:schemeClr val="accent4">
            <a:hueOff val="-1785908"/>
            <a:satOff val="10760"/>
            <a:lumOff val="862"/>
            <a:alphaOff val="0"/>
          </a:schemeClr>
        </a:solidFill>
        <a:ln w="25400" cap="flat" cmpd="sng" algn="ctr">
          <a:solidFill>
            <a:schemeClr val="accent4">
              <a:hueOff val="-1785908"/>
              <a:satOff val="10760"/>
              <a:lumOff val="86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E42BE8-129E-4019-9365-4496A5FC4512}">
      <dsp:nvSpPr>
        <dsp:cNvPr id="0" name=""/>
        <dsp:cNvSpPr/>
      </dsp:nvSpPr>
      <dsp:spPr>
        <a:xfrm>
          <a:off x="3877428" y="2072774"/>
          <a:ext cx="1287020" cy="1018534"/>
        </a:xfrm>
        <a:prstGeom prst="chevron">
          <a:avLst>
            <a:gd name="adj" fmla="val 70610"/>
          </a:avLst>
        </a:prstGeom>
        <a:solidFill>
          <a:schemeClr val="accent4">
            <a:hueOff val="-2009146"/>
            <a:satOff val="12105"/>
            <a:lumOff val="970"/>
            <a:alphaOff val="0"/>
          </a:schemeClr>
        </a:solidFill>
        <a:ln w="25400" cap="flat" cmpd="sng" algn="ctr">
          <a:solidFill>
            <a:schemeClr val="accent4">
              <a:hueOff val="-2009146"/>
              <a:satOff val="12105"/>
              <a:lumOff val="9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51E5C3-0485-4CE7-AB31-597EE44BCFCF}">
      <dsp:nvSpPr>
        <dsp:cNvPr id="0" name=""/>
        <dsp:cNvSpPr/>
      </dsp:nvSpPr>
      <dsp:spPr>
        <a:xfrm>
          <a:off x="4650496" y="2072774"/>
          <a:ext cx="1287020" cy="1018534"/>
        </a:xfrm>
        <a:prstGeom prst="chevron">
          <a:avLst>
            <a:gd name="adj" fmla="val 70610"/>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4ECAD0-1DCE-4B1B-B6D0-F00B8F4A38A4}">
      <dsp:nvSpPr>
        <dsp:cNvPr id="0" name=""/>
        <dsp:cNvSpPr/>
      </dsp:nvSpPr>
      <dsp:spPr>
        <a:xfrm>
          <a:off x="5424175" y="2072774"/>
          <a:ext cx="1287020" cy="1018534"/>
        </a:xfrm>
        <a:prstGeom prst="chevron">
          <a:avLst>
            <a:gd name="adj" fmla="val 70610"/>
          </a:avLst>
        </a:prstGeom>
        <a:solidFill>
          <a:schemeClr val="accent4">
            <a:hueOff val="-2455623"/>
            <a:satOff val="14794"/>
            <a:lumOff val="1186"/>
            <a:alphaOff val="0"/>
          </a:schemeClr>
        </a:solidFill>
        <a:ln w="25400" cap="flat" cmpd="sng" algn="ctr">
          <a:solidFill>
            <a:schemeClr val="accent4">
              <a:hueOff val="-2455623"/>
              <a:satOff val="14794"/>
              <a:lumOff val="11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C82AC8-0159-40D0-99D1-B29F453C079A}">
      <dsp:nvSpPr>
        <dsp:cNvPr id="0" name=""/>
        <dsp:cNvSpPr/>
      </dsp:nvSpPr>
      <dsp:spPr>
        <a:xfrm>
          <a:off x="6197243" y="2072774"/>
          <a:ext cx="1287020" cy="1018534"/>
        </a:xfrm>
        <a:prstGeom prst="chevron">
          <a:avLst>
            <a:gd name="adj" fmla="val 70610"/>
          </a:avLst>
        </a:prstGeom>
        <a:solidFill>
          <a:schemeClr val="accent4">
            <a:hueOff val="-2678862"/>
            <a:satOff val="16139"/>
            <a:lumOff val="1294"/>
            <a:alphaOff val="0"/>
          </a:schemeClr>
        </a:solidFill>
        <a:ln w="25400" cap="flat" cmpd="sng" algn="ctr">
          <a:solidFill>
            <a:schemeClr val="accent4">
              <a:hueOff val="-2678862"/>
              <a:satOff val="16139"/>
              <a:lumOff val="1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C93687-F40C-48B1-88D1-5EFC385E24AE}">
      <dsp:nvSpPr>
        <dsp:cNvPr id="0" name=""/>
        <dsp:cNvSpPr/>
      </dsp:nvSpPr>
      <dsp:spPr>
        <a:xfrm>
          <a:off x="6970922" y="2072774"/>
          <a:ext cx="1287020" cy="1018534"/>
        </a:xfrm>
        <a:prstGeom prst="chevron">
          <a:avLst>
            <a:gd name="adj" fmla="val 70610"/>
          </a:avLst>
        </a:prstGeom>
        <a:solidFill>
          <a:schemeClr val="accent4">
            <a:hueOff val="-2902100"/>
            <a:satOff val="17484"/>
            <a:lumOff val="1401"/>
            <a:alphaOff val="0"/>
          </a:schemeClr>
        </a:solidFill>
        <a:ln w="25400" cap="flat" cmpd="sng" algn="ctr">
          <a:solidFill>
            <a:schemeClr val="accent4">
              <a:hueOff val="-2902100"/>
              <a:satOff val="17484"/>
              <a:lumOff val="14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78D19-E764-4B11-A698-42FE1F5D6ECA}">
      <dsp:nvSpPr>
        <dsp:cNvPr id="0" name=""/>
        <dsp:cNvSpPr/>
      </dsp:nvSpPr>
      <dsp:spPr>
        <a:xfrm>
          <a:off x="2330681" y="2174627"/>
          <a:ext cx="5571588" cy="814827"/>
        </a:xfrm>
        <a:prstGeom prst="rect">
          <a:avLst/>
        </a:prstGeom>
        <a:solidFill>
          <a:schemeClr val="lt1">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lvl="0" algn="l" defTabSz="1022350">
            <a:lnSpc>
              <a:spcPct val="90000"/>
            </a:lnSpc>
            <a:spcBef>
              <a:spcPct val="0"/>
            </a:spcBef>
            <a:spcAft>
              <a:spcPct val="35000"/>
            </a:spcAft>
          </a:pPr>
          <a:r>
            <a:rPr lang="el-GR" sz="2300" kern="1200" dirty="0"/>
            <a:t>Στόχοι σχεδίου – οργάνωση - δράσεις</a:t>
          </a:r>
          <a:endParaRPr lang="en-US" sz="2300" kern="1200" dirty="0"/>
        </a:p>
      </dsp:txBody>
      <dsp:txXfrm>
        <a:off x="2330681" y="2174627"/>
        <a:ext cx="5571588" cy="814827"/>
      </dsp:txXfrm>
    </dsp:sp>
    <dsp:sp modelId="{8C8EA96A-3EF6-4A77-A375-F68240BD9069}">
      <dsp:nvSpPr>
        <dsp:cNvPr id="0" name=""/>
        <dsp:cNvSpPr/>
      </dsp:nvSpPr>
      <dsp:spPr>
        <a:xfrm>
          <a:off x="2330681" y="3145146"/>
          <a:ext cx="5500087" cy="50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lvl="0" algn="l" defTabSz="1022350">
            <a:lnSpc>
              <a:spcPct val="90000"/>
            </a:lnSpc>
            <a:spcBef>
              <a:spcPct val="0"/>
            </a:spcBef>
            <a:spcAft>
              <a:spcPct val="35000"/>
            </a:spcAft>
          </a:pPr>
          <a:r>
            <a:rPr lang="el-GR" sz="2300" b="1" kern="1200" dirty="0"/>
            <a:t>3. Ποιότητα αντίκτυπου</a:t>
          </a:r>
          <a:endParaRPr lang="en-US" sz="2300" b="1" kern="1200" dirty="0"/>
        </a:p>
      </dsp:txBody>
      <dsp:txXfrm>
        <a:off x="2330681" y="3145146"/>
        <a:ext cx="5500087" cy="500007"/>
      </dsp:txXfrm>
    </dsp:sp>
    <dsp:sp modelId="{2F119EEE-A9BC-4595-BE31-C8FC7E910945}">
      <dsp:nvSpPr>
        <dsp:cNvPr id="0" name=""/>
        <dsp:cNvSpPr/>
      </dsp:nvSpPr>
      <dsp:spPr>
        <a:xfrm>
          <a:off x="2330681" y="3645154"/>
          <a:ext cx="1287020" cy="1018534"/>
        </a:xfrm>
        <a:prstGeom prst="chevron">
          <a:avLst>
            <a:gd name="adj" fmla="val 70610"/>
          </a:avLst>
        </a:prstGeom>
        <a:solidFill>
          <a:schemeClr val="accent4">
            <a:hueOff val="-3125339"/>
            <a:satOff val="18829"/>
            <a:lumOff val="1509"/>
            <a:alphaOff val="0"/>
          </a:schemeClr>
        </a:solidFill>
        <a:ln w="25400" cap="flat" cmpd="sng" algn="ctr">
          <a:solidFill>
            <a:schemeClr val="accent4">
              <a:hueOff val="-3125339"/>
              <a:satOff val="18829"/>
              <a:lumOff val="15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AA5363-0298-4866-B956-641044473962}">
      <dsp:nvSpPr>
        <dsp:cNvPr id="0" name=""/>
        <dsp:cNvSpPr/>
      </dsp:nvSpPr>
      <dsp:spPr>
        <a:xfrm>
          <a:off x="3103749" y="3645154"/>
          <a:ext cx="1287020" cy="1018534"/>
        </a:xfrm>
        <a:prstGeom prst="chevron">
          <a:avLst>
            <a:gd name="adj" fmla="val 70610"/>
          </a:avLst>
        </a:prstGeom>
        <a:solidFill>
          <a:schemeClr val="accent4">
            <a:hueOff val="-3348577"/>
            <a:satOff val="20174"/>
            <a:lumOff val="1617"/>
            <a:alphaOff val="0"/>
          </a:schemeClr>
        </a:solidFill>
        <a:ln w="25400" cap="flat" cmpd="sng" algn="ctr">
          <a:solidFill>
            <a:schemeClr val="accent4">
              <a:hueOff val="-3348577"/>
              <a:satOff val="20174"/>
              <a:lumOff val="16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923A9-80EE-43F4-B19F-A71B5D9680E4}">
      <dsp:nvSpPr>
        <dsp:cNvPr id="0" name=""/>
        <dsp:cNvSpPr/>
      </dsp:nvSpPr>
      <dsp:spPr>
        <a:xfrm>
          <a:off x="3877428" y="3645154"/>
          <a:ext cx="1287020" cy="1018534"/>
        </a:xfrm>
        <a:prstGeom prst="chevron">
          <a:avLst>
            <a:gd name="adj" fmla="val 70610"/>
          </a:avLst>
        </a:prstGeom>
        <a:solidFill>
          <a:schemeClr val="accent4">
            <a:hueOff val="-3571816"/>
            <a:satOff val="21519"/>
            <a:lumOff val="1725"/>
            <a:alphaOff val="0"/>
          </a:schemeClr>
        </a:solidFill>
        <a:ln w="25400" cap="flat" cmpd="sng" algn="ctr">
          <a:solidFill>
            <a:schemeClr val="accent4">
              <a:hueOff val="-3571816"/>
              <a:satOff val="21519"/>
              <a:lumOff val="17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818EA-EC58-4AD5-8CA7-F56A34E44E78}">
      <dsp:nvSpPr>
        <dsp:cNvPr id="0" name=""/>
        <dsp:cNvSpPr/>
      </dsp:nvSpPr>
      <dsp:spPr>
        <a:xfrm>
          <a:off x="4650496" y="3645154"/>
          <a:ext cx="1287020" cy="1018534"/>
        </a:xfrm>
        <a:prstGeom prst="chevron">
          <a:avLst>
            <a:gd name="adj" fmla="val 70610"/>
          </a:avLst>
        </a:prstGeom>
        <a:solidFill>
          <a:schemeClr val="accent4">
            <a:hueOff val="-3795054"/>
            <a:satOff val="22864"/>
            <a:lumOff val="1833"/>
            <a:alphaOff val="0"/>
          </a:schemeClr>
        </a:solidFill>
        <a:ln w="25400" cap="flat" cmpd="sng" algn="ctr">
          <a:solidFill>
            <a:schemeClr val="accent4">
              <a:hueOff val="-3795054"/>
              <a:satOff val="22864"/>
              <a:lumOff val="183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C55285-2BBF-49E5-ACDD-8E75F3B9E8C2}">
      <dsp:nvSpPr>
        <dsp:cNvPr id="0" name=""/>
        <dsp:cNvSpPr/>
      </dsp:nvSpPr>
      <dsp:spPr>
        <a:xfrm>
          <a:off x="5424175" y="3645154"/>
          <a:ext cx="1287020" cy="1018534"/>
        </a:xfrm>
        <a:prstGeom prst="chevron">
          <a:avLst>
            <a:gd name="adj" fmla="val 70610"/>
          </a:avLst>
        </a:prstGeom>
        <a:solidFill>
          <a:schemeClr val="accent4">
            <a:hueOff val="-4018293"/>
            <a:satOff val="24209"/>
            <a:lumOff val="1940"/>
            <a:alphaOff val="0"/>
          </a:schemeClr>
        </a:solidFill>
        <a:ln w="25400" cap="flat" cmpd="sng" algn="ctr">
          <a:solidFill>
            <a:schemeClr val="accent4">
              <a:hueOff val="-4018293"/>
              <a:satOff val="24209"/>
              <a:lumOff val="19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2161BE-2DC7-4D20-A142-084FECB32C0D}">
      <dsp:nvSpPr>
        <dsp:cNvPr id="0" name=""/>
        <dsp:cNvSpPr/>
      </dsp:nvSpPr>
      <dsp:spPr>
        <a:xfrm>
          <a:off x="6197243" y="3645154"/>
          <a:ext cx="1287020" cy="1018534"/>
        </a:xfrm>
        <a:prstGeom prst="chevron">
          <a:avLst>
            <a:gd name="adj" fmla="val 70610"/>
          </a:avLst>
        </a:prstGeom>
        <a:solidFill>
          <a:schemeClr val="accent4">
            <a:hueOff val="-4241531"/>
            <a:satOff val="25554"/>
            <a:lumOff val="2048"/>
            <a:alphaOff val="0"/>
          </a:schemeClr>
        </a:solidFill>
        <a:ln w="25400" cap="flat" cmpd="sng" algn="ctr">
          <a:solidFill>
            <a:schemeClr val="accent4">
              <a:hueOff val="-4241531"/>
              <a:satOff val="25554"/>
              <a:lumOff val="204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680E3-C622-4279-99D1-F03EDC9CA74B}">
      <dsp:nvSpPr>
        <dsp:cNvPr id="0" name=""/>
        <dsp:cNvSpPr/>
      </dsp:nvSpPr>
      <dsp:spPr>
        <a:xfrm>
          <a:off x="6970922" y="3645154"/>
          <a:ext cx="1287020" cy="1018534"/>
        </a:xfrm>
        <a:prstGeom prst="chevron">
          <a:avLst>
            <a:gd name="adj" fmla="val 70610"/>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3F667D-8582-430B-B655-439557F64744}">
      <dsp:nvSpPr>
        <dsp:cNvPr id="0" name=""/>
        <dsp:cNvSpPr/>
      </dsp:nvSpPr>
      <dsp:spPr>
        <a:xfrm>
          <a:off x="2330681" y="3747007"/>
          <a:ext cx="5571588" cy="814827"/>
        </a:xfrm>
        <a:prstGeom prst="rect">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lvl="0" algn="l" defTabSz="1022350">
            <a:lnSpc>
              <a:spcPct val="90000"/>
            </a:lnSpc>
            <a:spcBef>
              <a:spcPct val="0"/>
            </a:spcBef>
            <a:spcAft>
              <a:spcPct val="35000"/>
            </a:spcAft>
          </a:pPr>
          <a:r>
            <a:rPr lang="el-GR" sz="2300" kern="1200" dirty="0"/>
            <a:t>Αποτελέσματα – συμπεράσματα – αξιολόγηση από οργανισμό - κοινό</a:t>
          </a:r>
          <a:endParaRPr lang="en-US" sz="2300" kern="1200" dirty="0"/>
        </a:p>
      </dsp:txBody>
      <dsp:txXfrm>
        <a:off x="2330681" y="3747007"/>
        <a:ext cx="5571588" cy="8148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AB39E-404D-452C-B46F-823D92F80F43}">
      <dsp:nvSpPr>
        <dsp:cNvPr id="0" name=""/>
        <dsp:cNvSpPr/>
      </dsp:nvSpPr>
      <dsp:spPr>
        <a:xfrm rot="5400000">
          <a:off x="5000422" y="-1063678"/>
          <a:ext cx="3308806" cy="6263365"/>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r>
            <a:rPr lang="el-GR" sz="3500" kern="1200" dirty="0">
              <a:latin typeface="Century Gothic" panose="020B0502020202020204" pitchFamily="34" charset="0"/>
            </a:rPr>
            <a:t>Σχολική Εκπαίδευση </a:t>
          </a:r>
          <a:endParaRPr lang="en-US" sz="3500" kern="1200" dirty="0">
            <a:latin typeface="Century Gothic" panose="020B0502020202020204" pitchFamily="34" charset="0"/>
          </a:endParaRPr>
        </a:p>
        <a:p>
          <a:pPr marL="285750" lvl="1" indent="-285750" algn="l" defTabSz="1555750">
            <a:lnSpc>
              <a:spcPct val="90000"/>
            </a:lnSpc>
            <a:spcBef>
              <a:spcPct val="0"/>
            </a:spcBef>
            <a:spcAft>
              <a:spcPct val="15000"/>
            </a:spcAft>
            <a:buChar char="••"/>
          </a:pPr>
          <a:r>
            <a:rPr lang="el-GR" sz="3500" kern="1200" dirty="0">
              <a:latin typeface="Century Gothic" panose="020B0502020202020204" pitchFamily="34" charset="0"/>
            </a:rPr>
            <a:t>Επαγγελματική Εκπαίδευση και Κατάρτιση </a:t>
          </a:r>
        </a:p>
        <a:p>
          <a:pPr marL="285750" lvl="1" indent="-285750" algn="l" defTabSz="1555750">
            <a:lnSpc>
              <a:spcPct val="90000"/>
            </a:lnSpc>
            <a:spcBef>
              <a:spcPct val="0"/>
            </a:spcBef>
            <a:spcAft>
              <a:spcPct val="15000"/>
            </a:spcAft>
            <a:buChar char="••"/>
          </a:pPr>
          <a:r>
            <a:rPr lang="el-GR" sz="3500" kern="1200" dirty="0">
              <a:latin typeface="Century Gothic" panose="020B0502020202020204" pitchFamily="34" charset="0"/>
            </a:rPr>
            <a:t>Τριτοβάθμια Εκπαίδευση</a:t>
          </a:r>
        </a:p>
        <a:p>
          <a:pPr marL="285750" lvl="1" indent="-285750" algn="l" defTabSz="1555750">
            <a:lnSpc>
              <a:spcPct val="90000"/>
            </a:lnSpc>
            <a:spcBef>
              <a:spcPct val="0"/>
            </a:spcBef>
            <a:spcAft>
              <a:spcPct val="15000"/>
            </a:spcAft>
            <a:buChar char="••"/>
          </a:pPr>
          <a:r>
            <a:rPr lang="el-GR" sz="3500" kern="1200" dirty="0">
              <a:latin typeface="Century Gothic" panose="020B0502020202020204" pitchFamily="34" charset="0"/>
            </a:rPr>
            <a:t>Εκπαίδευση Ενηλίκων</a:t>
          </a:r>
        </a:p>
      </dsp:txBody>
      <dsp:txXfrm rot="-5400000">
        <a:off x="3523143" y="575124"/>
        <a:ext cx="6101842" cy="2985760"/>
      </dsp:txXfrm>
    </dsp:sp>
    <dsp:sp modelId="{FCE5CD6E-DE4A-4A01-B23E-7171214D33D9}">
      <dsp:nvSpPr>
        <dsp:cNvPr id="0" name=""/>
        <dsp:cNvSpPr/>
      </dsp:nvSpPr>
      <dsp:spPr>
        <a:xfrm>
          <a:off x="0" y="0"/>
          <a:ext cx="3523142" cy="413600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l-GR" sz="2200" b="0" kern="1200" dirty="0">
              <a:latin typeface="Century Gothic" panose="020B0502020202020204" pitchFamily="34" charset="0"/>
            </a:rPr>
            <a:t>ΙΚΥ </a:t>
          </a:r>
        </a:p>
        <a:p>
          <a:pPr lvl="0" algn="ctr" defTabSz="977900">
            <a:lnSpc>
              <a:spcPct val="90000"/>
            </a:lnSpc>
            <a:spcBef>
              <a:spcPct val="0"/>
            </a:spcBef>
            <a:spcAft>
              <a:spcPct val="35000"/>
            </a:spcAft>
          </a:pPr>
          <a:r>
            <a:rPr lang="en-GB" sz="2200" b="0" kern="1200" dirty="0">
              <a:latin typeface="Century Gothic" panose="020B0502020202020204" pitchFamily="34" charset="0"/>
              <a:hlinkClick xmlns:r="http://schemas.openxmlformats.org/officeDocument/2006/relationships" r:id="rId1"/>
            </a:rPr>
            <a:t>https://www.iky.gr/el/</a:t>
          </a:r>
          <a:r>
            <a:rPr lang="el-GR" sz="2200" b="0" kern="1200" dirty="0">
              <a:latin typeface="Century Gothic" panose="020B0502020202020204" pitchFamily="34" charset="0"/>
            </a:rPr>
            <a:t> </a:t>
          </a:r>
        </a:p>
      </dsp:txBody>
      <dsp:txXfrm>
        <a:off x="171986" y="171986"/>
        <a:ext cx="3179170" cy="379203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B5A06-9AFB-4E24-B826-065883BF05C1}">
      <dsp:nvSpPr>
        <dsp:cNvPr id="0" name=""/>
        <dsp:cNvSpPr/>
      </dsp:nvSpPr>
      <dsp:spPr>
        <a:xfrm>
          <a:off x="49" y="175391"/>
          <a:ext cx="4712010" cy="1749178"/>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l-GR" sz="3100" kern="1200" dirty="0">
              <a:latin typeface="Century Gothic" panose="020B0502020202020204" pitchFamily="34" charset="0"/>
            </a:rPr>
            <a:t>Κριτήρια επιλεξιμότητας αιτήσεων</a:t>
          </a:r>
          <a:endParaRPr lang="en-GB" sz="3100" b="1" kern="1200" dirty="0"/>
        </a:p>
      </dsp:txBody>
      <dsp:txXfrm>
        <a:off x="49" y="175391"/>
        <a:ext cx="4712010" cy="1749178"/>
      </dsp:txXfrm>
    </dsp:sp>
    <dsp:sp modelId="{0F31AF73-5FDC-470C-9638-C99EF7E3B12E}">
      <dsp:nvSpPr>
        <dsp:cNvPr id="0" name=""/>
        <dsp:cNvSpPr/>
      </dsp:nvSpPr>
      <dsp:spPr>
        <a:xfrm>
          <a:off x="49" y="1924570"/>
          <a:ext cx="4712010" cy="3318705"/>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50000"/>
            </a:lnSpc>
            <a:spcBef>
              <a:spcPct val="0"/>
            </a:spcBef>
            <a:spcAft>
              <a:spcPct val="15000"/>
            </a:spcAft>
            <a:buChar char="••"/>
          </a:pPr>
          <a:r>
            <a:rPr lang="el-GR" sz="2000" kern="1200" dirty="0">
              <a:latin typeface="Century Gothic" panose="020B0502020202020204" pitchFamily="34" charset="0"/>
            </a:rPr>
            <a:t>Επιλεξιμότητα </a:t>
          </a:r>
          <a:r>
            <a:rPr lang="en-GB" sz="2000" kern="1200" dirty="0">
              <a:latin typeface="Century Gothic" panose="020B0502020202020204" pitchFamily="34" charset="0"/>
            </a:rPr>
            <a:t>(Eligibility Check)</a:t>
          </a:r>
          <a:endParaRPr lang="en-US" sz="2000" kern="1200" dirty="0"/>
        </a:p>
        <a:p>
          <a:pPr marL="228600" lvl="1" indent="-228600" algn="l" defTabSz="889000">
            <a:lnSpc>
              <a:spcPct val="150000"/>
            </a:lnSpc>
            <a:spcBef>
              <a:spcPct val="0"/>
            </a:spcBef>
            <a:spcAft>
              <a:spcPct val="15000"/>
            </a:spcAft>
            <a:buChar char="••"/>
          </a:pPr>
          <a:r>
            <a:rPr lang="en-US" sz="2000" kern="1200" dirty="0">
              <a:latin typeface="Century Gothic" panose="020B0502020202020204" pitchFamily="34" charset="0"/>
              <a:cs typeface="Arial" charset="0"/>
            </a:rPr>
            <a:t>Exclusion criteria</a:t>
          </a:r>
          <a:endParaRPr lang="en-GB" sz="2000" kern="1200" dirty="0">
            <a:latin typeface="Century Gothic" panose="020B0502020202020204" pitchFamily="34" charset="0"/>
            <a:cs typeface="Arial" charset="0"/>
          </a:endParaRPr>
        </a:p>
        <a:p>
          <a:pPr marL="228600" lvl="1" indent="-228600" algn="l" defTabSz="889000">
            <a:lnSpc>
              <a:spcPct val="150000"/>
            </a:lnSpc>
            <a:spcBef>
              <a:spcPct val="0"/>
            </a:spcBef>
            <a:spcAft>
              <a:spcPct val="15000"/>
            </a:spcAft>
            <a:buChar char="••"/>
          </a:pPr>
          <a:r>
            <a:rPr lang="en-GB" sz="2000" kern="1200" dirty="0">
              <a:latin typeface="Century Gothic" panose="020B0502020202020204" pitchFamily="34" charset="0"/>
            </a:rPr>
            <a:t>Double funding check</a:t>
          </a:r>
          <a:r>
            <a:rPr lang="el-GR" sz="2000" kern="1200" dirty="0">
              <a:latin typeface="Century Gothic" panose="020B0502020202020204" pitchFamily="34" charset="0"/>
            </a:rPr>
            <a:t> </a:t>
          </a:r>
        </a:p>
        <a:p>
          <a:pPr marL="228600" lvl="1" indent="-228600" algn="l" defTabSz="889000">
            <a:lnSpc>
              <a:spcPct val="150000"/>
            </a:lnSpc>
            <a:spcBef>
              <a:spcPct val="0"/>
            </a:spcBef>
            <a:spcAft>
              <a:spcPct val="15000"/>
            </a:spcAft>
            <a:buChar char="••"/>
          </a:pPr>
          <a:r>
            <a:rPr lang="en-GB" sz="2000" kern="1200" dirty="0">
              <a:latin typeface="Century Gothic" panose="020B0502020202020204" pitchFamily="34" charset="0"/>
            </a:rPr>
            <a:t>Selection Criteria </a:t>
          </a:r>
        </a:p>
        <a:p>
          <a:pPr marL="228600" lvl="1" indent="-228600" algn="l" defTabSz="889000">
            <a:lnSpc>
              <a:spcPct val="150000"/>
            </a:lnSpc>
            <a:spcBef>
              <a:spcPct val="0"/>
            </a:spcBef>
            <a:spcAft>
              <a:spcPct val="15000"/>
            </a:spcAft>
            <a:buChar char="••"/>
          </a:pPr>
          <a:r>
            <a:rPr lang="en-GB" sz="2000" kern="1200" dirty="0">
              <a:latin typeface="Century Gothic" panose="020B0502020202020204" pitchFamily="34" charset="0"/>
            </a:rPr>
            <a:t>Financial Capacity </a:t>
          </a:r>
        </a:p>
        <a:p>
          <a:pPr marL="228600" lvl="1" indent="-228600" algn="l" defTabSz="889000">
            <a:lnSpc>
              <a:spcPct val="150000"/>
            </a:lnSpc>
            <a:spcBef>
              <a:spcPct val="0"/>
            </a:spcBef>
            <a:spcAft>
              <a:spcPct val="15000"/>
            </a:spcAft>
            <a:buChar char="••"/>
          </a:pPr>
          <a:r>
            <a:rPr lang="en-GB" sz="2000" kern="1200" dirty="0">
              <a:latin typeface="Century Gothic" panose="020B0502020202020204" pitchFamily="34" charset="0"/>
            </a:rPr>
            <a:t>Operational Capacity </a:t>
          </a:r>
        </a:p>
      </dsp:txBody>
      <dsp:txXfrm>
        <a:off x="49" y="1924570"/>
        <a:ext cx="4712010" cy="3318705"/>
      </dsp:txXfrm>
    </dsp:sp>
    <dsp:sp modelId="{186F3CE6-F4C1-4A16-9011-146AFB3F967A}">
      <dsp:nvSpPr>
        <dsp:cNvPr id="0" name=""/>
        <dsp:cNvSpPr/>
      </dsp:nvSpPr>
      <dsp:spPr>
        <a:xfrm>
          <a:off x="5371789" y="0"/>
          <a:ext cx="4712010" cy="1749178"/>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l-GR" sz="3100" kern="1200" dirty="0">
              <a:latin typeface="Century Gothic" panose="020B0502020202020204" pitchFamily="34" charset="0"/>
            </a:rPr>
            <a:t>Κριτήρια Ποιοτικής Αξιολόγησης</a:t>
          </a:r>
        </a:p>
        <a:p>
          <a:pPr lvl="0" algn="ctr" defTabSz="1377950">
            <a:lnSpc>
              <a:spcPct val="90000"/>
            </a:lnSpc>
            <a:spcBef>
              <a:spcPct val="0"/>
            </a:spcBef>
            <a:spcAft>
              <a:spcPct val="35000"/>
            </a:spcAft>
          </a:pPr>
          <a:r>
            <a:rPr lang="el-GR" sz="3100" kern="1200" dirty="0">
              <a:latin typeface="Century Gothic" panose="020B0502020202020204" pitchFamily="34" charset="0"/>
            </a:rPr>
            <a:t>(Μέγιστη Βαθμολογία)</a:t>
          </a:r>
          <a:endParaRPr lang="en-US" sz="3100" kern="1200" dirty="0"/>
        </a:p>
      </dsp:txBody>
      <dsp:txXfrm>
        <a:off x="5371789" y="0"/>
        <a:ext cx="4712010" cy="1749178"/>
      </dsp:txXfrm>
    </dsp:sp>
    <dsp:sp modelId="{39576311-873C-4A76-B926-336BE75FB728}">
      <dsp:nvSpPr>
        <dsp:cNvPr id="0" name=""/>
        <dsp:cNvSpPr/>
      </dsp:nvSpPr>
      <dsp:spPr>
        <a:xfrm>
          <a:off x="5371740" y="1924570"/>
          <a:ext cx="4712010" cy="3318705"/>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l-GR" sz="2000" b="0" i="0" u="none" kern="1200" dirty="0">
              <a:latin typeface="Century Gothic" panose="020B0502020202020204" pitchFamily="34" charset="0"/>
            </a:rPr>
            <a:t>Συνάφεια - 10</a:t>
          </a:r>
          <a:endParaRPr lang="en-US" sz="2000"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endParaRPr lang="en-US" sz="2000" kern="1200" dirty="0">
            <a:latin typeface="Century Gothic" panose="020B0502020202020204" pitchFamily="34" charset="0"/>
          </a:endParaRPr>
        </a:p>
        <a:p>
          <a:pPr marL="228600" lvl="1" indent="-228600" algn="l" defTabSz="889000" rtl="0">
            <a:lnSpc>
              <a:spcPct val="90000"/>
            </a:lnSpc>
            <a:spcBef>
              <a:spcPct val="0"/>
            </a:spcBef>
            <a:spcAft>
              <a:spcPct val="15000"/>
            </a:spcAft>
            <a:buChar char="••"/>
          </a:pPr>
          <a:r>
            <a:rPr lang="en-US" sz="2000" b="0" i="0" u="none" kern="1200" dirty="0">
              <a:latin typeface="Century Gothic" panose="020B0502020202020204" pitchFamily="34" charset="0"/>
            </a:rPr>
            <a:t>Erasmus Plan: </a:t>
          </a:r>
          <a:r>
            <a:rPr lang="el-GR" sz="2000" b="0" i="0" u="none" kern="1200" dirty="0">
              <a:latin typeface="Century Gothic" panose="020B0502020202020204" pitchFamily="34" charset="0"/>
            </a:rPr>
            <a:t>Στόχοι - 40</a:t>
          </a:r>
          <a:endParaRPr lang="en-US" sz="2000" b="0" i="0" u="none"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endParaRPr lang="en-US" sz="2000" kern="1200">
            <a:latin typeface="Century Gothic" panose="020B0502020202020204" pitchFamily="34" charset="0"/>
          </a:endParaRPr>
        </a:p>
        <a:p>
          <a:pPr marL="228600" lvl="1" indent="-228600" algn="l" defTabSz="889000" rtl="0">
            <a:lnSpc>
              <a:spcPct val="90000"/>
            </a:lnSpc>
            <a:spcBef>
              <a:spcPct val="0"/>
            </a:spcBef>
            <a:spcAft>
              <a:spcPct val="15000"/>
            </a:spcAft>
            <a:buChar char="••"/>
          </a:pPr>
          <a:r>
            <a:rPr lang="el-GR" sz="2000" b="0" i="0" u="none" kern="1200" dirty="0" err="1">
              <a:latin typeface="Century Gothic" panose="020B0502020202020204" pitchFamily="34" charset="0"/>
            </a:rPr>
            <a:t>Erasmus</a:t>
          </a:r>
          <a:r>
            <a:rPr lang="en-US" sz="2000" b="0" i="0" u="none" kern="1200" dirty="0">
              <a:latin typeface="Century Gothic" panose="020B0502020202020204" pitchFamily="34" charset="0"/>
            </a:rPr>
            <a:t> Plan</a:t>
          </a:r>
          <a:r>
            <a:rPr lang="el-GR" sz="2000" b="0" i="0" u="none" kern="1200" dirty="0">
              <a:latin typeface="Century Gothic" panose="020B0502020202020204" pitchFamily="34" charset="0"/>
            </a:rPr>
            <a:t>: Δραστηριότητες - 20</a:t>
          </a:r>
          <a:endParaRPr lang="en-US" sz="2000" b="0" i="0" u="none"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endParaRPr lang="en-US" sz="2000" kern="1200">
            <a:latin typeface="Century Gothic" panose="020B0502020202020204" pitchFamily="34" charset="0"/>
          </a:endParaRPr>
        </a:p>
        <a:p>
          <a:pPr marL="228600" lvl="1" indent="-228600" algn="l" defTabSz="889000" rtl="0">
            <a:lnSpc>
              <a:spcPct val="90000"/>
            </a:lnSpc>
            <a:spcBef>
              <a:spcPct val="0"/>
            </a:spcBef>
            <a:spcAft>
              <a:spcPct val="15000"/>
            </a:spcAft>
            <a:buChar char="••"/>
          </a:pPr>
          <a:r>
            <a:rPr lang="el-GR" sz="2000" b="0" i="0" u="none" kern="1200" dirty="0" err="1">
              <a:latin typeface="Century Gothic" panose="020B0502020202020204" pitchFamily="34" charset="0"/>
            </a:rPr>
            <a:t>Erasmus</a:t>
          </a:r>
          <a:r>
            <a:rPr lang="en-US" sz="2000" b="0" i="0" u="none" kern="1200" dirty="0">
              <a:latin typeface="Century Gothic" panose="020B0502020202020204" pitchFamily="34" charset="0"/>
            </a:rPr>
            <a:t> Plan</a:t>
          </a:r>
          <a:r>
            <a:rPr lang="el-GR" sz="2000" b="0" i="0" u="none" kern="1200" dirty="0">
              <a:latin typeface="Century Gothic" panose="020B0502020202020204" pitchFamily="34" charset="0"/>
            </a:rPr>
            <a:t>: Διαχείριση – 30</a:t>
          </a:r>
          <a:endParaRPr lang="en-US" sz="2000" b="0" i="0" u="none" kern="1200" dirty="0">
            <a:latin typeface="Century Gothic" panose="020B0502020202020204" pitchFamily="34" charset="0"/>
          </a:endParaRPr>
        </a:p>
      </dsp:txBody>
      <dsp:txXfrm>
        <a:off x="5371740" y="1924570"/>
        <a:ext cx="4712010" cy="331870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122B0-8270-284D-8C63-A8BD94C1B886}">
      <dsp:nvSpPr>
        <dsp:cNvPr id="0" name=""/>
        <dsp:cNvSpPr/>
      </dsp:nvSpPr>
      <dsp:spPr>
        <a:xfrm>
          <a:off x="0" y="270734"/>
          <a:ext cx="5811128" cy="2173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1008" tIns="312420" rIns="451008" bIns="106680" numCol="1" spcCol="1270" anchor="t" anchorCtr="0">
          <a:noAutofit/>
        </a:bodyPr>
        <a:lstStyle/>
        <a:p>
          <a:pPr marL="114300" lvl="1" indent="-114300" algn="l" defTabSz="666750">
            <a:lnSpc>
              <a:spcPct val="90000"/>
            </a:lnSpc>
            <a:spcBef>
              <a:spcPct val="0"/>
            </a:spcBef>
            <a:spcAft>
              <a:spcPct val="15000"/>
            </a:spcAft>
            <a:buChar char="••"/>
          </a:pPr>
          <a:r>
            <a:rPr lang="el-GR" sz="1500" kern="1200" spc="-5">
              <a:latin typeface="Century Gothic" panose="020B0502020202020204" pitchFamily="34" charset="0"/>
              <a:cs typeface="Verdana"/>
            </a:rPr>
            <a:t>Το προφίλ, </a:t>
          </a:r>
          <a:r>
            <a:rPr lang="el-GR" sz="1500" kern="1200">
              <a:latin typeface="Century Gothic" panose="020B0502020202020204" pitchFamily="34" charset="0"/>
              <a:cs typeface="Verdana"/>
            </a:rPr>
            <a:t>η </a:t>
          </a:r>
          <a:r>
            <a:rPr lang="el-GR" sz="1500" kern="1200" spc="-5">
              <a:latin typeface="Century Gothic" panose="020B0502020202020204" pitchFamily="34" charset="0"/>
              <a:cs typeface="Verdana"/>
            </a:rPr>
            <a:t>πείρα, </a:t>
          </a:r>
          <a:r>
            <a:rPr lang="el-GR" sz="1500" kern="1200">
              <a:latin typeface="Century Gothic" panose="020B0502020202020204" pitchFamily="34" charset="0"/>
              <a:cs typeface="Verdana"/>
            </a:rPr>
            <a:t>οι </a:t>
          </a:r>
          <a:r>
            <a:rPr lang="el-GR" sz="1500" kern="1200" spc="-5">
              <a:latin typeface="Century Gothic" panose="020B0502020202020204" pitchFamily="34" charset="0"/>
              <a:cs typeface="Verdana"/>
            </a:rPr>
            <a:t>δραστηριότητες του οργανισμού και οι εκπαιδευόμενοί του είναι συναφή </a:t>
          </a:r>
          <a:r>
            <a:rPr lang="el-GR" sz="1500" kern="1200">
              <a:latin typeface="Century Gothic" panose="020B0502020202020204" pitchFamily="34" charset="0"/>
              <a:cs typeface="Verdana"/>
            </a:rPr>
            <a:t>με </a:t>
          </a:r>
          <a:r>
            <a:rPr lang="el-GR" sz="1500" kern="1200" spc="-5">
              <a:latin typeface="Century Gothic" panose="020B0502020202020204" pitchFamily="34" charset="0"/>
              <a:cs typeface="Verdana"/>
            </a:rPr>
            <a:t>τον </a:t>
          </a:r>
          <a:r>
            <a:rPr lang="el-GR" sz="1500" kern="1200">
              <a:latin typeface="Century Gothic" panose="020B0502020202020204" pitchFamily="34" charset="0"/>
              <a:cs typeface="Verdana"/>
            </a:rPr>
            <a:t>τομέα </a:t>
          </a:r>
          <a:r>
            <a:rPr lang="el-GR" sz="1500" kern="1200" spc="-5">
              <a:latin typeface="Century Gothic" panose="020B0502020202020204" pitchFamily="34" charset="0"/>
              <a:cs typeface="Verdana"/>
            </a:rPr>
            <a:t>της αίτησης και  τους στόχους της </a:t>
          </a:r>
          <a:r>
            <a:rPr lang="el-GR" sz="1500" kern="1200" spc="-30">
              <a:latin typeface="Century Gothic" panose="020B0502020202020204" pitchFamily="34" charset="0"/>
              <a:cs typeface="Verdana"/>
            </a:rPr>
            <a:t>Π</a:t>
          </a:r>
          <a:r>
            <a:rPr lang="el-GR" sz="1500" kern="1200" spc="-5">
              <a:latin typeface="Century Gothic" panose="020B0502020202020204" pitchFamily="34" charset="0"/>
              <a:cs typeface="Verdana"/>
            </a:rPr>
            <a:t>ρόσκλησης</a:t>
          </a:r>
          <a:r>
            <a:rPr lang="en-US" sz="1500" kern="1200" spc="-5">
              <a:latin typeface="Century Gothic" panose="020B0502020202020204" pitchFamily="34" charset="0"/>
              <a:cs typeface="Verdana"/>
            </a:rPr>
            <a:t>;</a:t>
          </a:r>
          <a:endParaRPr lang="el-GR" sz="1500" kern="1200">
            <a:latin typeface="Century Gothic" panose="020B0502020202020204" pitchFamily="34" charset="0"/>
          </a:endParaRPr>
        </a:p>
        <a:p>
          <a:pPr marL="114300" lvl="1" indent="-114300" algn="l" defTabSz="666750">
            <a:lnSpc>
              <a:spcPct val="90000"/>
            </a:lnSpc>
            <a:spcBef>
              <a:spcPct val="0"/>
            </a:spcBef>
            <a:spcAft>
              <a:spcPct val="15000"/>
            </a:spcAft>
            <a:buChar char="••"/>
          </a:pPr>
          <a:endParaRPr lang="el-GR" sz="1500" kern="1200">
            <a:latin typeface="Century Gothic" panose="020B0502020202020204" pitchFamily="34" charset="0"/>
          </a:endParaRPr>
        </a:p>
        <a:p>
          <a:pPr marL="114300" lvl="1" indent="-114300" algn="l" defTabSz="666750">
            <a:lnSpc>
              <a:spcPct val="90000"/>
            </a:lnSpc>
            <a:spcBef>
              <a:spcPct val="0"/>
            </a:spcBef>
            <a:spcAft>
              <a:spcPct val="15000"/>
            </a:spcAft>
            <a:buChar char="••"/>
          </a:pPr>
          <a:r>
            <a:rPr lang="en-US" sz="1500" kern="1200">
              <a:latin typeface="Century Gothic" panose="020B0502020202020204" pitchFamily="34" charset="0"/>
              <a:cs typeface="Verdana"/>
            </a:rPr>
            <a:t>H </a:t>
          </a:r>
          <a:r>
            <a:rPr lang="el-GR" sz="1500" kern="1200" spc="-5">
              <a:latin typeface="Century Gothic" panose="020B0502020202020204" pitchFamily="34" charset="0"/>
              <a:cs typeface="Verdana"/>
            </a:rPr>
            <a:t>κοινοπραξία αποφέρει σαφή προστιθέμενη </a:t>
          </a:r>
          <a:r>
            <a:rPr lang="el-GR" sz="1500" kern="1200">
              <a:latin typeface="Century Gothic" panose="020B0502020202020204" pitchFamily="34" charset="0"/>
              <a:cs typeface="Verdana"/>
            </a:rPr>
            <a:t>αξία </a:t>
          </a:r>
          <a:r>
            <a:rPr lang="el-GR" sz="1500" kern="1200" spc="-5">
              <a:latin typeface="Century Gothic" panose="020B0502020202020204" pitchFamily="34" charset="0"/>
              <a:cs typeface="Verdana"/>
            </a:rPr>
            <a:t>για τα  μέλη της όσον αφορά στους στόχους της Πρόσκλησης</a:t>
          </a:r>
          <a:r>
            <a:rPr lang="en-US" sz="1500" kern="1200" spc="-5">
              <a:latin typeface="Century Gothic" panose="020B0502020202020204" pitchFamily="34" charset="0"/>
              <a:cs typeface="Verdana"/>
            </a:rPr>
            <a:t>;</a:t>
          </a:r>
          <a:endParaRPr lang="el-GR" sz="1500" kern="1200">
            <a:latin typeface="Century Gothic" panose="020B0502020202020204" pitchFamily="34" charset="0"/>
          </a:endParaRPr>
        </a:p>
      </dsp:txBody>
      <dsp:txXfrm>
        <a:off x="0" y="270734"/>
        <a:ext cx="5811128" cy="2173500"/>
      </dsp:txXfrm>
    </dsp:sp>
    <dsp:sp modelId="{D1BA4DF2-865A-6947-8553-D66DE893D0C8}">
      <dsp:nvSpPr>
        <dsp:cNvPr id="0" name=""/>
        <dsp:cNvSpPr/>
      </dsp:nvSpPr>
      <dsp:spPr>
        <a:xfrm>
          <a:off x="290556" y="49334"/>
          <a:ext cx="4067789" cy="442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753" tIns="0" rIns="153753" bIns="0" numCol="1" spcCol="1270" anchor="ctr" anchorCtr="0">
          <a:noAutofit/>
        </a:bodyPr>
        <a:lstStyle/>
        <a:p>
          <a:pPr lvl="0" algn="l" defTabSz="666750">
            <a:lnSpc>
              <a:spcPct val="90000"/>
            </a:lnSpc>
            <a:spcBef>
              <a:spcPct val="0"/>
            </a:spcBef>
            <a:spcAft>
              <a:spcPct val="35000"/>
            </a:spcAft>
          </a:pPr>
          <a:r>
            <a:rPr lang="el-GR" sz="1500" b="1" u="none" kern="1200">
              <a:latin typeface="Century Gothic" panose="020B0502020202020204" pitchFamily="34" charset="0"/>
              <a:ea typeface="+mn-ea"/>
              <a:cs typeface="+mn-cs"/>
            </a:rPr>
            <a:t>Συνάφεια</a:t>
          </a:r>
        </a:p>
      </dsp:txBody>
      <dsp:txXfrm>
        <a:off x="312172" y="70950"/>
        <a:ext cx="4024557" cy="399568"/>
      </dsp:txXfrm>
    </dsp:sp>
    <dsp:sp modelId="{2BDB3277-3AAA-A743-95ED-DC0BAFA801FD}">
      <dsp:nvSpPr>
        <dsp:cNvPr id="0" name=""/>
        <dsp:cNvSpPr/>
      </dsp:nvSpPr>
      <dsp:spPr>
        <a:xfrm>
          <a:off x="0" y="2746634"/>
          <a:ext cx="5811128" cy="28822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1008" tIns="312420" rIns="451008" bIns="106680" numCol="1" spcCol="1270" anchor="t" anchorCtr="0">
          <a:noAutofit/>
        </a:bodyPr>
        <a:lstStyle/>
        <a:p>
          <a:pPr marL="114300" lvl="1" indent="-114300" algn="l" defTabSz="666750">
            <a:lnSpc>
              <a:spcPct val="90000"/>
            </a:lnSpc>
            <a:spcBef>
              <a:spcPct val="0"/>
            </a:spcBef>
            <a:spcAft>
              <a:spcPct val="15000"/>
            </a:spcAft>
            <a:buChar char="••"/>
          </a:pPr>
          <a:r>
            <a:rPr lang="el-GR" sz="1500" kern="1200">
              <a:latin typeface="Century Gothic" panose="020B0502020202020204" pitchFamily="34" charset="0"/>
              <a:cs typeface="Verdana"/>
            </a:rPr>
            <a:t>Συνάδουν με τους στόχους της Πρόσκλησης, τις ανάγκες του οργανισμού, του προσωπικού και των εκπαιδευομένων</a:t>
          </a:r>
          <a:r>
            <a:rPr lang="en-US" sz="1500" kern="1200">
              <a:latin typeface="Century Gothic" panose="020B0502020202020204" pitchFamily="34" charset="0"/>
              <a:cs typeface="Verdana"/>
            </a:rPr>
            <a:t>;</a:t>
          </a:r>
        </a:p>
        <a:p>
          <a:pPr marL="114300" lvl="1" indent="-114300" algn="l" defTabSz="666750">
            <a:lnSpc>
              <a:spcPct val="90000"/>
            </a:lnSpc>
            <a:spcBef>
              <a:spcPct val="0"/>
            </a:spcBef>
            <a:spcAft>
              <a:spcPct val="15000"/>
            </a:spcAft>
            <a:buChar char="••"/>
          </a:pPr>
          <a:endParaRPr lang="en-US" sz="1500" kern="1200">
            <a:latin typeface="Century Gothic" panose="020B0502020202020204" pitchFamily="34" charset="0"/>
            <a:cs typeface="Verdana"/>
          </a:endParaRPr>
        </a:p>
        <a:p>
          <a:pPr marL="114300" lvl="1" indent="-114300" algn="l" defTabSz="666750">
            <a:lnSpc>
              <a:spcPct val="90000"/>
            </a:lnSpc>
            <a:spcBef>
              <a:spcPct val="0"/>
            </a:spcBef>
            <a:spcAft>
              <a:spcPct val="15000"/>
            </a:spcAft>
            <a:buChar char="••"/>
          </a:pPr>
          <a:r>
            <a:rPr lang="en-US" sz="1500" kern="1200">
              <a:latin typeface="Century Gothic" panose="020B0502020202020204" pitchFamily="34" charset="0"/>
              <a:cs typeface="Verdana"/>
            </a:rPr>
            <a:t>T</a:t>
          </a:r>
          <a:r>
            <a:rPr lang="el-GR" sz="1500" kern="1200">
              <a:latin typeface="Century Gothic" panose="020B0502020202020204" pitchFamily="34" charset="0"/>
              <a:cs typeface="Verdana"/>
            </a:rPr>
            <a:t>ο χρονοδιάγραμμά τους  είναι ρεαλιστικό και κατάλληλο για την επίτευξη θετικού αντικτύπου  για τον οργανισμό (ή την κοινοπραξία)</a:t>
          </a:r>
          <a:endParaRPr lang="en-US" sz="1500" kern="1200">
            <a:latin typeface="Century Gothic" panose="020B0502020202020204" pitchFamily="34" charset="0"/>
            <a:cs typeface="Verdana"/>
          </a:endParaRPr>
        </a:p>
        <a:p>
          <a:pPr marL="114300" lvl="1" indent="-114300" algn="l" defTabSz="666750">
            <a:lnSpc>
              <a:spcPct val="90000"/>
            </a:lnSpc>
            <a:spcBef>
              <a:spcPct val="0"/>
            </a:spcBef>
            <a:spcAft>
              <a:spcPct val="15000"/>
            </a:spcAft>
            <a:buChar char="••"/>
          </a:pPr>
          <a:endParaRPr lang="en-US" sz="1500" kern="1200">
            <a:latin typeface="Century Gothic" panose="020B0502020202020204" pitchFamily="34" charset="0"/>
            <a:cs typeface="Verdana"/>
          </a:endParaRPr>
        </a:p>
        <a:p>
          <a:pPr marL="114300" lvl="1" indent="-114300" algn="l" defTabSz="666750">
            <a:lnSpc>
              <a:spcPct val="90000"/>
            </a:lnSpc>
            <a:spcBef>
              <a:spcPct val="0"/>
            </a:spcBef>
            <a:spcAft>
              <a:spcPct val="15000"/>
            </a:spcAft>
            <a:buChar char="••"/>
          </a:pPr>
          <a:r>
            <a:rPr lang="el-GR" sz="1500" kern="1200">
              <a:latin typeface="Century Gothic" panose="020B0502020202020204" pitchFamily="34" charset="0"/>
              <a:cs typeface="Verdana"/>
            </a:rPr>
            <a:t>Τα προτεινόμενα μέτρα για την παρακολούθηση και αξιολόγηση της  προόδου της επίτευξης των στόχων είναι  κατάλληλα και συγκεκριμένα</a:t>
          </a:r>
          <a:r>
            <a:rPr lang="en-US" sz="1500" kern="1200">
              <a:latin typeface="Century Gothic" panose="020B0502020202020204" pitchFamily="34" charset="0"/>
              <a:cs typeface="Verdana"/>
            </a:rPr>
            <a:t>;</a:t>
          </a:r>
        </a:p>
      </dsp:txBody>
      <dsp:txXfrm>
        <a:off x="0" y="2746634"/>
        <a:ext cx="5811128" cy="2882250"/>
      </dsp:txXfrm>
    </dsp:sp>
    <dsp:sp modelId="{2F193733-F427-3F4D-82F7-45304399F646}">
      <dsp:nvSpPr>
        <dsp:cNvPr id="0" name=""/>
        <dsp:cNvSpPr/>
      </dsp:nvSpPr>
      <dsp:spPr>
        <a:xfrm>
          <a:off x="290556" y="2525234"/>
          <a:ext cx="4067789" cy="442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l" defTabSz="666750">
            <a:lnSpc>
              <a:spcPct val="90000"/>
            </a:lnSpc>
            <a:spcBef>
              <a:spcPct val="0"/>
            </a:spcBef>
            <a:spcAft>
              <a:spcPct val="35000"/>
            </a:spcAft>
          </a:pPr>
          <a:r>
            <a:rPr lang="en-US" sz="1500" b="1" u="none" kern="1200">
              <a:latin typeface="Century Gothic" panose="020B0502020202020204" pitchFamily="34" charset="0"/>
              <a:ea typeface="+mn-ea"/>
              <a:cs typeface="+mn-cs"/>
            </a:rPr>
            <a:t>Erasmus Plan </a:t>
          </a:r>
          <a:r>
            <a:rPr lang="el-GR" sz="1500" b="1" u="none" kern="1200">
              <a:latin typeface="Century Gothic" panose="020B0502020202020204" pitchFamily="34" charset="0"/>
              <a:ea typeface="+mn-ea"/>
              <a:cs typeface="+mn-cs"/>
            </a:rPr>
            <a:t>Στόχοι</a:t>
          </a:r>
          <a:endParaRPr lang="en-GB" sz="1500" b="1" u="none" kern="1200">
            <a:latin typeface="Century Gothic" panose="020B0502020202020204" pitchFamily="34" charset="0"/>
            <a:ea typeface="+mn-ea"/>
            <a:cs typeface="+mn-cs"/>
          </a:endParaRPr>
        </a:p>
      </dsp:txBody>
      <dsp:txXfrm>
        <a:off x="312172" y="2546850"/>
        <a:ext cx="4024557" cy="39956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8525E-C7EE-9E4A-9897-87465B9227EB}">
      <dsp:nvSpPr>
        <dsp:cNvPr id="0" name=""/>
        <dsp:cNvSpPr/>
      </dsp:nvSpPr>
      <dsp:spPr>
        <a:xfrm>
          <a:off x="0" y="105269"/>
          <a:ext cx="5811128" cy="73007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u="none" kern="1200">
              <a:latin typeface="Century Gothic" panose="020B0502020202020204" pitchFamily="34" charset="0"/>
              <a:ea typeface="+mn-ea"/>
              <a:cs typeface="+mn-cs"/>
            </a:rPr>
            <a:t>Erasmus Plan</a:t>
          </a:r>
          <a:endParaRPr lang="el-GR" sz="1600" b="1" u="none" kern="1200">
            <a:latin typeface="Century Gothic" panose="020B0502020202020204" pitchFamily="34" charset="0"/>
            <a:ea typeface="+mn-ea"/>
            <a:cs typeface="+mn-cs"/>
          </a:endParaRPr>
        </a:p>
        <a:p>
          <a:pPr lvl="0" algn="l" defTabSz="711200">
            <a:lnSpc>
              <a:spcPct val="90000"/>
            </a:lnSpc>
            <a:spcBef>
              <a:spcPct val="0"/>
            </a:spcBef>
            <a:spcAft>
              <a:spcPct val="35000"/>
            </a:spcAft>
          </a:pPr>
          <a:r>
            <a:rPr lang="el-GR" sz="1600" b="1" u="none" kern="1200">
              <a:latin typeface="Century Gothic" panose="020B0502020202020204" pitchFamily="34" charset="0"/>
              <a:ea typeface="+mn-ea"/>
              <a:cs typeface="+mn-cs"/>
            </a:rPr>
            <a:t>Δραστηριότητες</a:t>
          </a:r>
          <a:endParaRPr lang="en-GB" sz="1600" b="1" u="none" kern="1200">
            <a:latin typeface="Century Gothic" panose="020B0502020202020204" pitchFamily="34" charset="0"/>
            <a:ea typeface="+mn-ea"/>
            <a:cs typeface="+mn-cs"/>
          </a:endParaRPr>
        </a:p>
      </dsp:txBody>
      <dsp:txXfrm>
        <a:off x="35640" y="140909"/>
        <a:ext cx="5739848" cy="658799"/>
      </dsp:txXfrm>
    </dsp:sp>
    <dsp:sp modelId="{32785D12-E7BE-3F40-972E-CF2C78118FE1}">
      <dsp:nvSpPr>
        <dsp:cNvPr id="0" name=""/>
        <dsp:cNvSpPr/>
      </dsp:nvSpPr>
      <dsp:spPr>
        <a:xfrm>
          <a:off x="0" y="835349"/>
          <a:ext cx="5811128" cy="1887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03" tIns="20320" rIns="113792" bIns="20320" numCol="1" spcCol="1270" anchor="t" anchorCtr="0">
          <a:noAutofit/>
        </a:bodyPr>
        <a:lstStyle/>
        <a:p>
          <a:pPr marL="114300" lvl="1" indent="0" algn="l" defTabSz="533400">
            <a:lnSpc>
              <a:spcPct val="90000"/>
            </a:lnSpc>
            <a:spcBef>
              <a:spcPct val="0"/>
            </a:spcBef>
            <a:spcAft>
              <a:spcPct val="15000"/>
            </a:spcAft>
            <a:buFont typeface="Arial" panose="020B0604020202020204" pitchFamily="34" charset="0"/>
            <a:buChar char="••"/>
          </a:pPr>
          <a:r>
            <a:rPr lang="el-GR" sz="1200" kern="1200">
              <a:latin typeface="Century Gothic" panose="020B0502020202020204" pitchFamily="34" charset="0"/>
              <a:cs typeface="Verdana"/>
            </a:rPr>
            <a:t>Το μέγεθος της Κοινοπραξίας/ο προτεινόμενος αριθμός συμμετεχόντων στις δραστηριότητες κινητικότητας είναι ανάλογος προς το μέγεθος και την πείρα του αιτούντος οργανισμού</a:t>
          </a:r>
          <a:r>
            <a:rPr lang="en-US" sz="1200" kern="1200">
              <a:latin typeface="Century Gothic" panose="020B0502020202020204" pitchFamily="34" charset="0"/>
              <a:cs typeface="Verdana"/>
            </a:rPr>
            <a:t>; E</a:t>
          </a:r>
          <a:r>
            <a:rPr lang="el-GR" sz="1200" kern="1200">
              <a:latin typeface="Century Gothic" panose="020B0502020202020204" pitchFamily="34" charset="0"/>
              <a:cs typeface="Verdana"/>
            </a:rPr>
            <a:t>ίναι ρεαλιστικός και ανάλογος των στόχων του </a:t>
          </a:r>
          <a:r>
            <a:rPr lang="en-US" sz="1200" kern="1200">
              <a:latin typeface="Century Gothic" panose="020B0502020202020204" pitchFamily="34" charset="0"/>
              <a:cs typeface="Verdana"/>
            </a:rPr>
            <a:t>Erasmus Plan;</a:t>
          </a:r>
        </a:p>
        <a:p>
          <a:pPr marL="114300" lvl="1" indent="0" algn="l" defTabSz="533400">
            <a:lnSpc>
              <a:spcPct val="90000"/>
            </a:lnSpc>
            <a:spcBef>
              <a:spcPct val="0"/>
            </a:spcBef>
            <a:spcAft>
              <a:spcPct val="15000"/>
            </a:spcAft>
            <a:buFont typeface="Arial" panose="020B0604020202020204" pitchFamily="34" charset="0"/>
            <a:buChar char="••"/>
          </a:pPr>
          <a:endParaRPr lang="en-US" sz="1200" kern="1200">
            <a:latin typeface="Century Gothic" panose="020B0502020202020204" pitchFamily="34" charset="0"/>
            <a:cs typeface="Verdana"/>
          </a:endParaRPr>
        </a:p>
        <a:p>
          <a:pPr marL="114300" lvl="1" indent="0" algn="l" defTabSz="533400">
            <a:lnSpc>
              <a:spcPct val="90000"/>
            </a:lnSpc>
            <a:spcBef>
              <a:spcPct val="0"/>
            </a:spcBef>
            <a:spcAft>
              <a:spcPct val="15000"/>
            </a:spcAft>
            <a:buFont typeface="Arial" panose="020B0604020202020204" pitchFamily="34" charset="0"/>
            <a:buChar char="••"/>
          </a:pPr>
          <a:r>
            <a:rPr lang="el-GR" sz="1200" kern="1200">
              <a:latin typeface="Century Gothic" panose="020B0502020202020204" pitchFamily="34" charset="0"/>
              <a:cs typeface="Verdana"/>
            </a:rPr>
            <a:t>Tο προφίλ των προβλεπόμενων συμμετεχόντων συνάδει με τον τομέα  της αίτησης, το σχέδιο Erasmus και τους στόχους της  Πρόσκλησης</a:t>
          </a:r>
          <a:r>
            <a:rPr lang="en-US" sz="1200" kern="1200">
              <a:latin typeface="Century Gothic" panose="020B0502020202020204" pitchFamily="34" charset="0"/>
              <a:cs typeface="Verdana"/>
            </a:rPr>
            <a:t>;</a:t>
          </a:r>
        </a:p>
        <a:p>
          <a:pPr marL="114300" lvl="1" indent="0" algn="l" defTabSz="533400">
            <a:lnSpc>
              <a:spcPct val="90000"/>
            </a:lnSpc>
            <a:spcBef>
              <a:spcPct val="0"/>
            </a:spcBef>
            <a:spcAft>
              <a:spcPct val="15000"/>
            </a:spcAft>
            <a:buFont typeface="Arial" panose="020B0604020202020204" pitchFamily="34" charset="0"/>
            <a:buChar char="••"/>
          </a:pPr>
          <a:endParaRPr lang="en-US" sz="1200" kern="1200">
            <a:latin typeface="Century Gothic" panose="020B0502020202020204" pitchFamily="34" charset="0"/>
            <a:cs typeface="Verdana"/>
          </a:endParaRPr>
        </a:p>
        <a:p>
          <a:pPr marL="114300" lvl="1" indent="0" algn="l" defTabSz="533400">
            <a:lnSpc>
              <a:spcPct val="90000"/>
            </a:lnSpc>
            <a:spcBef>
              <a:spcPct val="0"/>
            </a:spcBef>
            <a:spcAft>
              <a:spcPct val="15000"/>
            </a:spcAft>
            <a:buFont typeface="Arial" panose="020B0604020202020204" pitchFamily="34" charset="0"/>
            <a:buChar char="••"/>
          </a:pPr>
          <a:r>
            <a:rPr lang="el-GR" sz="1200" kern="1200">
              <a:latin typeface="Century Gothic" panose="020B0502020202020204" pitchFamily="34" charset="0"/>
              <a:cs typeface="Verdana"/>
            </a:rPr>
            <a:t>Προβλέπεται η συμμετοχή εκπαιδευομένων με λιγότερες ευκαιρίες</a:t>
          </a:r>
          <a:r>
            <a:rPr lang="en-US" sz="1200" kern="1200">
              <a:latin typeface="Century Gothic" panose="020B0502020202020204" pitchFamily="34" charset="0"/>
              <a:cs typeface="Verdana"/>
            </a:rPr>
            <a:t>;</a:t>
          </a:r>
        </a:p>
        <a:p>
          <a:pPr marL="114300" lvl="1" indent="0" algn="l" defTabSz="533400">
            <a:lnSpc>
              <a:spcPct val="90000"/>
            </a:lnSpc>
            <a:spcBef>
              <a:spcPct val="0"/>
            </a:spcBef>
            <a:spcAft>
              <a:spcPct val="15000"/>
            </a:spcAft>
            <a:buChar char="••"/>
          </a:pPr>
          <a:endParaRPr lang="en-US" sz="1200" kern="1200">
            <a:latin typeface="Century Gothic" panose="020B0502020202020204" pitchFamily="34" charset="0"/>
            <a:cs typeface="Verdana"/>
          </a:endParaRPr>
        </a:p>
      </dsp:txBody>
      <dsp:txXfrm>
        <a:off x="0" y="835349"/>
        <a:ext cx="5811128" cy="1887840"/>
      </dsp:txXfrm>
    </dsp:sp>
    <dsp:sp modelId="{B8230A95-87B1-CF43-8121-E1D70D678EAC}">
      <dsp:nvSpPr>
        <dsp:cNvPr id="0" name=""/>
        <dsp:cNvSpPr/>
      </dsp:nvSpPr>
      <dsp:spPr>
        <a:xfrm>
          <a:off x="0" y="2723189"/>
          <a:ext cx="5811128" cy="730079"/>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u="none" kern="1200">
              <a:latin typeface="Century Gothic" panose="020B0502020202020204" pitchFamily="34" charset="0"/>
              <a:ea typeface="+mn-ea"/>
              <a:cs typeface="+mn-cs"/>
            </a:rPr>
            <a:t>Erasmus Plan</a:t>
          </a:r>
          <a:endParaRPr lang="el-GR" sz="1600" b="1" u="none" kern="1200">
            <a:latin typeface="Century Gothic" panose="020B0502020202020204" pitchFamily="34" charset="0"/>
            <a:ea typeface="+mn-ea"/>
            <a:cs typeface="+mn-cs"/>
          </a:endParaRPr>
        </a:p>
        <a:p>
          <a:pPr lvl="0" algn="l" defTabSz="711200">
            <a:lnSpc>
              <a:spcPct val="90000"/>
            </a:lnSpc>
            <a:spcBef>
              <a:spcPct val="0"/>
            </a:spcBef>
            <a:spcAft>
              <a:spcPct val="35000"/>
            </a:spcAft>
          </a:pPr>
          <a:r>
            <a:rPr lang="el-GR" sz="1600" b="1" u="none" kern="1200">
              <a:latin typeface="Century Gothic" panose="020B0502020202020204" pitchFamily="34" charset="0"/>
              <a:ea typeface="+mn-ea"/>
              <a:cs typeface="+mn-cs"/>
            </a:rPr>
            <a:t>Διαχείριση</a:t>
          </a:r>
        </a:p>
      </dsp:txBody>
      <dsp:txXfrm>
        <a:off x="35640" y="2758829"/>
        <a:ext cx="5739848" cy="658799"/>
      </dsp:txXfrm>
    </dsp:sp>
    <dsp:sp modelId="{A494EEE2-204E-3340-BD48-BECE8C526005}">
      <dsp:nvSpPr>
        <dsp:cNvPr id="0" name=""/>
        <dsp:cNvSpPr/>
      </dsp:nvSpPr>
      <dsp:spPr>
        <a:xfrm>
          <a:off x="0" y="3453269"/>
          <a:ext cx="5811128" cy="2119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03"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latin typeface="Century Gothic" panose="020B0502020202020204" pitchFamily="34" charset="0"/>
              <a:cs typeface="Verdana"/>
            </a:rPr>
            <a:t>Y</a:t>
          </a:r>
          <a:r>
            <a:rPr lang="el-GR" sz="1200" kern="1200">
              <a:latin typeface="Century Gothic" panose="020B0502020202020204" pitchFamily="34" charset="0"/>
              <a:cs typeface="Verdana"/>
            </a:rPr>
            <a:t>πάρχει σαφής και ολοκληρωμένη κατανομή καθηκόντων σύμφωνα με τα πρότυπα ποιότητας του Προγράμματος</a:t>
          </a:r>
          <a:r>
            <a:rPr lang="en-US" sz="1200" kern="1200">
              <a:latin typeface="Century Gothic" panose="020B0502020202020204" pitchFamily="34" charset="0"/>
              <a:cs typeface="Verdana"/>
            </a:rPr>
            <a:t>;</a:t>
          </a:r>
        </a:p>
        <a:p>
          <a:pPr marL="114300" lvl="1" indent="-114300" algn="l" defTabSz="533400">
            <a:lnSpc>
              <a:spcPct val="90000"/>
            </a:lnSpc>
            <a:spcBef>
              <a:spcPct val="0"/>
            </a:spcBef>
            <a:spcAft>
              <a:spcPct val="20000"/>
            </a:spcAft>
            <a:buChar char="••"/>
          </a:pPr>
          <a:endParaRPr lang="en-US" sz="1200" kern="1200">
            <a:latin typeface="Century Gothic" panose="020B0502020202020204" pitchFamily="34" charset="0"/>
            <a:cs typeface="Verdana"/>
          </a:endParaRPr>
        </a:p>
        <a:p>
          <a:pPr marL="114300" lvl="1" indent="-114300" algn="l" defTabSz="533400">
            <a:lnSpc>
              <a:spcPct val="90000"/>
            </a:lnSpc>
            <a:spcBef>
              <a:spcPct val="0"/>
            </a:spcBef>
            <a:spcAft>
              <a:spcPct val="20000"/>
            </a:spcAft>
            <a:buChar char="••"/>
          </a:pPr>
          <a:r>
            <a:rPr lang="el-GR" sz="1200" kern="1200">
              <a:latin typeface="Century Gothic" panose="020B0502020202020204" pitchFamily="34" charset="0"/>
              <a:cs typeface="Verdana"/>
            </a:rPr>
            <a:t>Ο οργανισμός διαθέτει τους</a:t>
          </a:r>
          <a:r>
            <a:rPr lang="en-US" sz="1200" kern="1200">
              <a:latin typeface="Century Gothic" panose="020B0502020202020204" pitchFamily="34" charset="0"/>
              <a:cs typeface="Verdana"/>
            </a:rPr>
            <a:t> </a:t>
          </a:r>
          <a:r>
            <a:rPr lang="el-GR" sz="1200" kern="1200">
              <a:latin typeface="Century Gothic" panose="020B0502020202020204" pitchFamily="34" charset="0"/>
              <a:cs typeface="Verdana"/>
            </a:rPr>
            <a:t>απαραίτητους πόρους</a:t>
          </a:r>
          <a:r>
            <a:rPr lang="en-US" sz="1200" kern="1200">
              <a:latin typeface="Century Gothic" panose="020B0502020202020204" pitchFamily="34" charset="0"/>
              <a:cs typeface="Verdana"/>
            </a:rPr>
            <a:t>;</a:t>
          </a:r>
          <a:r>
            <a:rPr lang="el-GR" sz="1200" kern="1200">
              <a:latin typeface="Century Gothic" panose="020B0502020202020204" pitchFamily="34" charset="0"/>
              <a:cs typeface="Verdana"/>
            </a:rPr>
            <a:t> </a:t>
          </a:r>
          <a:endParaRPr lang="en-US" sz="1200" kern="1200">
            <a:latin typeface="Century Gothic" panose="020B0502020202020204" pitchFamily="34" charset="0"/>
            <a:cs typeface="Verdana"/>
          </a:endParaRPr>
        </a:p>
        <a:p>
          <a:pPr marL="114300" lvl="1" indent="-114300" algn="l" defTabSz="533400">
            <a:lnSpc>
              <a:spcPct val="90000"/>
            </a:lnSpc>
            <a:spcBef>
              <a:spcPct val="0"/>
            </a:spcBef>
            <a:spcAft>
              <a:spcPct val="20000"/>
            </a:spcAft>
            <a:buChar char="••"/>
          </a:pPr>
          <a:endParaRPr lang="en-US" sz="1200" kern="1200">
            <a:latin typeface="Century Gothic" panose="020B0502020202020204" pitchFamily="34" charset="0"/>
            <a:cs typeface="Verdana"/>
          </a:endParaRPr>
        </a:p>
        <a:p>
          <a:pPr marL="114300" lvl="1" indent="-114300" algn="l" defTabSz="533400">
            <a:lnSpc>
              <a:spcPct val="90000"/>
            </a:lnSpc>
            <a:spcBef>
              <a:spcPct val="0"/>
            </a:spcBef>
            <a:spcAft>
              <a:spcPct val="20000"/>
            </a:spcAft>
            <a:buChar char="••"/>
          </a:pPr>
          <a:r>
            <a:rPr lang="el-GR" sz="1200" kern="1200">
              <a:latin typeface="Century Gothic" panose="020B0502020202020204" pitchFamily="34" charset="0"/>
              <a:cs typeface="Verdana"/>
            </a:rPr>
            <a:t>Προβλέπονται μέτρα για τη διασφάλιση της συνέχειας των  δραστηριοτήτων του προγράμματος σε περίπτωση αλλαγών στο προσωπικό  ή στη διαχείριση του αιτούντος οργανισμού</a:t>
          </a:r>
          <a:r>
            <a:rPr lang="en-US" sz="1200" kern="1200">
              <a:latin typeface="Century Gothic" panose="020B0502020202020204" pitchFamily="34" charset="0"/>
              <a:cs typeface="Verdana"/>
            </a:rPr>
            <a:t>;</a:t>
          </a:r>
        </a:p>
        <a:p>
          <a:pPr marL="114300" lvl="1" indent="-114300" algn="l" defTabSz="533400">
            <a:lnSpc>
              <a:spcPct val="90000"/>
            </a:lnSpc>
            <a:spcBef>
              <a:spcPct val="0"/>
            </a:spcBef>
            <a:spcAft>
              <a:spcPct val="20000"/>
            </a:spcAft>
            <a:buChar char="••"/>
          </a:pPr>
          <a:endParaRPr lang="en-US" sz="1200" kern="1200">
            <a:latin typeface="Century Gothic" panose="020B0502020202020204" pitchFamily="34" charset="0"/>
            <a:cs typeface="Verdana"/>
          </a:endParaRPr>
        </a:p>
        <a:p>
          <a:pPr marL="114300" lvl="1" indent="-114300" algn="l" defTabSz="533400">
            <a:lnSpc>
              <a:spcPct val="90000"/>
            </a:lnSpc>
            <a:spcBef>
              <a:spcPct val="0"/>
            </a:spcBef>
            <a:spcAft>
              <a:spcPct val="20000"/>
            </a:spcAft>
            <a:buChar char="••"/>
          </a:pPr>
          <a:r>
            <a:rPr lang="el-GR" sz="1200" kern="1200">
              <a:latin typeface="Century Gothic" panose="020B0502020202020204" pitchFamily="34" charset="0"/>
              <a:cs typeface="Verdana"/>
            </a:rPr>
            <a:t>Προβλέπεται ενσωμάτωση  των αποτελεσμάτων των δραστηριοτήτων κινητικότητας στις τακτικές  εργασίες του οργανισμού</a:t>
          </a:r>
          <a:r>
            <a:rPr lang="en-US" sz="1200" kern="1200">
              <a:latin typeface="Century Gothic" panose="020B0502020202020204" pitchFamily="34" charset="0"/>
              <a:cs typeface="Verdana"/>
            </a:rPr>
            <a:t>;</a:t>
          </a:r>
        </a:p>
      </dsp:txBody>
      <dsp:txXfrm>
        <a:off x="0" y="3453269"/>
        <a:ext cx="5811128" cy="211968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AA76B-6FB8-499C-B456-D5BE1C925997}">
      <dsp:nvSpPr>
        <dsp:cNvPr id="0" name=""/>
        <dsp:cNvSpPr/>
      </dsp:nvSpPr>
      <dsp:spPr>
        <a:xfrm>
          <a:off x="517547" y="112512"/>
          <a:ext cx="4824536" cy="3015335"/>
        </a:xfrm>
        <a:prstGeom prst="swooshArrow">
          <a:avLst>
            <a:gd name="adj1" fmla="val 25000"/>
            <a:gd name="adj2" fmla="val 25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425983-FBE6-462F-BE25-76A114543EF0}">
      <dsp:nvSpPr>
        <dsp:cNvPr id="0" name=""/>
        <dsp:cNvSpPr/>
      </dsp:nvSpPr>
      <dsp:spPr>
        <a:xfrm>
          <a:off x="1130263" y="2193696"/>
          <a:ext cx="125437" cy="12543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AB54B3-6870-4149-9E50-5A026D591067}">
      <dsp:nvSpPr>
        <dsp:cNvPr id="0" name=""/>
        <dsp:cNvSpPr/>
      </dsp:nvSpPr>
      <dsp:spPr>
        <a:xfrm>
          <a:off x="150998" y="2433769"/>
          <a:ext cx="4545175" cy="535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467" tIns="0" rIns="0" bIns="0" numCol="1" spcCol="1270" anchor="t" anchorCtr="0">
          <a:noAutofit/>
        </a:bodyPr>
        <a:lstStyle/>
        <a:p>
          <a:pPr lvl="0" algn="l" defTabSz="800100">
            <a:lnSpc>
              <a:spcPct val="90000"/>
            </a:lnSpc>
            <a:spcBef>
              <a:spcPct val="0"/>
            </a:spcBef>
            <a:spcAft>
              <a:spcPct val="35000"/>
            </a:spcAft>
          </a:pPr>
          <a:r>
            <a:rPr lang="el-GR" sz="1800" kern="1200" dirty="0">
              <a:solidFill>
                <a:schemeClr val="bg1"/>
              </a:solidFill>
              <a:latin typeface="Century Gothic" panose="020B0502020202020204" pitchFamily="34" charset="0"/>
            </a:rPr>
            <a:t>Με λογαριασμό </a:t>
          </a:r>
          <a:r>
            <a:rPr lang="en-GB" sz="1800" kern="1200" dirty="0">
              <a:solidFill>
                <a:schemeClr val="bg1"/>
              </a:solidFill>
              <a:latin typeface="Century Gothic" panose="020B0502020202020204" pitchFamily="34" charset="0"/>
            </a:rPr>
            <a:t>EU Login </a:t>
          </a:r>
          <a:r>
            <a:rPr lang="el-GR" sz="1800" kern="1200" dirty="0">
              <a:solidFill>
                <a:schemeClr val="bg1"/>
              </a:solidFill>
              <a:latin typeface="Century Gothic" panose="020B0502020202020204" pitchFamily="34" charset="0"/>
            </a:rPr>
            <a:t>έχετε πρόσβαση στο </a:t>
          </a:r>
          <a:r>
            <a:rPr lang="en-GB" sz="1800" kern="1200" dirty="0">
              <a:solidFill>
                <a:schemeClr val="bg1"/>
              </a:solidFill>
              <a:latin typeface="Century Gothic" panose="020B0502020202020204" pitchFamily="34" charset="0"/>
            </a:rPr>
            <a:t>ORS </a:t>
          </a:r>
          <a:r>
            <a:rPr lang="el-GR" sz="1800" kern="1200" dirty="0">
              <a:solidFill>
                <a:schemeClr val="bg1"/>
              </a:solidFill>
              <a:latin typeface="Century Gothic" panose="020B0502020202020204" pitchFamily="34" charset="0"/>
            </a:rPr>
            <a:t>και στο </a:t>
          </a:r>
          <a:r>
            <a:rPr lang="en-GB" sz="1800" kern="1200" dirty="0">
              <a:solidFill>
                <a:schemeClr val="bg1"/>
              </a:solidFill>
              <a:latin typeface="Century Gothic" panose="020B0502020202020204" pitchFamily="34" charset="0"/>
            </a:rPr>
            <a:t>Web Form</a:t>
          </a:r>
        </a:p>
      </dsp:txBody>
      <dsp:txXfrm>
        <a:off x="150998" y="2433769"/>
        <a:ext cx="4545175" cy="535390"/>
      </dsp:txXfrm>
    </dsp:sp>
    <dsp:sp modelId="{50DD1F04-879C-44CA-B749-78A7C8C68758}">
      <dsp:nvSpPr>
        <dsp:cNvPr id="0" name=""/>
        <dsp:cNvSpPr/>
      </dsp:nvSpPr>
      <dsp:spPr>
        <a:xfrm>
          <a:off x="2237494" y="1374128"/>
          <a:ext cx="226753" cy="226753"/>
        </a:xfrm>
        <a:prstGeom prst="ellips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71474-ED26-4672-ABC0-E824AED4D02B}">
      <dsp:nvSpPr>
        <dsp:cNvPr id="0" name=""/>
        <dsp:cNvSpPr/>
      </dsp:nvSpPr>
      <dsp:spPr>
        <a:xfrm>
          <a:off x="2350870" y="1487505"/>
          <a:ext cx="1157888" cy="1640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152" tIns="0" rIns="0" bIns="0" numCol="1" spcCol="1270" anchor="t" anchorCtr="0">
          <a:noAutofit/>
        </a:bodyPr>
        <a:lstStyle/>
        <a:p>
          <a:pPr lvl="0" algn="l" defTabSz="1066800">
            <a:lnSpc>
              <a:spcPct val="90000"/>
            </a:lnSpc>
            <a:spcBef>
              <a:spcPct val="0"/>
            </a:spcBef>
            <a:spcAft>
              <a:spcPct val="35000"/>
            </a:spcAft>
          </a:pPr>
          <a:r>
            <a:rPr lang="el-GR" sz="2400" b="0" kern="1200" dirty="0">
              <a:solidFill>
                <a:schemeClr val="bg1"/>
              </a:solidFill>
              <a:latin typeface="Century Gothic" panose="020B0502020202020204" pitchFamily="34" charset="0"/>
            </a:rPr>
            <a:t>Ο</a:t>
          </a:r>
          <a:r>
            <a:rPr lang="en-GB" sz="2400" b="0" kern="1200" dirty="0">
              <a:solidFill>
                <a:schemeClr val="bg1"/>
              </a:solidFill>
              <a:latin typeface="Century Gothic" panose="020B0502020202020204" pitchFamily="34" charset="0"/>
            </a:rPr>
            <a:t>R</a:t>
          </a:r>
          <a:r>
            <a:rPr lang="en-US" sz="2400" b="0" kern="1200" dirty="0">
              <a:solidFill>
                <a:schemeClr val="bg1"/>
              </a:solidFill>
              <a:latin typeface="Century Gothic" panose="020B0502020202020204" pitchFamily="34" charset="0"/>
            </a:rPr>
            <a:t>S</a:t>
          </a:r>
          <a:endParaRPr lang="en-GB" sz="2400" b="0" kern="1200" dirty="0">
            <a:solidFill>
              <a:schemeClr val="bg1"/>
            </a:solidFill>
            <a:latin typeface="Century Gothic" panose="020B0502020202020204" pitchFamily="34" charset="0"/>
          </a:endParaRPr>
        </a:p>
      </dsp:txBody>
      <dsp:txXfrm>
        <a:off x="2350870" y="1487505"/>
        <a:ext cx="1157888" cy="1640342"/>
      </dsp:txXfrm>
    </dsp:sp>
    <dsp:sp modelId="{EAA9C9B8-108D-4C80-BBD9-16C2251FC7CE}">
      <dsp:nvSpPr>
        <dsp:cNvPr id="0" name=""/>
        <dsp:cNvSpPr/>
      </dsp:nvSpPr>
      <dsp:spPr>
        <a:xfrm>
          <a:off x="3569066" y="875392"/>
          <a:ext cx="313594" cy="313594"/>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34859A-8334-4CC7-A159-C568BD5A078C}">
      <dsp:nvSpPr>
        <dsp:cNvPr id="0" name=""/>
        <dsp:cNvSpPr/>
      </dsp:nvSpPr>
      <dsp:spPr>
        <a:xfrm>
          <a:off x="3725863" y="1032189"/>
          <a:ext cx="1157888" cy="2095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167" tIns="0" rIns="0" bIns="0" numCol="1" spcCol="1270" anchor="t" anchorCtr="0">
          <a:noAutofit/>
        </a:bodyPr>
        <a:lstStyle/>
        <a:p>
          <a:pPr lvl="0" algn="l" defTabSz="1066800">
            <a:lnSpc>
              <a:spcPct val="90000"/>
            </a:lnSpc>
            <a:spcBef>
              <a:spcPct val="0"/>
            </a:spcBef>
            <a:spcAft>
              <a:spcPct val="35000"/>
            </a:spcAft>
          </a:pPr>
          <a:r>
            <a:rPr lang="en-GB" sz="2400" kern="1200" dirty="0">
              <a:solidFill>
                <a:schemeClr val="bg1"/>
              </a:solidFill>
              <a:latin typeface="Century Gothic" panose="020B0502020202020204" pitchFamily="34" charset="0"/>
            </a:rPr>
            <a:t>Web Form</a:t>
          </a:r>
        </a:p>
      </dsp:txBody>
      <dsp:txXfrm>
        <a:off x="3725863" y="1032189"/>
        <a:ext cx="1157888" cy="2095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00161-6965-4D3A-B3F8-7540A869E21D}">
      <dsp:nvSpPr>
        <dsp:cNvPr id="0" name=""/>
        <dsp:cNvSpPr/>
      </dsp:nvSpPr>
      <dsp:spPr>
        <a:xfrm rot="5400000">
          <a:off x="5979033" y="-2342222"/>
          <a:ext cx="1209733" cy="6196611"/>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l-GR" sz="1700" kern="1200" dirty="0">
              <a:latin typeface="Century Gothic" panose="020B0502020202020204" pitchFamily="34" charset="0"/>
            </a:rPr>
            <a:t>Οι αιτήσεις υποβάλλονται στις Εθνικές Υπηρεσίες της κάθε χώρας</a:t>
          </a:r>
          <a:endParaRPr lang="en-US" sz="1700" kern="1200" dirty="0">
            <a:latin typeface="Century Gothic" panose="020B0502020202020204" pitchFamily="34" charset="0"/>
          </a:endParaRPr>
        </a:p>
        <a:p>
          <a:pPr marL="171450" lvl="1" indent="-171450" algn="l" defTabSz="755650">
            <a:lnSpc>
              <a:spcPct val="90000"/>
            </a:lnSpc>
            <a:spcBef>
              <a:spcPct val="0"/>
            </a:spcBef>
            <a:spcAft>
              <a:spcPct val="15000"/>
            </a:spcAft>
            <a:buChar char="••"/>
          </a:pPr>
          <a:r>
            <a:rPr lang="el-GR" sz="1700" kern="1200" dirty="0">
              <a:latin typeface="Century Gothic" panose="020B0502020202020204" pitchFamily="34" charset="0"/>
            </a:rPr>
            <a:t>Η αξιολόγηση, κατανομή των κονδυλίων και διαχείριση γίνεται σε εθνικό επίπεδο</a:t>
          </a:r>
          <a:endParaRPr lang="en-US" sz="1700" kern="1200" dirty="0">
            <a:latin typeface="Century Gothic" panose="020B0502020202020204" pitchFamily="34" charset="0"/>
          </a:endParaRPr>
        </a:p>
      </dsp:txBody>
      <dsp:txXfrm rot="-5400000">
        <a:off x="3485594" y="210271"/>
        <a:ext cx="6137557" cy="1091625"/>
      </dsp:txXfrm>
    </dsp:sp>
    <dsp:sp modelId="{9C8A289D-C983-470D-892C-88052A0C1032}">
      <dsp:nvSpPr>
        <dsp:cNvPr id="0" name=""/>
        <dsp:cNvSpPr/>
      </dsp:nvSpPr>
      <dsp:spPr>
        <a:xfrm>
          <a:off x="0" y="0"/>
          <a:ext cx="3485594" cy="1512167"/>
        </a:xfrm>
        <a:prstGeom prst="roundRect">
          <a:avLst/>
        </a:prstGeom>
        <a:solidFill>
          <a:schemeClr val="accent2"/>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l-GR" sz="3000" b="0" kern="1200" dirty="0">
              <a:latin typeface="Century Gothic" panose="020B0502020202020204" pitchFamily="34" charset="0"/>
            </a:rPr>
            <a:t>Αποκεντρωμένες Δράσεις (α)</a:t>
          </a:r>
          <a:endParaRPr lang="en-US" sz="3000" b="0" kern="1200" dirty="0">
            <a:latin typeface="Century Gothic" panose="020B0502020202020204" pitchFamily="34" charset="0"/>
          </a:endParaRPr>
        </a:p>
      </dsp:txBody>
      <dsp:txXfrm>
        <a:off x="73818" y="73818"/>
        <a:ext cx="3337958" cy="13645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DC29D7-9353-41B4-A47E-BF585CE6B562}">
      <dsp:nvSpPr>
        <dsp:cNvPr id="0" name=""/>
        <dsp:cNvSpPr/>
      </dsp:nvSpPr>
      <dsp:spPr>
        <a:xfrm>
          <a:off x="63464" y="1000000"/>
          <a:ext cx="1928415" cy="185322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62FC28-40F0-46C7-A6A8-9E61581DD37F}">
      <dsp:nvSpPr>
        <dsp:cNvPr id="0" name=""/>
        <dsp:cNvSpPr/>
      </dsp:nvSpPr>
      <dsp:spPr>
        <a:xfrm>
          <a:off x="184994" y="2974669"/>
          <a:ext cx="1928415" cy="192841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t>Μαθησιακή κινητικότητα ατόμων</a:t>
          </a:r>
          <a:endParaRPr lang="en-US" sz="2000" kern="1200" dirty="0"/>
        </a:p>
      </dsp:txBody>
      <dsp:txXfrm>
        <a:off x="241475" y="3031150"/>
        <a:ext cx="1815453" cy="1815453"/>
      </dsp:txXfrm>
    </dsp:sp>
    <dsp:sp modelId="{7E1A6FC1-F7AD-4ABD-A729-F7E2B48D15CB}">
      <dsp:nvSpPr>
        <dsp:cNvPr id="0" name=""/>
        <dsp:cNvSpPr/>
      </dsp:nvSpPr>
      <dsp:spPr>
        <a:xfrm rot="21539110">
          <a:off x="2392050" y="1667214"/>
          <a:ext cx="400264" cy="46337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2392059" y="1760951"/>
        <a:ext cx="280185" cy="278023"/>
      </dsp:txXfrm>
    </dsp:sp>
    <dsp:sp modelId="{99761A5E-9D51-4A2A-9CC7-EA6008BB2A06}">
      <dsp:nvSpPr>
        <dsp:cNvPr id="0" name=""/>
        <dsp:cNvSpPr/>
      </dsp:nvSpPr>
      <dsp:spPr>
        <a:xfrm>
          <a:off x="3135312" y="999995"/>
          <a:ext cx="1928415" cy="174440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593030-4D9C-404F-A3D8-FD8392A58236}">
      <dsp:nvSpPr>
        <dsp:cNvPr id="0" name=""/>
        <dsp:cNvSpPr/>
      </dsp:nvSpPr>
      <dsp:spPr>
        <a:xfrm>
          <a:off x="3151917" y="2974673"/>
          <a:ext cx="1928415" cy="192841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t>Συνεργασία μεταξύ οργανισμών και ιδρυμάτων</a:t>
          </a:r>
          <a:endParaRPr lang="en-US" sz="2000" kern="1200" dirty="0"/>
        </a:p>
      </dsp:txBody>
      <dsp:txXfrm>
        <a:off x="3208398" y="3031154"/>
        <a:ext cx="1815453" cy="1815453"/>
      </dsp:txXfrm>
    </dsp:sp>
    <dsp:sp modelId="{09ADA01F-AD4F-4321-978B-54D04B134B1B}">
      <dsp:nvSpPr>
        <dsp:cNvPr id="0" name=""/>
        <dsp:cNvSpPr/>
      </dsp:nvSpPr>
      <dsp:spPr>
        <a:xfrm rot="9555">
          <a:off x="5338909" y="1644340"/>
          <a:ext cx="275182" cy="46337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5338909" y="1736899"/>
        <a:ext cx="192627" cy="278023"/>
      </dsp:txXfrm>
    </dsp:sp>
    <dsp:sp modelId="{CB5D3691-0484-4299-93F9-3FB1A978AF57}">
      <dsp:nvSpPr>
        <dsp:cNvPr id="0" name=""/>
        <dsp:cNvSpPr/>
      </dsp:nvSpPr>
      <dsp:spPr>
        <a:xfrm>
          <a:off x="5849960" y="999990"/>
          <a:ext cx="1719876" cy="175892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9F7881-9160-4EFD-B477-4096151918F3}">
      <dsp:nvSpPr>
        <dsp:cNvPr id="0" name=""/>
        <dsp:cNvSpPr/>
      </dsp:nvSpPr>
      <dsp:spPr>
        <a:xfrm>
          <a:off x="5921390" y="2928820"/>
          <a:ext cx="1928415" cy="192841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t>Ενίσχυση σε θέματα μεταρρύθμισης Πολιτικής</a:t>
          </a:r>
          <a:endParaRPr lang="fr-FR" sz="2000" kern="1200" dirty="0"/>
        </a:p>
      </dsp:txBody>
      <dsp:txXfrm>
        <a:off x="5977871" y="2985301"/>
        <a:ext cx="1815453" cy="18154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98DEB-52D8-4E21-A1A6-E474CDFC6D6A}">
      <dsp:nvSpPr>
        <dsp:cNvPr id="0" name=""/>
        <dsp:cNvSpPr/>
      </dsp:nvSpPr>
      <dsp:spPr>
        <a:xfrm>
          <a:off x="0" y="0"/>
          <a:ext cx="10363200" cy="1007370"/>
        </a:xfrm>
        <a:prstGeom prst="round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n-US" sz="4200" kern="1200" dirty="0"/>
            <a:t>A. </a:t>
          </a:r>
        </a:p>
      </dsp:txBody>
      <dsp:txXfrm>
        <a:off x="49176" y="49176"/>
        <a:ext cx="10264848" cy="909018"/>
      </dsp:txXfrm>
    </dsp:sp>
    <dsp:sp modelId="{4CC8A4D3-2899-440E-9353-664764490A6F}">
      <dsp:nvSpPr>
        <dsp:cNvPr id="0" name=""/>
        <dsp:cNvSpPr/>
      </dsp:nvSpPr>
      <dsp:spPr>
        <a:xfrm>
          <a:off x="0" y="1016598"/>
          <a:ext cx="1036320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l-GR" sz="3300" kern="1200" dirty="0"/>
            <a:t>Προθεσμία</a:t>
          </a:r>
          <a:r>
            <a:rPr lang="en-US" sz="3300" kern="1200" dirty="0"/>
            <a:t> </a:t>
          </a:r>
          <a:r>
            <a:rPr lang="el-GR" sz="3300" kern="1200" dirty="0"/>
            <a:t>2ος</a:t>
          </a:r>
          <a:r>
            <a:rPr lang="en-US" sz="3300" kern="1200" dirty="0"/>
            <a:t> 202</a:t>
          </a:r>
          <a:r>
            <a:rPr lang="el-GR" sz="3300" kern="1200" dirty="0"/>
            <a:t>4</a:t>
          </a:r>
          <a:endParaRPr lang="en-US" sz="3300" kern="1200" dirty="0"/>
        </a:p>
      </dsp:txBody>
      <dsp:txXfrm>
        <a:off x="0" y="1016598"/>
        <a:ext cx="10363200" cy="695520"/>
      </dsp:txXfrm>
    </dsp:sp>
    <dsp:sp modelId="{FC265F40-8B85-4690-A7F2-4242CAEFFC25}">
      <dsp:nvSpPr>
        <dsp:cNvPr id="0" name=""/>
        <dsp:cNvSpPr/>
      </dsp:nvSpPr>
      <dsp:spPr>
        <a:xfrm>
          <a:off x="0" y="1726529"/>
          <a:ext cx="10363200" cy="1007370"/>
        </a:xfrm>
        <a:prstGeom prst="roundRect">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n-US" sz="4200" kern="1200" dirty="0"/>
            <a:t>B. </a:t>
          </a:r>
          <a:r>
            <a:rPr lang="el-GR" sz="4200" kern="1200" dirty="0"/>
            <a:t>Διαπιστευμένα σχέδια</a:t>
          </a:r>
          <a:endParaRPr lang="en-US" sz="4200" kern="1200" dirty="0"/>
        </a:p>
      </dsp:txBody>
      <dsp:txXfrm>
        <a:off x="49176" y="1775705"/>
        <a:ext cx="10264848" cy="909018"/>
      </dsp:txXfrm>
    </dsp:sp>
    <dsp:sp modelId="{A822A129-9480-4C4C-BBE1-870CACBD96F1}">
      <dsp:nvSpPr>
        <dsp:cNvPr id="0" name=""/>
        <dsp:cNvSpPr/>
      </dsp:nvSpPr>
      <dsp:spPr>
        <a:xfrm>
          <a:off x="0" y="2719488"/>
          <a:ext cx="1036320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l-GR" sz="3300" kern="1200" dirty="0"/>
            <a:t>Προθεσμία</a:t>
          </a:r>
          <a:r>
            <a:rPr lang="en-US" sz="3300" kern="1200" dirty="0"/>
            <a:t> </a:t>
          </a:r>
          <a:r>
            <a:rPr lang="el-GR" sz="3300" kern="1200" dirty="0"/>
            <a:t> 10</a:t>
          </a:r>
          <a:r>
            <a:rPr lang="el-GR" sz="3300" kern="1200" baseline="30000" dirty="0"/>
            <a:t>ος</a:t>
          </a:r>
          <a:r>
            <a:rPr lang="el-GR" sz="3300" kern="1200" dirty="0"/>
            <a:t> </a:t>
          </a:r>
          <a:r>
            <a:rPr lang="en-US" sz="3300" kern="1200" dirty="0"/>
            <a:t>202</a:t>
          </a:r>
          <a:r>
            <a:rPr lang="el-GR" sz="3300" kern="1200" dirty="0"/>
            <a:t>3</a:t>
          </a:r>
          <a:endParaRPr lang="en-US" sz="3300" kern="1200" dirty="0"/>
        </a:p>
      </dsp:txBody>
      <dsp:txXfrm>
        <a:off x="0" y="2719488"/>
        <a:ext cx="10363200" cy="6955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A458E-0901-4FD8-9DC0-E0542F1B331F}">
      <dsp:nvSpPr>
        <dsp:cNvPr id="0" name=""/>
        <dsp:cNvSpPr/>
      </dsp:nvSpPr>
      <dsp:spPr>
        <a:xfrm>
          <a:off x="5059" y="1086159"/>
          <a:ext cx="2407622" cy="165885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E7E12-66FB-40F5-B258-99850F477404}">
      <dsp:nvSpPr>
        <dsp:cNvPr id="0" name=""/>
        <dsp:cNvSpPr/>
      </dsp:nvSpPr>
      <dsp:spPr>
        <a:xfrm>
          <a:off x="5059" y="2745012"/>
          <a:ext cx="2407622" cy="893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lvl="0" algn="ctr" defTabSz="1022350">
            <a:lnSpc>
              <a:spcPct val="90000"/>
            </a:lnSpc>
            <a:spcBef>
              <a:spcPct val="0"/>
            </a:spcBef>
            <a:spcAft>
              <a:spcPct val="35000"/>
            </a:spcAft>
          </a:pPr>
          <a:r>
            <a:rPr lang="en-US" sz="2300" kern="1200" dirty="0"/>
            <a:t>eTwinning</a:t>
          </a:r>
        </a:p>
      </dsp:txBody>
      <dsp:txXfrm>
        <a:off x="5059" y="2745012"/>
        <a:ext cx="2407622" cy="893228"/>
      </dsp:txXfrm>
    </dsp:sp>
    <dsp:sp modelId="{22EE249C-3F20-4208-AD00-72C9B3C2F62D}">
      <dsp:nvSpPr>
        <dsp:cNvPr id="0" name=""/>
        <dsp:cNvSpPr/>
      </dsp:nvSpPr>
      <dsp:spPr>
        <a:xfrm>
          <a:off x="2653545" y="1086159"/>
          <a:ext cx="2407622" cy="165885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BC1A56-1531-4453-A5CD-DDC92087D65B}">
      <dsp:nvSpPr>
        <dsp:cNvPr id="0" name=""/>
        <dsp:cNvSpPr/>
      </dsp:nvSpPr>
      <dsp:spPr>
        <a:xfrm>
          <a:off x="2653545" y="2745012"/>
          <a:ext cx="2407622" cy="893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lvl="0" algn="ctr" defTabSz="1022350">
            <a:lnSpc>
              <a:spcPct val="90000"/>
            </a:lnSpc>
            <a:spcBef>
              <a:spcPct val="0"/>
            </a:spcBef>
            <a:spcAft>
              <a:spcPct val="35000"/>
            </a:spcAft>
          </a:pPr>
          <a:r>
            <a:rPr lang="en-US" sz="2300" kern="1200" dirty="0"/>
            <a:t>School Education Gateway</a:t>
          </a:r>
        </a:p>
      </dsp:txBody>
      <dsp:txXfrm>
        <a:off x="2653545" y="2745012"/>
        <a:ext cx="2407622" cy="893228"/>
      </dsp:txXfrm>
    </dsp:sp>
    <dsp:sp modelId="{E50E87C6-E97A-4647-B294-3CFF5B55D687}">
      <dsp:nvSpPr>
        <dsp:cNvPr id="0" name=""/>
        <dsp:cNvSpPr/>
      </dsp:nvSpPr>
      <dsp:spPr>
        <a:xfrm>
          <a:off x="5302031" y="1086159"/>
          <a:ext cx="2407622" cy="1658852"/>
        </a:xfrm>
        <a:prstGeom prst="roundRect">
          <a:avLst/>
        </a:prstGeom>
        <a:blipFill rotWithShape="1">
          <a:blip xmlns:r="http://schemas.openxmlformats.org/officeDocument/2006/relationships" r:embed="rId3"/>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318B6D-9F71-4888-B299-229EDECD2993}">
      <dsp:nvSpPr>
        <dsp:cNvPr id="0" name=""/>
        <dsp:cNvSpPr/>
      </dsp:nvSpPr>
      <dsp:spPr>
        <a:xfrm>
          <a:off x="5302031" y="2745012"/>
          <a:ext cx="2407622" cy="893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lvl="0" algn="ctr" defTabSz="1022350">
            <a:lnSpc>
              <a:spcPct val="90000"/>
            </a:lnSpc>
            <a:spcBef>
              <a:spcPct val="0"/>
            </a:spcBef>
            <a:spcAft>
              <a:spcPct val="35000"/>
            </a:spcAft>
          </a:pPr>
          <a:r>
            <a:rPr lang="en-US" sz="2300" kern="1200" dirty="0"/>
            <a:t>Facebook groups</a:t>
          </a:r>
        </a:p>
      </dsp:txBody>
      <dsp:txXfrm>
        <a:off x="5302031" y="2745012"/>
        <a:ext cx="2407622" cy="893228"/>
      </dsp:txXfrm>
    </dsp:sp>
    <dsp:sp modelId="{84F8E7A7-89BB-4849-9996-19309177B2A7}">
      <dsp:nvSpPr>
        <dsp:cNvPr id="0" name=""/>
        <dsp:cNvSpPr/>
      </dsp:nvSpPr>
      <dsp:spPr>
        <a:xfrm>
          <a:off x="7896201" y="1138065"/>
          <a:ext cx="2407622" cy="165885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DB5ECB-C005-41F8-8955-E532E9F16333}">
      <dsp:nvSpPr>
        <dsp:cNvPr id="0" name=""/>
        <dsp:cNvSpPr/>
      </dsp:nvSpPr>
      <dsp:spPr>
        <a:xfrm>
          <a:off x="7950517" y="2745012"/>
          <a:ext cx="2407622" cy="893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lvl="0" algn="ctr" defTabSz="1022350">
            <a:lnSpc>
              <a:spcPct val="90000"/>
            </a:lnSpc>
            <a:spcBef>
              <a:spcPct val="0"/>
            </a:spcBef>
            <a:spcAft>
              <a:spcPct val="35000"/>
            </a:spcAft>
          </a:pPr>
          <a:r>
            <a:rPr lang="el-GR" sz="2300" kern="1200" dirty="0"/>
            <a:t>Προσωπικά Δίκτυα</a:t>
          </a:r>
          <a:endParaRPr lang="en-US" sz="2300" kern="1200" dirty="0"/>
        </a:p>
      </dsp:txBody>
      <dsp:txXfrm>
        <a:off x="7950517" y="2745012"/>
        <a:ext cx="2407622" cy="8932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11613-41E3-40B2-8196-D777096E138C}">
      <dsp:nvSpPr>
        <dsp:cNvPr id="0" name=""/>
        <dsp:cNvSpPr/>
      </dsp:nvSpPr>
      <dsp:spPr>
        <a:xfrm>
          <a:off x="4145280" y="417"/>
          <a:ext cx="6217920" cy="1630190"/>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l-GR" sz="2600" b="0" i="0" kern="1200" dirty="0"/>
            <a:t>Ενεργή διεύθυνση ηλεκτρονικού ταχυδρομείου – </a:t>
          </a:r>
          <a:r>
            <a:rPr lang="en-US" sz="2600" b="0" i="0" kern="1200" dirty="0"/>
            <a:t>e-mail</a:t>
          </a:r>
          <a:endParaRPr lang="en-US" sz="2600" kern="1200" dirty="0"/>
        </a:p>
        <a:p>
          <a:pPr marL="228600" lvl="1" indent="-228600" algn="l" defTabSz="1155700">
            <a:lnSpc>
              <a:spcPct val="90000"/>
            </a:lnSpc>
            <a:spcBef>
              <a:spcPct val="0"/>
            </a:spcBef>
            <a:spcAft>
              <a:spcPct val="15000"/>
            </a:spcAft>
            <a:buChar char="••"/>
          </a:pPr>
          <a:r>
            <a:rPr lang="el-GR" sz="2600" b="0" i="0" kern="1200" dirty="0"/>
            <a:t>κωδικός πρόσβασης (</a:t>
          </a:r>
          <a:r>
            <a:rPr lang="en-US" sz="2600" b="0" i="0" kern="1200" dirty="0"/>
            <a:t>password)</a:t>
          </a:r>
          <a:endParaRPr lang="en-US" sz="2600" kern="1200" dirty="0"/>
        </a:p>
      </dsp:txBody>
      <dsp:txXfrm>
        <a:off x="4145280" y="204191"/>
        <a:ext cx="5606599" cy="1222642"/>
      </dsp:txXfrm>
    </dsp:sp>
    <dsp:sp modelId="{B16C5052-8826-44C0-B925-B74094605DF8}">
      <dsp:nvSpPr>
        <dsp:cNvPr id="0" name=""/>
        <dsp:cNvSpPr/>
      </dsp:nvSpPr>
      <dsp:spPr>
        <a:xfrm>
          <a:off x="0" y="417"/>
          <a:ext cx="4145280" cy="16301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n-US" sz="3300" kern="1200" dirty="0"/>
            <a:t> Eu login</a:t>
          </a:r>
          <a:endParaRPr lang="el-GR" sz="3300" kern="1200" dirty="0"/>
        </a:p>
        <a:p>
          <a:pPr lvl="0" algn="ctr" defTabSz="1466850">
            <a:lnSpc>
              <a:spcPct val="90000"/>
            </a:lnSpc>
            <a:spcBef>
              <a:spcPct val="0"/>
            </a:spcBef>
            <a:spcAft>
              <a:spcPct val="35000"/>
            </a:spcAft>
          </a:pPr>
          <a:r>
            <a:rPr lang="el-GR" sz="3300" kern="1200" dirty="0"/>
            <a:t>Ατομική διαπίστευση</a:t>
          </a:r>
          <a:endParaRPr lang="en-US" sz="3300" kern="1200" dirty="0"/>
        </a:p>
      </dsp:txBody>
      <dsp:txXfrm>
        <a:off x="79579" y="79996"/>
        <a:ext cx="3986122" cy="1471032"/>
      </dsp:txXfrm>
    </dsp:sp>
    <dsp:sp modelId="{46757A5C-90A0-4A45-B8C7-A81C00B0A8D3}">
      <dsp:nvSpPr>
        <dsp:cNvPr id="0" name=""/>
        <dsp:cNvSpPr/>
      </dsp:nvSpPr>
      <dsp:spPr>
        <a:xfrm>
          <a:off x="4145280" y="1793628"/>
          <a:ext cx="6217920" cy="1630190"/>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l-GR" sz="2600" b="0" i="0" kern="1200" dirty="0"/>
            <a:t>Εγγραφή στο συστήμα καταχώρησης οργανισμών, </a:t>
          </a:r>
          <a:r>
            <a:rPr lang="en-US" sz="2600" b="1" i="0" kern="1200" dirty="0"/>
            <a:t>ORS</a:t>
          </a:r>
          <a:endParaRPr lang="en-US" sz="2600" kern="1200" dirty="0"/>
        </a:p>
        <a:p>
          <a:pPr marL="228600" lvl="1" indent="-228600" algn="l" defTabSz="1155700">
            <a:lnSpc>
              <a:spcPct val="90000"/>
            </a:lnSpc>
            <a:spcBef>
              <a:spcPct val="0"/>
            </a:spcBef>
            <a:spcAft>
              <a:spcPct val="15000"/>
            </a:spcAft>
            <a:buChar char="••"/>
          </a:pPr>
          <a:r>
            <a:rPr lang="el-GR" sz="2600" kern="1200" dirty="0"/>
            <a:t>Κωδικοί </a:t>
          </a:r>
          <a:r>
            <a:rPr lang="en-US" sz="2600" kern="1200" dirty="0"/>
            <a:t>ECAS</a:t>
          </a:r>
        </a:p>
      </dsp:txBody>
      <dsp:txXfrm>
        <a:off x="4145280" y="1997402"/>
        <a:ext cx="5606599" cy="1222642"/>
      </dsp:txXfrm>
    </dsp:sp>
    <dsp:sp modelId="{AEAA3B92-566C-4C6B-9764-8213F7EC449A}">
      <dsp:nvSpPr>
        <dsp:cNvPr id="0" name=""/>
        <dsp:cNvSpPr/>
      </dsp:nvSpPr>
      <dsp:spPr>
        <a:xfrm>
          <a:off x="0" y="1794046"/>
          <a:ext cx="4145280" cy="16301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l-GR" sz="3300" kern="1200" dirty="0"/>
            <a:t>Ο</a:t>
          </a:r>
          <a:r>
            <a:rPr lang="en-US" sz="3300" kern="1200" dirty="0"/>
            <a:t>ID</a:t>
          </a:r>
          <a:endParaRPr lang="el-GR" sz="3300" kern="1200" dirty="0"/>
        </a:p>
        <a:p>
          <a:pPr lvl="0" algn="ctr" defTabSz="1466850">
            <a:lnSpc>
              <a:spcPct val="90000"/>
            </a:lnSpc>
            <a:spcBef>
              <a:spcPct val="0"/>
            </a:spcBef>
            <a:spcAft>
              <a:spcPct val="35000"/>
            </a:spcAft>
          </a:pPr>
          <a:r>
            <a:rPr lang="el-GR" sz="3300" kern="1200" dirty="0"/>
            <a:t>Καταχώρηση φορέα </a:t>
          </a:r>
          <a:endParaRPr lang="en-US" sz="3300" kern="1200" dirty="0"/>
        </a:p>
      </dsp:txBody>
      <dsp:txXfrm>
        <a:off x="79579" y="1873625"/>
        <a:ext cx="3986122" cy="14710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00161-6965-4D3A-B3F8-7540A869E21D}">
      <dsp:nvSpPr>
        <dsp:cNvPr id="0" name=""/>
        <dsp:cNvSpPr/>
      </dsp:nvSpPr>
      <dsp:spPr>
        <a:xfrm rot="5400000">
          <a:off x="5000422" y="-1063678"/>
          <a:ext cx="3308806" cy="6263365"/>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91440" rIns="182880" bIns="91440" numCol="1" spcCol="1270" anchor="ctr" anchorCtr="0">
          <a:noAutofit/>
        </a:bodyPr>
        <a:lstStyle/>
        <a:p>
          <a:pPr marL="285750" lvl="1" indent="-285750" algn="l" defTabSz="2133600">
            <a:lnSpc>
              <a:spcPct val="90000"/>
            </a:lnSpc>
            <a:spcBef>
              <a:spcPct val="0"/>
            </a:spcBef>
            <a:spcAft>
              <a:spcPct val="15000"/>
            </a:spcAft>
            <a:buChar char="••"/>
          </a:pPr>
          <a:r>
            <a:rPr lang="el-GR" sz="4800" kern="1200" dirty="0">
              <a:latin typeface="Century Gothic" panose="020B0502020202020204" pitchFamily="34" charset="0"/>
            </a:rPr>
            <a:t>Τομέας της Νεολαίας</a:t>
          </a:r>
          <a:endParaRPr lang="en-US" sz="4800" kern="1200" dirty="0">
            <a:latin typeface="Century Gothic" panose="020B0502020202020204" pitchFamily="34" charset="0"/>
          </a:endParaRPr>
        </a:p>
        <a:p>
          <a:pPr marL="285750" lvl="1" indent="-285750" algn="l" defTabSz="2133600">
            <a:lnSpc>
              <a:spcPct val="90000"/>
            </a:lnSpc>
            <a:spcBef>
              <a:spcPct val="0"/>
            </a:spcBef>
            <a:spcAft>
              <a:spcPct val="15000"/>
            </a:spcAft>
            <a:buChar char="••"/>
          </a:pPr>
          <a:r>
            <a:rPr lang="en-US" sz="4800" kern="1200" dirty="0">
              <a:latin typeface="Century Gothic" panose="020B0502020202020204" pitchFamily="34" charset="0"/>
            </a:rPr>
            <a:t>European Solidarity Corps</a:t>
          </a:r>
        </a:p>
      </dsp:txBody>
      <dsp:txXfrm rot="-5400000">
        <a:off x="3523143" y="575124"/>
        <a:ext cx="6101842" cy="2985760"/>
      </dsp:txXfrm>
    </dsp:sp>
    <dsp:sp modelId="{9C8A289D-C983-470D-892C-88052A0C1032}">
      <dsp:nvSpPr>
        <dsp:cNvPr id="0" name=""/>
        <dsp:cNvSpPr/>
      </dsp:nvSpPr>
      <dsp:spPr>
        <a:xfrm>
          <a:off x="0" y="0"/>
          <a:ext cx="3523142" cy="413600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l-GR" sz="1900" kern="1200" dirty="0">
              <a:latin typeface="Century Gothic" panose="020B0502020202020204" pitchFamily="34" charset="0"/>
            </a:rPr>
            <a:t>ΙΝΕΔΙΒΙΜ </a:t>
          </a:r>
          <a:r>
            <a:rPr lang="en-GB" sz="1900" kern="1200" dirty="0">
              <a:latin typeface="Century Gothic" panose="020B0502020202020204" pitchFamily="34" charset="0"/>
              <a:hlinkClick xmlns:r="http://schemas.openxmlformats.org/officeDocument/2006/relationships" r:id="rId1"/>
            </a:rPr>
            <a:t>https://www.inedivim.gr/</a:t>
          </a:r>
          <a:r>
            <a:rPr lang="el-GR" sz="1900" kern="1200" dirty="0">
              <a:latin typeface="Century Gothic" panose="020B0502020202020204" pitchFamily="34" charset="0"/>
            </a:rPr>
            <a:t> </a:t>
          </a:r>
          <a:endParaRPr lang="en-US" sz="1900" kern="1200" dirty="0">
            <a:latin typeface="Century Gothic" panose="020B0502020202020204" pitchFamily="34" charset="0"/>
          </a:endParaRPr>
        </a:p>
      </dsp:txBody>
      <dsp:txXfrm>
        <a:off x="171986" y="171986"/>
        <a:ext cx="3179170" cy="37920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00161-6965-4D3A-B3F8-7540A869E21D}">
      <dsp:nvSpPr>
        <dsp:cNvPr id="0" name=""/>
        <dsp:cNvSpPr/>
      </dsp:nvSpPr>
      <dsp:spPr>
        <a:xfrm rot="5400000">
          <a:off x="5979033" y="-2342222"/>
          <a:ext cx="1209733" cy="6196611"/>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l-GR" sz="1700" kern="1200" dirty="0">
              <a:latin typeface="Century Gothic" panose="020B0502020202020204" pitchFamily="34" charset="0"/>
            </a:rPr>
            <a:t>Οι αιτήσεις υποβάλλονται στις Εθνικές Υπηρεσίες της κάθε χώρας</a:t>
          </a:r>
          <a:endParaRPr lang="en-US" sz="1700" kern="1200" dirty="0">
            <a:latin typeface="Century Gothic" panose="020B0502020202020204" pitchFamily="34" charset="0"/>
          </a:endParaRPr>
        </a:p>
        <a:p>
          <a:pPr marL="171450" lvl="1" indent="-171450" algn="l" defTabSz="755650">
            <a:lnSpc>
              <a:spcPct val="90000"/>
            </a:lnSpc>
            <a:spcBef>
              <a:spcPct val="0"/>
            </a:spcBef>
            <a:spcAft>
              <a:spcPct val="15000"/>
            </a:spcAft>
            <a:buChar char="••"/>
          </a:pPr>
          <a:r>
            <a:rPr lang="el-GR" sz="1700" kern="1200" dirty="0">
              <a:latin typeface="Century Gothic" panose="020B0502020202020204" pitchFamily="34" charset="0"/>
            </a:rPr>
            <a:t>Η αξιολόγηση, κατανομή των κονδυλίων και διαχείριση γίνεται σε εθνικό επίπεδο</a:t>
          </a:r>
          <a:endParaRPr lang="en-US" sz="1700" kern="1200" dirty="0">
            <a:latin typeface="Century Gothic" panose="020B0502020202020204" pitchFamily="34" charset="0"/>
          </a:endParaRPr>
        </a:p>
      </dsp:txBody>
      <dsp:txXfrm rot="-5400000">
        <a:off x="3485594" y="210271"/>
        <a:ext cx="6137557" cy="1091625"/>
      </dsp:txXfrm>
    </dsp:sp>
    <dsp:sp modelId="{9C8A289D-C983-470D-892C-88052A0C1032}">
      <dsp:nvSpPr>
        <dsp:cNvPr id="0" name=""/>
        <dsp:cNvSpPr/>
      </dsp:nvSpPr>
      <dsp:spPr>
        <a:xfrm>
          <a:off x="0" y="0"/>
          <a:ext cx="3485594" cy="1512167"/>
        </a:xfrm>
        <a:prstGeom prst="roundRect">
          <a:avLst/>
        </a:prstGeom>
        <a:solidFill>
          <a:schemeClr val="accent2"/>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l-GR" sz="3000" b="0" kern="1200" dirty="0">
              <a:latin typeface="Century Gothic" panose="020B0502020202020204" pitchFamily="34" charset="0"/>
            </a:rPr>
            <a:t>Αποκεντρωμένες Δράσεις (β)</a:t>
          </a:r>
          <a:endParaRPr lang="en-US" sz="3000" b="0" kern="1200" dirty="0">
            <a:latin typeface="Century Gothic" panose="020B0502020202020204" pitchFamily="34" charset="0"/>
          </a:endParaRPr>
        </a:p>
      </dsp:txBody>
      <dsp:txXfrm>
        <a:off x="73818" y="73818"/>
        <a:ext cx="3337958" cy="136453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List1#2">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4301543" cy="339884"/>
          </a:xfrm>
          <a:prstGeom prst="rect">
            <a:avLst/>
          </a:prstGeom>
        </p:spPr>
        <p:txBody>
          <a:bodyPr vert="horz" lIns="80275" tIns="40138" rIns="80275" bIns="40138" rtlCol="0"/>
          <a:lstStyle>
            <a:lvl1pPr algn="l">
              <a:defRPr sz="1100"/>
            </a:lvl1pPr>
          </a:lstStyle>
          <a:p>
            <a:endParaRPr lang="el-GR"/>
          </a:p>
        </p:txBody>
      </p:sp>
      <p:sp>
        <p:nvSpPr>
          <p:cNvPr id="3" name="2 - Θέση ημερομηνίας"/>
          <p:cNvSpPr>
            <a:spLocks noGrp="1"/>
          </p:cNvSpPr>
          <p:nvPr>
            <p:ph type="dt" idx="1"/>
          </p:nvPr>
        </p:nvSpPr>
        <p:spPr>
          <a:xfrm>
            <a:off x="5622510" y="0"/>
            <a:ext cx="4301543" cy="339884"/>
          </a:xfrm>
          <a:prstGeom prst="rect">
            <a:avLst/>
          </a:prstGeom>
        </p:spPr>
        <p:txBody>
          <a:bodyPr vert="horz" lIns="80275" tIns="40138" rIns="80275" bIns="40138" rtlCol="0"/>
          <a:lstStyle>
            <a:lvl1pPr algn="r">
              <a:defRPr sz="1100"/>
            </a:lvl1pPr>
          </a:lstStyle>
          <a:p>
            <a:fld id="{818600BA-39BD-453F-A70F-5690AC98E656}" type="datetimeFigureOut">
              <a:rPr lang="el-GR" smtClean="0"/>
              <a:pPr/>
              <a:t>20/9/2023</a:t>
            </a:fld>
            <a:endParaRPr lang="el-GR"/>
          </a:p>
        </p:txBody>
      </p:sp>
      <p:sp>
        <p:nvSpPr>
          <p:cNvPr id="4" name="3 - Θέση εικόνας διαφάνειας"/>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80275" tIns="40138" rIns="80275" bIns="40138" rtlCol="0" anchor="ctr"/>
          <a:lstStyle/>
          <a:p>
            <a:endParaRPr lang="el-GR"/>
          </a:p>
        </p:txBody>
      </p:sp>
      <p:sp>
        <p:nvSpPr>
          <p:cNvPr id="5" name="4 - Θέση σημειώσεων"/>
          <p:cNvSpPr>
            <a:spLocks noGrp="1"/>
          </p:cNvSpPr>
          <p:nvPr>
            <p:ph type="body" sz="quarter" idx="3"/>
          </p:nvPr>
        </p:nvSpPr>
        <p:spPr>
          <a:xfrm>
            <a:off x="992664" y="3228896"/>
            <a:ext cx="7941310" cy="3058954"/>
          </a:xfrm>
          <a:prstGeom prst="rect">
            <a:avLst/>
          </a:prstGeom>
        </p:spPr>
        <p:txBody>
          <a:bodyPr vert="horz" lIns="80275" tIns="40138" rIns="80275" bIns="40138"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6456218"/>
            <a:ext cx="4301543" cy="339884"/>
          </a:xfrm>
          <a:prstGeom prst="rect">
            <a:avLst/>
          </a:prstGeom>
        </p:spPr>
        <p:txBody>
          <a:bodyPr vert="horz" lIns="80275" tIns="40138" rIns="80275" bIns="40138" rtlCol="0" anchor="b"/>
          <a:lstStyle>
            <a:lvl1pPr algn="l">
              <a:defRPr sz="1100"/>
            </a:lvl1pPr>
          </a:lstStyle>
          <a:p>
            <a:endParaRPr lang="el-GR"/>
          </a:p>
        </p:txBody>
      </p:sp>
      <p:sp>
        <p:nvSpPr>
          <p:cNvPr id="7" name="6 - Θέση αριθμού διαφάνειας"/>
          <p:cNvSpPr>
            <a:spLocks noGrp="1"/>
          </p:cNvSpPr>
          <p:nvPr>
            <p:ph type="sldNum" sz="quarter" idx="5"/>
          </p:nvPr>
        </p:nvSpPr>
        <p:spPr>
          <a:xfrm>
            <a:off x="5622510" y="6456218"/>
            <a:ext cx="4301543" cy="339884"/>
          </a:xfrm>
          <a:prstGeom prst="rect">
            <a:avLst/>
          </a:prstGeom>
        </p:spPr>
        <p:txBody>
          <a:bodyPr vert="horz" lIns="80275" tIns="40138" rIns="80275" bIns="40138" rtlCol="0" anchor="b"/>
          <a:lstStyle>
            <a:lvl1pPr algn="r">
              <a:defRPr sz="1100"/>
            </a:lvl1pPr>
          </a:lstStyle>
          <a:p>
            <a:fld id="{D10A2962-8474-41C1-8042-BD887C6F7F77}"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8"/>
        <p:cNvGrpSpPr/>
        <p:nvPr/>
      </p:nvGrpSpPr>
      <p:grpSpPr>
        <a:xfrm>
          <a:off x="0" y="0"/>
          <a:ext cx="0" cy="0"/>
          <a:chOff x="0" y="0"/>
          <a:chExt cx="0" cy="0"/>
        </a:xfrm>
      </p:grpSpPr>
      <p:sp>
        <p:nvSpPr>
          <p:cNvPr id="7149" name="Google Shape;7149;g9eef0a043f_0_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0" name="Google Shape;7150;g9eef0a043f_0_4: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8D11E51-668E-4CA5-9883-12899EECCAA0}" type="slidenum">
              <a:rPr lang="en-GB" smtClean="0"/>
              <a:t>26</a:t>
            </a:fld>
            <a:endParaRPr lang="en-GB"/>
          </a:p>
        </p:txBody>
      </p:sp>
    </p:spTree>
    <p:extLst>
      <p:ext uri="{BB962C8B-B14F-4D97-AF65-F5344CB8AC3E}">
        <p14:creationId xmlns:p14="http://schemas.microsoft.com/office/powerpoint/2010/main" val="762242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a:t>Τα έξοδα ταξιδιού καλύπτονται στο 95% από εμάς, με την προσκόμιση σχετικών αποδεικτικών, ενώ τα έξοδα διαμονής και διατροφής καλύπτονται από την Υπηρεσία που υλοποιεί τη δραστηριότητα.</a:t>
            </a:r>
            <a:endParaRPr lang="en-GB" b="1"/>
          </a:p>
        </p:txBody>
      </p:sp>
      <p:sp>
        <p:nvSpPr>
          <p:cNvPr id="4" name="Slide Number Placeholder 3"/>
          <p:cNvSpPr>
            <a:spLocks noGrp="1"/>
          </p:cNvSpPr>
          <p:nvPr>
            <p:ph type="sldNum" sz="quarter" idx="5"/>
          </p:nvPr>
        </p:nvSpPr>
        <p:spPr/>
        <p:txBody>
          <a:bodyPr/>
          <a:lstStyle/>
          <a:p>
            <a:fld id="{68D11E51-668E-4CA5-9883-12899EECCAA0}" type="slidenum">
              <a:rPr lang="en-GB" smtClean="0"/>
              <a:t>27</a:t>
            </a:fld>
            <a:endParaRPr lang="en-GB"/>
          </a:p>
        </p:txBody>
      </p:sp>
    </p:spTree>
    <p:extLst>
      <p:ext uri="{BB962C8B-B14F-4D97-AF65-F5344CB8AC3E}">
        <p14:creationId xmlns:p14="http://schemas.microsoft.com/office/powerpoint/2010/main" val="2888388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t>Επίσης ενδιαφερόμενοι νέοι θα μπορούσαν να βρουν πληροφορίες για οργανώσεις μέσα από την ιστοσελίδα της Υπηρεσίας, βλέποντας τα εγκεκριμένα σχέδια που βρίσκονται στα Αποτελέσματα.</a:t>
            </a:r>
            <a:endParaRPr lang="en-GB"/>
          </a:p>
          <a:p>
            <a:endParaRPr lang="en-GB"/>
          </a:p>
        </p:txBody>
      </p:sp>
      <p:sp>
        <p:nvSpPr>
          <p:cNvPr id="4" name="Slide Number Placeholder 3"/>
          <p:cNvSpPr>
            <a:spLocks noGrp="1"/>
          </p:cNvSpPr>
          <p:nvPr>
            <p:ph type="sldNum" sz="quarter" idx="5"/>
          </p:nvPr>
        </p:nvSpPr>
        <p:spPr/>
        <p:txBody>
          <a:bodyPr/>
          <a:lstStyle/>
          <a:p>
            <a:fld id="{68D11E51-668E-4CA5-9883-12899EECCAA0}" type="slidenum">
              <a:rPr lang="en-GB" smtClean="0"/>
              <a:t>28</a:t>
            </a:fld>
            <a:endParaRPr lang="en-GB"/>
          </a:p>
        </p:txBody>
      </p:sp>
    </p:spTree>
    <p:extLst>
      <p:ext uri="{BB962C8B-B14F-4D97-AF65-F5344CB8AC3E}">
        <p14:creationId xmlns:p14="http://schemas.microsoft.com/office/powerpoint/2010/main" val="3817269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Y" dirty="0"/>
          </a:p>
        </p:txBody>
      </p:sp>
      <p:sp>
        <p:nvSpPr>
          <p:cNvPr id="4" name="Slide Number Placeholder 3"/>
          <p:cNvSpPr>
            <a:spLocks noGrp="1"/>
          </p:cNvSpPr>
          <p:nvPr>
            <p:ph type="sldNum" sz="quarter" idx="5"/>
          </p:nvPr>
        </p:nvSpPr>
        <p:spPr/>
        <p:txBody>
          <a:bodyPr/>
          <a:lstStyle/>
          <a:p>
            <a:fld id="{2407D0FA-9D5C-4C1E-BB82-0C61E4E05335}" type="slidenum">
              <a:rPr lang="en-CY" smtClean="0"/>
              <a:t>30</a:t>
            </a:fld>
            <a:endParaRPr lang="en-CY"/>
          </a:p>
        </p:txBody>
      </p:sp>
    </p:spTree>
    <p:extLst>
      <p:ext uri="{BB962C8B-B14F-4D97-AF65-F5344CB8AC3E}">
        <p14:creationId xmlns:p14="http://schemas.microsoft.com/office/powerpoint/2010/main" val="259706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Y" dirty="0"/>
          </a:p>
        </p:txBody>
      </p:sp>
      <p:sp>
        <p:nvSpPr>
          <p:cNvPr id="4" name="Slide Number Placeholder 3"/>
          <p:cNvSpPr>
            <a:spLocks noGrp="1"/>
          </p:cNvSpPr>
          <p:nvPr>
            <p:ph type="sldNum" sz="quarter" idx="5"/>
          </p:nvPr>
        </p:nvSpPr>
        <p:spPr/>
        <p:txBody>
          <a:bodyPr/>
          <a:lstStyle/>
          <a:p>
            <a:fld id="{2407D0FA-9D5C-4C1E-BB82-0C61E4E05335}" type="slidenum">
              <a:rPr lang="en-CY" smtClean="0"/>
              <a:t>31</a:t>
            </a:fld>
            <a:endParaRPr lang="en-CY"/>
          </a:p>
        </p:txBody>
      </p:sp>
    </p:spTree>
    <p:extLst>
      <p:ext uri="{BB962C8B-B14F-4D97-AF65-F5344CB8AC3E}">
        <p14:creationId xmlns:p14="http://schemas.microsoft.com/office/powerpoint/2010/main" val="442760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7"/>
        <p:cNvGrpSpPr/>
        <p:nvPr/>
      </p:nvGrpSpPr>
      <p:grpSpPr>
        <a:xfrm>
          <a:off x="0" y="0"/>
          <a:ext cx="0" cy="0"/>
          <a:chOff x="0" y="0"/>
          <a:chExt cx="0" cy="0"/>
        </a:xfrm>
      </p:grpSpPr>
      <p:sp>
        <p:nvSpPr>
          <p:cNvPr id="7818" name="Google Shape;7818;g9eef0a043f_0_461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9" name="Google Shape;7819;g9eef0a043f_0_4616: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688364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6"/>
        <p:cNvGrpSpPr/>
        <p:nvPr/>
      </p:nvGrpSpPr>
      <p:grpSpPr>
        <a:xfrm>
          <a:off x="0" y="0"/>
          <a:ext cx="0" cy="0"/>
          <a:chOff x="0" y="0"/>
          <a:chExt cx="0" cy="0"/>
        </a:xfrm>
      </p:grpSpPr>
      <p:sp>
        <p:nvSpPr>
          <p:cNvPr id="8527" name="Google Shape;8527;g9eef0a043f_0_804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8" name="Google Shape;8528;g9eef0a043f_0_804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88244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39</a:t>
            </a:fld>
            <a:endParaRPr lang="en-US"/>
          </a:p>
        </p:txBody>
      </p:sp>
    </p:spTree>
    <p:extLst>
      <p:ext uri="{BB962C8B-B14F-4D97-AF65-F5344CB8AC3E}">
        <p14:creationId xmlns:p14="http://schemas.microsoft.com/office/powerpoint/2010/main" val="2533513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40</a:t>
            </a:fld>
            <a:endParaRPr lang="en-US"/>
          </a:p>
        </p:txBody>
      </p:sp>
    </p:spTree>
    <p:extLst>
      <p:ext uri="{BB962C8B-B14F-4D97-AF65-F5344CB8AC3E}">
        <p14:creationId xmlns:p14="http://schemas.microsoft.com/office/powerpoint/2010/main" val="238745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Century Gothic" panose="020B0502020202020204" pitchFamily="34" charset="0"/>
            </a:endParaRPr>
          </a:p>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44</a:t>
            </a:fld>
            <a:endParaRPr lang="en-US"/>
          </a:p>
        </p:txBody>
      </p:sp>
    </p:spTree>
    <p:extLst>
      <p:ext uri="{BB962C8B-B14F-4D97-AF65-F5344CB8AC3E}">
        <p14:creationId xmlns:p14="http://schemas.microsoft.com/office/powerpoint/2010/main" val="19867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2</a:t>
            </a:fld>
            <a:endParaRPr lang="en-US"/>
          </a:p>
        </p:txBody>
      </p:sp>
    </p:spTree>
    <p:extLst>
      <p:ext uri="{BB962C8B-B14F-4D97-AF65-F5344CB8AC3E}">
        <p14:creationId xmlns:p14="http://schemas.microsoft.com/office/powerpoint/2010/main" val="1217395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45</a:t>
            </a:fld>
            <a:endParaRPr lang="en-US"/>
          </a:p>
        </p:txBody>
      </p:sp>
    </p:spTree>
    <p:extLst>
      <p:ext uri="{BB962C8B-B14F-4D97-AF65-F5344CB8AC3E}">
        <p14:creationId xmlns:p14="http://schemas.microsoft.com/office/powerpoint/2010/main" val="1808336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81A5A1-5A46-435E-A3CF-AA5F9E8882DE}" type="slidenum">
              <a:rPr lang="en-GB" smtClean="0"/>
              <a:pPr/>
              <a:t>52</a:t>
            </a:fld>
            <a:endParaRPr lang="en-GB" dirty="0"/>
          </a:p>
        </p:txBody>
      </p:sp>
    </p:spTree>
    <p:extLst>
      <p:ext uri="{BB962C8B-B14F-4D97-AF65-F5344CB8AC3E}">
        <p14:creationId xmlns:p14="http://schemas.microsoft.com/office/powerpoint/2010/main" val="3643845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4EDA589F-84CA-4069-B718-FA6F2CB8EE53}" type="slidenum">
              <a:rPr lang="en-US" smtClean="0"/>
              <a:pPr/>
              <a:t>60</a:t>
            </a:fld>
            <a:endParaRPr lang="en-US"/>
          </a:p>
        </p:txBody>
      </p:sp>
    </p:spTree>
    <p:extLst>
      <p:ext uri="{BB962C8B-B14F-4D97-AF65-F5344CB8AC3E}">
        <p14:creationId xmlns:p14="http://schemas.microsoft.com/office/powerpoint/2010/main" val="3318692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4EDA589F-84CA-4069-B718-FA6F2CB8EE53}" type="slidenum">
              <a:rPr lang="en-US" smtClean="0"/>
              <a:pPr/>
              <a:t>61</a:t>
            </a:fld>
            <a:endParaRPr lang="en-US"/>
          </a:p>
        </p:txBody>
      </p:sp>
    </p:spTree>
    <p:extLst>
      <p:ext uri="{BB962C8B-B14F-4D97-AF65-F5344CB8AC3E}">
        <p14:creationId xmlns:p14="http://schemas.microsoft.com/office/powerpoint/2010/main" val="1424756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66</a:t>
            </a:fld>
            <a:endParaRPr lang="en-US"/>
          </a:p>
        </p:txBody>
      </p:sp>
    </p:spTree>
    <p:extLst>
      <p:ext uri="{BB962C8B-B14F-4D97-AF65-F5344CB8AC3E}">
        <p14:creationId xmlns:p14="http://schemas.microsoft.com/office/powerpoint/2010/main" val="2840564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67</a:t>
            </a:fld>
            <a:endParaRPr lang="en-US"/>
          </a:p>
        </p:txBody>
      </p:sp>
    </p:spTree>
    <p:extLst>
      <p:ext uri="{BB962C8B-B14F-4D97-AF65-F5344CB8AC3E}">
        <p14:creationId xmlns:p14="http://schemas.microsoft.com/office/powerpoint/2010/main" val="2261544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4EDA589F-84CA-4069-B718-FA6F2CB8EE53}" type="slidenum">
              <a:rPr lang="en-US" smtClean="0"/>
              <a:t>69</a:t>
            </a:fld>
            <a:endParaRPr lang="en-US"/>
          </a:p>
        </p:txBody>
      </p:sp>
    </p:spTree>
    <p:extLst>
      <p:ext uri="{BB962C8B-B14F-4D97-AF65-F5344CB8AC3E}">
        <p14:creationId xmlns:p14="http://schemas.microsoft.com/office/powerpoint/2010/main" val="2489033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70</a:t>
            </a:fld>
            <a:endParaRPr lang="en-US"/>
          </a:p>
        </p:txBody>
      </p:sp>
    </p:spTree>
    <p:extLst>
      <p:ext uri="{BB962C8B-B14F-4D97-AF65-F5344CB8AC3E}">
        <p14:creationId xmlns:p14="http://schemas.microsoft.com/office/powerpoint/2010/main" val="3068450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71</a:t>
            </a:fld>
            <a:endParaRPr lang="en-US"/>
          </a:p>
        </p:txBody>
      </p:sp>
    </p:spTree>
    <p:extLst>
      <p:ext uri="{BB962C8B-B14F-4D97-AF65-F5344CB8AC3E}">
        <p14:creationId xmlns:p14="http://schemas.microsoft.com/office/powerpoint/2010/main" val="1745673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72</a:t>
            </a:fld>
            <a:endParaRPr lang="en-US"/>
          </a:p>
        </p:txBody>
      </p:sp>
    </p:spTree>
    <p:extLst>
      <p:ext uri="{BB962C8B-B14F-4D97-AF65-F5344CB8AC3E}">
        <p14:creationId xmlns:p14="http://schemas.microsoft.com/office/powerpoint/2010/main" val="4263330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6</a:t>
            </a:fld>
            <a:endParaRPr lang="en-US"/>
          </a:p>
        </p:txBody>
      </p:sp>
    </p:spTree>
    <p:extLst>
      <p:ext uri="{BB962C8B-B14F-4D97-AF65-F5344CB8AC3E}">
        <p14:creationId xmlns:p14="http://schemas.microsoft.com/office/powerpoint/2010/main" val="2025770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73</a:t>
            </a:fld>
            <a:endParaRPr lang="en-US"/>
          </a:p>
        </p:txBody>
      </p:sp>
    </p:spTree>
    <p:extLst>
      <p:ext uri="{BB962C8B-B14F-4D97-AF65-F5344CB8AC3E}">
        <p14:creationId xmlns:p14="http://schemas.microsoft.com/office/powerpoint/2010/main" val="140971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74</a:t>
            </a:fld>
            <a:endParaRPr lang="en-US"/>
          </a:p>
        </p:txBody>
      </p:sp>
    </p:spTree>
    <p:extLst>
      <p:ext uri="{BB962C8B-B14F-4D97-AF65-F5344CB8AC3E}">
        <p14:creationId xmlns:p14="http://schemas.microsoft.com/office/powerpoint/2010/main" val="3124911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76</a:t>
            </a:fld>
            <a:endParaRPr lang="en-US"/>
          </a:p>
        </p:txBody>
      </p:sp>
    </p:spTree>
    <p:extLst>
      <p:ext uri="{BB962C8B-B14F-4D97-AF65-F5344CB8AC3E}">
        <p14:creationId xmlns:p14="http://schemas.microsoft.com/office/powerpoint/2010/main" val="350848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77</a:t>
            </a:fld>
            <a:endParaRPr lang="en-US"/>
          </a:p>
        </p:txBody>
      </p:sp>
    </p:spTree>
    <p:extLst>
      <p:ext uri="{BB962C8B-B14F-4D97-AF65-F5344CB8AC3E}">
        <p14:creationId xmlns:p14="http://schemas.microsoft.com/office/powerpoint/2010/main" val="2608286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78</a:t>
            </a:fld>
            <a:endParaRPr lang="en-US"/>
          </a:p>
        </p:txBody>
      </p:sp>
    </p:spTree>
    <p:extLst>
      <p:ext uri="{BB962C8B-B14F-4D97-AF65-F5344CB8AC3E}">
        <p14:creationId xmlns:p14="http://schemas.microsoft.com/office/powerpoint/2010/main" val="3472049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DA589F-84CA-4069-B718-FA6F2CB8EE53}" type="slidenum">
              <a:rPr lang="en-US" smtClean="0"/>
              <a:t>79</a:t>
            </a:fld>
            <a:endParaRPr lang="en-US"/>
          </a:p>
        </p:txBody>
      </p:sp>
    </p:spTree>
    <p:extLst>
      <p:ext uri="{BB962C8B-B14F-4D97-AF65-F5344CB8AC3E}">
        <p14:creationId xmlns:p14="http://schemas.microsoft.com/office/powerpoint/2010/main" val="2553735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81</a:t>
            </a:fld>
            <a:endParaRPr lang="en-US"/>
          </a:p>
        </p:txBody>
      </p:sp>
    </p:spTree>
    <p:extLst>
      <p:ext uri="{BB962C8B-B14F-4D97-AF65-F5344CB8AC3E}">
        <p14:creationId xmlns:p14="http://schemas.microsoft.com/office/powerpoint/2010/main" val="1275836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82</a:t>
            </a:fld>
            <a:endParaRPr lang="en-US"/>
          </a:p>
        </p:txBody>
      </p:sp>
    </p:spTree>
    <p:extLst>
      <p:ext uri="{BB962C8B-B14F-4D97-AF65-F5344CB8AC3E}">
        <p14:creationId xmlns:p14="http://schemas.microsoft.com/office/powerpoint/2010/main" val="1885273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84</a:t>
            </a:fld>
            <a:endParaRPr lang="en-US"/>
          </a:p>
        </p:txBody>
      </p:sp>
    </p:spTree>
    <p:extLst>
      <p:ext uri="{BB962C8B-B14F-4D97-AF65-F5344CB8AC3E}">
        <p14:creationId xmlns:p14="http://schemas.microsoft.com/office/powerpoint/2010/main" val="3257276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85</a:t>
            </a:fld>
            <a:endParaRPr lang="en-US"/>
          </a:p>
        </p:txBody>
      </p:sp>
    </p:spTree>
    <p:extLst>
      <p:ext uri="{BB962C8B-B14F-4D97-AF65-F5344CB8AC3E}">
        <p14:creationId xmlns:p14="http://schemas.microsoft.com/office/powerpoint/2010/main" val="431148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7</a:t>
            </a:fld>
            <a:endParaRPr lang="en-US"/>
          </a:p>
        </p:txBody>
      </p:sp>
    </p:spTree>
    <p:extLst>
      <p:ext uri="{BB962C8B-B14F-4D97-AF65-F5344CB8AC3E}">
        <p14:creationId xmlns:p14="http://schemas.microsoft.com/office/powerpoint/2010/main" val="2127322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86</a:t>
            </a:fld>
            <a:endParaRPr lang="en-US"/>
          </a:p>
        </p:txBody>
      </p:sp>
    </p:spTree>
    <p:extLst>
      <p:ext uri="{BB962C8B-B14F-4D97-AF65-F5344CB8AC3E}">
        <p14:creationId xmlns:p14="http://schemas.microsoft.com/office/powerpoint/2010/main" val="3058061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87</a:t>
            </a:fld>
            <a:endParaRPr lang="en-US"/>
          </a:p>
        </p:txBody>
      </p:sp>
    </p:spTree>
    <p:extLst>
      <p:ext uri="{BB962C8B-B14F-4D97-AF65-F5344CB8AC3E}">
        <p14:creationId xmlns:p14="http://schemas.microsoft.com/office/powerpoint/2010/main" val="3983307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88</a:t>
            </a:fld>
            <a:endParaRPr lang="en-US"/>
          </a:p>
        </p:txBody>
      </p:sp>
    </p:spTree>
    <p:extLst>
      <p:ext uri="{BB962C8B-B14F-4D97-AF65-F5344CB8AC3E}">
        <p14:creationId xmlns:p14="http://schemas.microsoft.com/office/powerpoint/2010/main" val="3408904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89</a:t>
            </a:fld>
            <a:endParaRPr lang="en-US"/>
          </a:p>
        </p:txBody>
      </p:sp>
    </p:spTree>
    <p:extLst>
      <p:ext uri="{BB962C8B-B14F-4D97-AF65-F5344CB8AC3E}">
        <p14:creationId xmlns:p14="http://schemas.microsoft.com/office/powerpoint/2010/main" val="29716938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90</a:t>
            </a:fld>
            <a:endParaRPr lang="en-US"/>
          </a:p>
        </p:txBody>
      </p:sp>
    </p:spTree>
    <p:extLst>
      <p:ext uri="{BB962C8B-B14F-4D97-AF65-F5344CB8AC3E}">
        <p14:creationId xmlns:p14="http://schemas.microsoft.com/office/powerpoint/2010/main" val="3296673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91</a:t>
            </a:fld>
            <a:endParaRPr lang="en-US"/>
          </a:p>
        </p:txBody>
      </p:sp>
    </p:spTree>
    <p:extLst>
      <p:ext uri="{BB962C8B-B14F-4D97-AF65-F5344CB8AC3E}">
        <p14:creationId xmlns:p14="http://schemas.microsoft.com/office/powerpoint/2010/main" val="12043732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92</a:t>
            </a:fld>
            <a:endParaRPr lang="en-US"/>
          </a:p>
        </p:txBody>
      </p:sp>
    </p:spTree>
    <p:extLst>
      <p:ext uri="{BB962C8B-B14F-4D97-AF65-F5344CB8AC3E}">
        <p14:creationId xmlns:p14="http://schemas.microsoft.com/office/powerpoint/2010/main" val="2539028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93</a:t>
            </a:fld>
            <a:endParaRPr lang="en-US"/>
          </a:p>
        </p:txBody>
      </p:sp>
    </p:spTree>
    <p:extLst>
      <p:ext uri="{BB962C8B-B14F-4D97-AF65-F5344CB8AC3E}">
        <p14:creationId xmlns:p14="http://schemas.microsoft.com/office/powerpoint/2010/main" val="24762209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94</a:t>
            </a:fld>
            <a:endParaRPr lang="en-US"/>
          </a:p>
        </p:txBody>
      </p:sp>
    </p:spTree>
    <p:extLst>
      <p:ext uri="{BB962C8B-B14F-4D97-AF65-F5344CB8AC3E}">
        <p14:creationId xmlns:p14="http://schemas.microsoft.com/office/powerpoint/2010/main" val="1927916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95</a:t>
            </a:fld>
            <a:endParaRPr lang="en-US"/>
          </a:p>
        </p:txBody>
      </p:sp>
    </p:spTree>
    <p:extLst>
      <p:ext uri="{BB962C8B-B14F-4D97-AF65-F5344CB8AC3E}">
        <p14:creationId xmlns:p14="http://schemas.microsoft.com/office/powerpoint/2010/main" val="1313526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1A5A1-5A46-435E-A3CF-AA5F9E8882DE}" type="slidenum">
              <a:rPr lang="en-GB" smtClean="0"/>
              <a:pPr/>
              <a:t>11</a:t>
            </a:fld>
            <a:endParaRPr lang="en-GB" dirty="0"/>
          </a:p>
        </p:txBody>
      </p:sp>
    </p:spTree>
    <p:extLst>
      <p:ext uri="{BB962C8B-B14F-4D97-AF65-F5344CB8AC3E}">
        <p14:creationId xmlns:p14="http://schemas.microsoft.com/office/powerpoint/2010/main" val="92959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96</a:t>
            </a:fld>
            <a:endParaRPr lang="en-US"/>
          </a:p>
        </p:txBody>
      </p:sp>
    </p:spTree>
    <p:extLst>
      <p:ext uri="{BB962C8B-B14F-4D97-AF65-F5344CB8AC3E}">
        <p14:creationId xmlns:p14="http://schemas.microsoft.com/office/powerpoint/2010/main" val="27299592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97</a:t>
            </a:fld>
            <a:endParaRPr lang="en-US"/>
          </a:p>
        </p:txBody>
      </p:sp>
    </p:spTree>
    <p:extLst>
      <p:ext uri="{BB962C8B-B14F-4D97-AF65-F5344CB8AC3E}">
        <p14:creationId xmlns:p14="http://schemas.microsoft.com/office/powerpoint/2010/main" val="22696459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98</a:t>
            </a:fld>
            <a:endParaRPr lang="en-US"/>
          </a:p>
        </p:txBody>
      </p:sp>
    </p:spTree>
    <p:extLst>
      <p:ext uri="{BB962C8B-B14F-4D97-AF65-F5344CB8AC3E}">
        <p14:creationId xmlns:p14="http://schemas.microsoft.com/office/powerpoint/2010/main" val="8543609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99</a:t>
            </a:fld>
            <a:endParaRPr lang="en-US"/>
          </a:p>
        </p:txBody>
      </p:sp>
    </p:spTree>
    <p:extLst>
      <p:ext uri="{BB962C8B-B14F-4D97-AF65-F5344CB8AC3E}">
        <p14:creationId xmlns:p14="http://schemas.microsoft.com/office/powerpoint/2010/main" val="42124527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100</a:t>
            </a:fld>
            <a:endParaRPr lang="en-US"/>
          </a:p>
        </p:txBody>
      </p:sp>
    </p:spTree>
    <p:extLst>
      <p:ext uri="{BB962C8B-B14F-4D97-AF65-F5344CB8AC3E}">
        <p14:creationId xmlns:p14="http://schemas.microsoft.com/office/powerpoint/2010/main" val="32005889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101</a:t>
            </a:fld>
            <a:endParaRPr lang="en-US"/>
          </a:p>
        </p:txBody>
      </p:sp>
    </p:spTree>
    <p:extLst>
      <p:ext uri="{BB962C8B-B14F-4D97-AF65-F5344CB8AC3E}">
        <p14:creationId xmlns:p14="http://schemas.microsoft.com/office/powerpoint/2010/main" val="1300484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D10A2962-8474-41C1-8042-BD887C6F7F77}" type="slidenum">
              <a:rPr lang="el-GR" smtClean="0"/>
              <a:pPr/>
              <a:t>13</a:t>
            </a:fld>
            <a:endParaRPr lang="el-GR"/>
          </a:p>
        </p:txBody>
      </p:sp>
    </p:spTree>
    <p:extLst>
      <p:ext uri="{BB962C8B-B14F-4D97-AF65-F5344CB8AC3E}">
        <p14:creationId xmlns:p14="http://schemas.microsoft.com/office/powerpoint/2010/main" val="728148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8D11E51-668E-4CA5-9883-12899EECCAA0}" type="slidenum">
              <a:rPr lang="en-GB" smtClean="0"/>
              <a:t>23</a:t>
            </a:fld>
            <a:endParaRPr lang="en-GB"/>
          </a:p>
        </p:txBody>
      </p:sp>
    </p:spTree>
    <p:extLst>
      <p:ext uri="{BB962C8B-B14F-4D97-AF65-F5344CB8AC3E}">
        <p14:creationId xmlns:p14="http://schemas.microsoft.com/office/powerpoint/2010/main" val="198602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b="0"/>
              <a:t>Τα σχέδια θα πρέπει να πληρούν και να ακολουθούν τις πιο πάνω προτεραιότητες αφού στα κριτήρια της ποιοτικής αξιολόγησης του σχεδίου (</a:t>
            </a:r>
            <a:r>
              <a:rPr lang="en-GB" b="0"/>
              <a:t>award criteria) </a:t>
            </a:r>
            <a:r>
              <a:rPr lang="el-GR" b="0"/>
              <a:t>υπάρχει σχετικό ερώτημα κατά πόσο η πρόταση που έχει υποβληθεί συμβάλει στην προώθηση των πιο πάνω προτεραιοτήτων του Προγράμματος.</a:t>
            </a:r>
          </a:p>
        </p:txBody>
      </p:sp>
      <p:sp>
        <p:nvSpPr>
          <p:cNvPr id="4" name="Slide Number Placeholder 3"/>
          <p:cNvSpPr>
            <a:spLocks noGrp="1"/>
          </p:cNvSpPr>
          <p:nvPr>
            <p:ph type="sldNum" sz="quarter" idx="5"/>
          </p:nvPr>
        </p:nvSpPr>
        <p:spPr/>
        <p:txBody>
          <a:bodyPr/>
          <a:lstStyle/>
          <a:p>
            <a:pPr>
              <a:defRPr/>
            </a:pPr>
            <a:fld id="{96B23C5F-F95B-4E33-8D54-19D59253B1E6}" type="slidenum">
              <a:rPr lang="el-GR" altLang="en-US" smtClean="0"/>
              <a:pPr>
                <a:defRPr/>
              </a:pPr>
              <a:t>24</a:t>
            </a:fld>
            <a:endParaRPr lang="el-GR" altLang="en-US"/>
          </a:p>
        </p:txBody>
      </p:sp>
    </p:spTree>
    <p:extLst>
      <p:ext uri="{BB962C8B-B14F-4D97-AF65-F5344CB8AC3E}">
        <p14:creationId xmlns:p14="http://schemas.microsoft.com/office/powerpoint/2010/main" val="396812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8D11E51-668E-4CA5-9883-12899EECCAA0}" type="slidenum">
              <a:rPr lang="en-GB" smtClean="0"/>
              <a:t>25</a:t>
            </a:fld>
            <a:endParaRPr lang="en-GB"/>
          </a:p>
        </p:txBody>
      </p:sp>
    </p:spTree>
    <p:extLst>
      <p:ext uri="{BB962C8B-B14F-4D97-AF65-F5344CB8AC3E}">
        <p14:creationId xmlns:p14="http://schemas.microsoft.com/office/powerpoint/2010/main" val="135186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4081"/>
        <p:cNvGrpSpPr/>
        <p:nvPr/>
      </p:nvGrpSpPr>
      <p:grpSpPr>
        <a:xfrm>
          <a:off x="0" y="0"/>
          <a:ext cx="0" cy="0"/>
          <a:chOff x="0" y="0"/>
          <a:chExt cx="0" cy="0"/>
        </a:xfrm>
      </p:grpSpPr>
      <p:pic>
        <p:nvPicPr>
          <p:cNvPr id="4082" name="Google Shape;4082;p24"/>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4083" name="Google Shape;4083;p24"/>
          <p:cNvGrpSpPr/>
          <p:nvPr/>
        </p:nvGrpSpPr>
        <p:grpSpPr>
          <a:xfrm>
            <a:off x="10327067" y="604552"/>
            <a:ext cx="2808667" cy="796633"/>
            <a:chOff x="-2810250" y="3572525"/>
            <a:chExt cx="2106500" cy="597475"/>
          </a:xfrm>
        </p:grpSpPr>
        <p:sp>
          <p:nvSpPr>
            <p:cNvPr id="4084" name="Google Shape;4084;p24"/>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85" name="Google Shape;4085;p24"/>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86" name="Google Shape;4086;p24"/>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87" name="Google Shape;4087;p24"/>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88" name="Google Shape;4088;p24"/>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89" name="Google Shape;4089;p24"/>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90" name="Google Shape;4090;p24"/>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91" name="Google Shape;4091;p24"/>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92" name="Google Shape;4092;p24"/>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93" name="Google Shape;4093;p24"/>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94" name="Google Shape;4094;p24"/>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95" name="Google Shape;4095;p24"/>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96" name="Google Shape;4096;p24"/>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97" name="Google Shape;4097;p24"/>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98" name="Google Shape;4098;p24"/>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99" name="Google Shape;4099;p24"/>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00" name="Google Shape;4100;p24"/>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01" name="Google Shape;4101;p24"/>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02" name="Google Shape;4102;p24"/>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03" name="Google Shape;4103;p24"/>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04" name="Google Shape;4104;p24"/>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05" name="Google Shape;4105;p24"/>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06" name="Google Shape;4106;p24"/>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07" name="Google Shape;4107;p24"/>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08" name="Google Shape;4108;p24"/>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09" name="Google Shape;4109;p24"/>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10" name="Google Shape;4110;p24"/>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11" name="Google Shape;4111;p24"/>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12" name="Google Shape;4112;p24"/>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13" name="Google Shape;4113;p24"/>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14" name="Google Shape;4114;p24"/>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15" name="Google Shape;4115;p24"/>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16" name="Google Shape;4116;p24"/>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17" name="Google Shape;4117;p24"/>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18" name="Google Shape;4118;p24"/>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19" name="Google Shape;4119;p24"/>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20" name="Google Shape;4120;p24"/>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21" name="Google Shape;4121;p24"/>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22" name="Google Shape;4122;p24"/>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23" name="Google Shape;4123;p24"/>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24" name="Google Shape;4124;p24"/>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25" name="Google Shape;4125;p24"/>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26" name="Google Shape;4126;p24"/>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27" name="Google Shape;4127;p24"/>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28" name="Google Shape;4128;p24"/>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29" name="Google Shape;4129;p24"/>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0" name="Google Shape;4130;p24"/>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1" name="Google Shape;4131;p24"/>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2" name="Google Shape;4132;p24"/>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3" name="Google Shape;4133;p24"/>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4" name="Google Shape;4134;p24"/>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5" name="Google Shape;4135;p24"/>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6" name="Google Shape;4136;p24"/>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7" name="Google Shape;4137;p24"/>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8" name="Google Shape;4138;p24"/>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9" name="Google Shape;4139;p24"/>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0" name="Google Shape;4140;p24"/>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1" name="Google Shape;4141;p24"/>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2" name="Google Shape;4142;p24"/>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3" name="Google Shape;4143;p24"/>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4" name="Google Shape;4144;p24"/>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5" name="Google Shape;4145;p24"/>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6" name="Google Shape;4146;p24"/>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7" name="Google Shape;4147;p24"/>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8" name="Google Shape;4148;p24"/>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9" name="Google Shape;4149;p24"/>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0" name="Google Shape;4150;p24"/>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1" name="Google Shape;4151;p24"/>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2" name="Google Shape;4152;p24"/>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3" name="Google Shape;4153;p24"/>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4" name="Google Shape;4154;p24"/>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5" name="Google Shape;4155;p24"/>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6" name="Google Shape;4156;p24"/>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7" name="Google Shape;4157;p24"/>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8" name="Google Shape;4158;p24"/>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9" name="Google Shape;4159;p24"/>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60" name="Google Shape;4160;p24"/>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61" name="Google Shape;4161;p24"/>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62" name="Google Shape;4162;p24"/>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63" name="Google Shape;4163;p24"/>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64" name="Google Shape;4164;p24"/>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65" name="Google Shape;4165;p24"/>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66" name="Google Shape;4166;p24"/>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67" name="Google Shape;4167;p24"/>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68" name="Google Shape;4168;p24"/>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69" name="Google Shape;4169;p24"/>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70" name="Google Shape;4170;p24"/>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71" name="Google Shape;4171;p24"/>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72" name="Google Shape;4172;p24"/>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73" name="Google Shape;4173;p24"/>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74" name="Google Shape;4174;p24"/>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75" name="Google Shape;4175;p24"/>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76" name="Google Shape;4176;p24"/>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77" name="Google Shape;4177;p24"/>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78" name="Google Shape;4178;p24"/>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79" name="Google Shape;4179;p24"/>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80" name="Google Shape;4180;p24"/>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81" name="Google Shape;4181;p24"/>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82" name="Google Shape;4182;p24"/>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83" name="Google Shape;4183;p24"/>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84" name="Google Shape;4184;p24"/>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85" name="Google Shape;4185;p24"/>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86" name="Google Shape;4186;p24"/>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87" name="Google Shape;4187;p24"/>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88" name="Google Shape;4188;p24"/>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89" name="Google Shape;4189;p24"/>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90" name="Google Shape;4190;p24"/>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91" name="Google Shape;4191;p24"/>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92" name="Google Shape;4192;p24"/>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93" name="Google Shape;4193;p24"/>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pic>
        <p:nvPicPr>
          <p:cNvPr id="4194" name="Google Shape;4194;p24"/>
          <p:cNvPicPr preferRelativeResize="0"/>
          <p:nvPr/>
        </p:nvPicPr>
        <p:blipFill>
          <a:blip r:embed="rId3">
            <a:alphaModFix amt="73000"/>
          </a:blip>
          <a:stretch>
            <a:fillRect/>
          </a:stretch>
        </p:blipFill>
        <p:spPr>
          <a:xfrm>
            <a:off x="10327069" y="6182126"/>
            <a:ext cx="3493332" cy="620567"/>
          </a:xfrm>
          <a:prstGeom prst="rect">
            <a:avLst/>
          </a:prstGeom>
          <a:noFill/>
          <a:ln>
            <a:noFill/>
          </a:ln>
        </p:spPr>
      </p:pic>
      <p:pic>
        <p:nvPicPr>
          <p:cNvPr id="4195" name="Google Shape;4195;p24"/>
          <p:cNvPicPr preferRelativeResize="0"/>
          <p:nvPr/>
        </p:nvPicPr>
        <p:blipFill>
          <a:blip r:embed="rId4">
            <a:alphaModFix amt="73000"/>
          </a:blip>
          <a:stretch>
            <a:fillRect/>
          </a:stretch>
        </p:blipFill>
        <p:spPr>
          <a:xfrm>
            <a:off x="-2076231" y="874093"/>
            <a:ext cx="3493332" cy="620567"/>
          </a:xfrm>
          <a:prstGeom prst="rect">
            <a:avLst/>
          </a:prstGeom>
          <a:noFill/>
          <a:ln>
            <a:noFill/>
          </a:ln>
        </p:spPr>
      </p:pic>
      <p:grpSp>
        <p:nvGrpSpPr>
          <p:cNvPr id="4196" name="Google Shape;4196;p24"/>
          <p:cNvGrpSpPr/>
          <p:nvPr/>
        </p:nvGrpSpPr>
        <p:grpSpPr>
          <a:xfrm>
            <a:off x="-1391567" y="5613452"/>
            <a:ext cx="2808667" cy="796633"/>
            <a:chOff x="-2810250" y="3572525"/>
            <a:chExt cx="2106500" cy="597475"/>
          </a:xfrm>
        </p:grpSpPr>
        <p:sp>
          <p:nvSpPr>
            <p:cNvPr id="4197" name="Google Shape;4197;p24"/>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98" name="Google Shape;4198;p24"/>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99" name="Google Shape;4199;p24"/>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00" name="Google Shape;4200;p24"/>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01" name="Google Shape;4201;p24"/>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02" name="Google Shape;4202;p24"/>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03" name="Google Shape;4203;p24"/>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04" name="Google Shape;4204;p24"/>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05" name="Google Shape;4205;p24"/>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06" name="Google Shape;4206;p24"/>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07" name="Google Shape;4207;p24"/>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08" name="Google Shape;4208;p24"/>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09" name="Google Shape;4209;p24"/>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10" name="Google Shape;4210;p24"/>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11" name="Google Shape;4211;p24"/>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12" name="Google Shape;4212;p24"/>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13" name="Google Shape;4213;p24"/>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14" name="Google Shape;4214;p24"/>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15" name="Google Shape;4215;p24"/>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16" name="Google Shape;4216;p24"/>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17" name="Google Shape;4217;p24"/>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18" name="Google Shape;4218;p24"/>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19" name="Google Shape;4219;p24"/>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20" name="Google Shape;4220;p24"/>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21" name="Google Shape;4221;p24"/>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22" name="Google Shape;4222;p24"/>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23" name="Google Shape;4223;p24"/>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24" name="Google Shape;4224;p24"/>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25" name="Google Shape;4225;p24"/>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26" name="Google Shape;4226;p24"/>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27" name="Google Shape;4227;p24"/>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28" name="Google Shape;4228;p24"/>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29" name="Google Shape;4229;p24"/>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30" name="Google Shape;4230;p24"/>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31" name="Google Shape;4231;p24"/>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32" name="Google Shape;4232;p24"/>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33" name="Google Shape;4233;p24"/>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34" name="Google Shape;4234;p24"/>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35" name="Google Shape;4235;p24"/>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36" name="Google Shape;4236;p24"/>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37" name="Google Shape;4237;p24"/>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38" name="Google Shape;4238;p24"/>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39" name="Google Shape;4239;p24"/>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40" name="Google Shape;4240;p24"/>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41" name="Google Shape;4241;p24"/>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42" name="Google Shape;4242;p24"/>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43" name="Google Shape;4243;p24"/>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44" name="Google Shape;4244;p24"/>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45" name="Google Shape;4245;p24"/>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46" name="Google Shape;4246;p24"/>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47" name="Google Shape;4247;p24"/>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48" name="Google Shape;4248;p24"/>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49" name="Google Shape;4249;p24"/>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50" name="Google Shape;4250;p24"/>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51" name="Google Shape;4251;p24"/>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52" name="Google Shape;4252;p24"/>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53" name="Google Shape;4253;p24"/>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54" name="Google Shape;4254;p24"/>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55" name="Google Shape;4255;p24"/>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56" name="Google Shape;4256;p24"/>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57" name="Google Shape;4257;p24"/>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58" name="Google Shape;4258;p24"/>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59" name="Google Shape;4259;p24"/>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60" name="Google Shape;4260;p24"/>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61" name="Google Shape;4261;p24"/>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62" name="Google Shape;4262;p24"/>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63" name="Google Shape;4263;p24"/>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64" name="Google Shape;4264;p24"/>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65" name="Google Shape;4265;p24"/>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66" name="Google Shape;4266;p24"/>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67" name="Google Shape;4267;p24"/>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68" name="Google Shape;4268;p24"/>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69" name="Google Shape;4269;p24"/>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70" name="Google Shape;4270;p24"/>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71" name="Google Shape;4271;p24"/>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72" name="Google Shape;4272;p24"/>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73" name="Google Shape;4273;p24"/>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74" name="Google Shape;4274;p24"/>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75" name="Google Shape;4275;p24"/>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76" name="Google Shape;4276;p24"/>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77" name="Google Shape;4277;p24"/>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78" name="Google Shape;4278;p24"/>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79" name="Google Shape;4279;p24"/>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80" name="Google Shape;4280;p24"/>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81" name="Google Shape;4281;p24"/>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82" name="Google Shape;4282;p24"/>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83" name="Google Shape;4283;p24"/>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84" name="Google Shape;4284;p24"/>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85" name="Google Shape;4285;p24"/>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86" name="Google Shape;4286;p24"/>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87" name="Google Shape;4287;p24"/>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88" name="Google Shape;4288;p24"/>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89" name="Google Shape;4289;p24"/>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90" name="Google Shape;4290;p24"/>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91" name="Google Shape;4291;p24"/>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92" name="Google Shape;4292;p24"/>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93" name="Google Shape;4293;p24"/>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94" name="Google Shape;4294;p24"/>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95" name="Google Shape;4295;p24"/>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96" name="Google Shape;4296;p24"/>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97" name="Google Shape;4297;p24"/>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98" name="Google Shape;4298;p24"/>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99" name="Google Shape;4299;p24"/>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0" name="Google Shape;4300;p24"/>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1" name="Google Shape;4301;p24"/>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2" name="Google Shape;4302;p24"/>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3" name="Google Shape;4303;p24"/>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4" name="Google Shape;4304;p24"/>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5" name="Google Shape;4305;p24"/>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6" name="Google Shape;4306;p24"/>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307" name="Google Shape;4307;p24"/>
          <p:cNvSpPr txBox="1">
            <a:spLocks noGrp="1"/>
          </p:cNvSpPr>
          <p:nvPr>
            <p:ph type="title"/>
          </p:nvPr>
        </p:nvSpPr>
        <p:spPr>
          <a:xfrm>
            <a:off x="955400" y="874100"/>
            <a:ext cx="10281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369034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871BBC-0EA8-42AE-8712-BE3D30834D9C}" type="datetime1">
              <a:rPr lang="en-US"/>
              <a:pPr>
                <a:defRPr/>
              </a:pPr>
              <a:t>9/20/2023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C90894-CABD-43FF-B277-16BFC239F38B}" type="slidenum">
              <a:rPr lang="en-US" altLang="en-US"/>
              <a:pPr>
                <a:defRPr/>
              </a:pPr>
              <a:t>‹#›</a:t>
            </a:fld>
            <a:endParaRPr lang="en-US" altLang="en-US"/>
          </a:p>
        </p:txBody>
      </p:sp>
    </p:spTree>
    <p:extLst>
      <p:ext uri="{BB962C8B-B14F-4D97-AF65-F5344CB8AC3E}">
        <p14:creationId xmlns:p14="http://schemas.microsoft.com/office/powerpoint/2010/main" val="3134243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4F7CC4-15D0-4D9D-BDAB-611B2FE23F41}" type="datetime1">
              <a:rPr lang="en-US"/>
              <a:pPr>
                <a:defRPr/>
              </a:pPr>
              <a:t>9/20/2023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559C5B-857E-4342-8012-41619A511FDA}" type="slidenum">
              <a:rPr lang="en-US" altLang="en-US"/>
              <a:pPr>
                <a:defRPr/>
              </a:pPr>
              <a:t>‹#›</a:t>
            </a:fld>
            <a:endParaRPr lang="en-US" altLang="en-US"/>
          </a:p>
        </p:txBody>
      </p:sp>
    </p:spTree>
    <p:extLst>
      <p:ext uri="{BB962C8B-B14F-4D97-AF65-F5344CB8AC3E}">
        <p14:creationId xmlns:p14="http://schemas.microsoft.com/office/powerpoint/2010/main" val="354392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05A9E"/>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05A9E"/>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05A9E"/>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9/20/2023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9/20/2023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16" name="Title 1"/>
          <p:cNvSpPr txBox="1">
            <a:spLocks/>
          </p:cNvSpPr>
          <p:nvPr userDrawn="1"/>
        </p:nvSpPr>
        <p:spPr>
          <a:xfrm>
            <a:off x="609600" y="274638"/>
            <a:ext cx="10972800" cy="715962"/>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endParaRPr lang="en-US" sz="4400" u="none" dirty="0"/>
          </a:p>
        </p:txBody>
      </p:sp>
    </p:spTree>
    <p:extLst>
      <p:ext uri="{BB962C8B-B14F-4D97-AF65-F5344CB8AC3E}">
        <p14:creationId xmlns:p14="http://schemas.microsoft.com/office/powerpoint/2010/main" val="308281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492443"/>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2769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a:xfrm>
            <a:off x="609600" y="6377940"/>
            <a:ext cx="2804160" cy="276999"/>
          </a:xfrm>
        </p:spPr>
        <p:txBody>
          <a:bodyPr/>
          <a:lstStyle/>
          <a:p>
            <a:fld id="{BCFEBC88-A2DC-4405-80E7-DA9071CBFA34}" type="datetimeFigureOut">
              <a:rPr lang="el-GR" smtClean="0"/>
              <a:pPr/>
              <a:t>20/9/2023</a:t>
            </a:fld>
            <a:endParaRPr lang="el-GR"/>
          </a:p>
        </p:txBody>
      </p:sp>
      <p:sp>
        <p:nvSpPr>
          <p:cNvPr id="5" name="4 - Θέση υποσέλιδου"/>
          <p:cNvSpPr>
            <a:spLocks noGrp="1"/>
          </p:cNvSpPr>
          <p:nvPr>
            <p:ph type="ftr" sz="quarter" idx="11"/>
          </p:nvPr>
        </p:nvSpPr>
        <p:spPr>
          <a:xfrm>
            <a:off x="4145280" y="6377940"/>
            <a:ext cx="3901440" cy="276999"/>
          </a:xfrm>
        </p:spPr>
        <p:txBody>
          <a:bodyPr/>
          <a:lstStyle/>
          <a:p>
            <a:endParaRPr lang="el-GR"/>
          </a:p>
        </p:txBody>
      </p:sp>
      <p:sp>
        <p:nvSpPr>
          <p:cNvPr id="6" name="5 - Θέση αριθμού διαφάνειας"/>
          <p:cNvSpPr>
            <a:spLocks noGrp="1"/>
          </p:cNvSpPr>
          <p:nvPr>
            <p:ph type="sldNum" sz="quarter" idx="12"/>
          </p:nvPr>
        </p:nvSpPr>
        <p:spPr>
          <a:xfrm>
            <a:off x="8778240" y="6377940"/>
            <a:ext cx="2804160" cy="276999"/>
          </a:xfrm>
        </p:spPr>
        <p:txBody>
          <a:bodyPr/>
          <a:lstStyle/>
          <a:p>
            <a:fld id="{375B8FC1-C440-4400-980E-1842B1F130AC}"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499"/>
        <p:cNvGrpSpPr/>
        <p:nvPr/>
      </p:nvGrpSpPr>
      <p:grpSpPr>
        <a:xfrm>
          <a:off x="0" y="0"/>
          <a:ext cx="0" cy="0"/>
          <a:chOff x="0" y="0"/>
          <a:chExt cx="0" cy="0"/>
        </a:xfrm>
      </p:grpSpPr>
      <p:pic>
        <p:nvPicPr>
          <p:cNvPr id="500" name="Google Shape;50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01" name="Google Shape;501;p5"/>
          <p:cNvSpPr txBox="1">
            <a:spLocks noGrp="1"/>
          </p:cNvSpPr>
          <p:nvPr>
            <p:ph type="subTitle" idx="1"/>
          </p:nvPr>
        </p:nvSpPr>
        <p:spPr>
          <a:xfrm>
            <a:off x="6716511" y="5293668"/>
            <a:ext cx="3921600" cy="4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Caveat Brush"/>
              <a:buNone/>
              <a:defRPr sz="2667" b="1">
                <a:latin typeface="Caveat Brush"/>
                <a:ea typeface="Caveat Brush"/>
                <a:cs typeface="Caveat Brush"/>
                <a:sym typeface="Caveat Brush"/>
              </a:defRPr>
            </a:lvl1pPr>
            <a:lvl2pPr lvl="1" algn="ctr" rtl="0">
              <a:lnSpc>
                <a:spcPct val="100000"/>
              </a:lnSpc>
              <a:spcBef>
                <a:spcPts val="0"/>
              </a:spcBef>
              <a:spcAft>
                <a:spcPts val="0"/>
              </a:spcAft>
              <a:buSzPts val="2000"/>
              <a:buFont typeface="Caveat Brush"/>
              <a:buNone/>
              <a:defRPr sz="2667" b="1">
                <a:latin typeface="Caveat Brush"/>
                <a:ea typeface="Caveat Brush"/>
                <a:cs typeface="Caveat Brush"/>
                <a:sym typeface="Caveat Brush"/>
              </a:defRPr>
            </a:lvl2pPr>
            <a:lvl3pPr lvl="2" algn="ctr" rtl="0">
              <a:lnSpc>
                <a:spcPct val="100000"/>
              </a:lnSpc>
              <a:spcBef>
                <a:spcPts val="2133"/>
              </a:spcBef>
              <a:spcAft>
                <a:spcPts val="0"/>
              </a:spcAft>
              <a:buSzPts val="2000"/>
              <a:buFont typeface="Caveat Brush"/>
              <a:buNone/>
              <a:defRPr sz="2667" b="1">
                <a:latin typeface="Caveat Brush"/>
                <a:ea typeface="Caveat Brush"/>
                <a:cs typeface="Caveat Brush"/>
                <a:sym typeface="Caveat Brush"/>
              </a:defRPr>
            </a:lvl3pPr>
            <a:lvl4pPr lvl="3" algn="ctr" rtl="0">
              <a:lnSpc>
                <a:spcPct val="100000"/>
              </a:lnSpc>
              <a:spcBef>
                <a:spcPts val="2133"/>
              </a:spcBef>
              <a:spcAft>
                <a:spcPts val="0"/>
              </a:spcAft>
              <a:buSzPts val="2000"/>
              <a:buFont typeface="Caveat Brush"/>
              <a:buNone/>
              <a:defRPr sz="2667" b="1">
                <a:latin typeface="Caveat Brush"/>
                <a:ea typeface="Caveat Brush"/>
                <a:cs typeface="Caveat Brush"/>
                <a:sym typeface="Caveat Brush"/>
              </a:defRPr>
            </a:lvl4pPr>
            <a:lvl5pPr lvl="4" algn="ctr" rtl="0">
              <a:lnSpc>
                <a:spcPct val="100000"/>
              </a:lnSpc>
              <a:spcBef>
                <a:spcPts val="2133"/>
              </a:spcBef>
              <a:spcAft>
                <a:spcPts val="0"/>
              </a:spcAft>
              <a:buSzPts val="2000"/>
              <a:buFont typeface="Caveat Brush"/>
              <a:buNone/>
              <a:defRPr sz="2667" b="1">
                <a:latin typeface="Caveat Brush"/>
                <a:ea typeface="Caveat Brush"/>
                <a:cs typeface="Caveat Brush"/>
                <a:sym typeface="Caveat Brush"/>
              </a:defRPr>
            </a:lvl5pPr>
            <a:lvl6pPr lvl="5" algn="ctr" rtl="0">
              <a:lnSpc>
                <a:spcPct val="100000"/>
              </a:lnSpc>
              <a:spcBef>
                <a:spcPts val="2133"/>
              </a:spcBef>
              <a:spcAft>
                <a:spcPts val="0"/>
              </a:spcAft>
              <a:buSzPts val="2000"/>
              <a:buFont typeface="Caveat Brush"/>
              <a:buNone/>
              <a:defRPr sz="2667" b="1">
                <a:latin typeface="Caveat Brush"/>
                <a:ea typeface="Caveat Brush"/>
                <a:cs typeface="Caveat Brush"/>
                <a:sym typeface="Caveat Brush"/>
              </a:defRPr>
            </a:lvl6pPr>
            <a:lvl7pPr lvl="6" algn="ctr" rtl="0">
              <a:lnSpc>
                <a:spcPct val="100000"/>
              </a:lnSpc>
              <a:spcBef>
                <a:spcPts val="2133"/>
              </a:spcBef>
              <a:spcAft>
                <a:spcPts val="0"/>
              </a:spcAft>
              <a:buSzPts val="2000"/>
              <a:buFont typeface="Caveat Brush"/>
              <a:buNone/>
              <a:defRPr sz="2667" b="1">
                <a:latin typeface="Caveat Brush"/>
                <a:ea typeface="Caveat Brush"/>
                <a:cs typeface="Caveat Brush"/>
                <a:sym typeface="Caveat Brush"/>
              </a:defRPr>
            </a:lvl7pPr>
            <a:lvl8pPr lvl="7" algn="ctr" rtl="0">
              <a:lnSpc>
                <a:spcPct val="100000"/>
              </a:lnSpc>
              <a:spcBef>
                <a:spcPts val="2133"/>
              </a:spcBef>
              <a:spcAft>
                <a:spcPts val="0"/>
              </a:spcAft>
              <a:buSzPts val="2000"/>
              <a:buFont typeface="Caveat Brush"/>
              <a:buNone/>
              <a:defRPr sz="2667" b="1">
                <a:latin typeface="Caveat Brush"/>
                <a:ea typeface="Caveat Brush"/>
                <a:cs typeface="Caveat Brush"/>
                <a:sym typeface="Caveat Brush"/>
              </a:defRPr>
            </a:lvl8pPr>
            <a:lvl9pPr lvl="8" algn="ctr" rtl="0">
              <a:lnSpc>
                <a:spcPct val="100000"/>
              </a:lnSpc>
              <a:spcBef>
                <a:spcPts val="2133"/>
              </a:spcBef>
              <a:spcAft>
                <a:spcPts val="2133"/>
              </a:spcAft>
              <a:buSzPts val="2000"/>
              <a:buFont typeface="Caveat Brush"/>
              <a:buNone/>
              <a:defRPr sz="2667" b="1">
                <a:latin typeface="Caveat Brush"/>
                <a:ea typeface="Caveat Brush"/>
                <a:cs typeface="Caveat Brush"/>
                <a:sym typeface="Caveat Brush"/>
              </a:defRPr>
            </a:lvl9pPr>
          </a:lstStyle>
          <a:p>
            <a:endParaRPr/>
          </a:p>
        </p:txBody>
      </p:sp>
      <p:sp>
        <p:nvSpPr>
          <p:cNvPr id="502" name="Google Shape;502;p5"/>
          <p:cNvSpPr txBox="1">
            <a:spLocks noGrp="1"/>
          </p:cNvSpPr>
          <p:nvPr>
            <p:ph type="subTitle" idx="2"/>
          </p:nvPr>
        </p:nvSpPr>
        <p:spPr>
          <a:xfrm>
            <a:off x="1598667" y="5293657"/>
            <a:ext cx="3876800" cy="4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b="1">
                <a:latin typeface="Caveat Brush"/>
                <a:ea typeface="Caveat Brush"/>
                <a:cs typeface="Caveat Brush"/>
                <a:sym typeface="Caveat Brush"/>
              </a:defRPr>
            </a:lvl1pPr>
            <a:lvl2pPr lvl="1" algn="ctr" rtl="0">
              <a:lnSpc>
                <a:spcPct val="100000"/>
              </a:lnSpc>
              <a:spcBef>
                <a:spcPts val="0"/>
              </a:spcBef>
              <a:spcAft>
                <a:spcPts val="0"/>
              </a:spcAft>
              <a:buSzPts val="1500"/>
              <a:buNone/>
              <a:defRPr sz="2000"/>
            </a:lvl2pPr>
            <a:lvl3pPr lvl="2" algn="ctr" rtl="0">
              <a:lnSpc>
                <a:spcPct val="100000"/>
              </a:lnSpc>
              <a:spcBef>
                <a:spcPts val="2133"/>
              </a:spcBef>
              <a:spcAft>
                <a:spcPts val="0"/>
              </a:spcAft>
              <a:buSzPts val="1500"/>
              <a:buNone/>
              <a:defRPr sz="2000"/>
            </a:lvl3pPr>
            <a:lvl4pPr lvl="3" algn="ctr" rtl="0">
              <a:lnSpc>
                <a:spcPct val="100000"/>
              </a:lnSpc>
              <a:spcBef>
                <a:spcPts val="2133"/>
              </a:spcBef>
              <a:spcAft>
                <a:spcPts val="0"/>
              </a:spcAft>
              <a:buSzPts val="1500"/>
              <a:buNone/>
              <a:defRPr sz="2000"/>
            </a:lvl4pPr>
            <a:lvl5pPr lvl="4" algn="ctr" rtl="0">
              <a:lnSpc>
                <a:spcPct val="100000"/>
              </a:lnSpc>
              <a:spcBef>
                <a:spcPts val="2133"/>
              </a:spcBef>
              <a:spcAft>
                <a:spcPts val="0"/>
              </a:spcAft>
              <a:buSzPts val="1500"/>
              <a:buNone/>
              <a:defRPr sz="2000"/>
            </a:lvl5pPr>
            <a:lvl6pPr lvl="5" algn="ctr" rtl="0">
              <a:lnSpc>
                <a:spcPct val="100000"/>
              </a:lnSpc>
              <a:spcBef>
                <a:spcPts val="2133"/>
              </a:spcBef>
              <a:spcAft>
                <a:spcPts val="0"/>
              </a:spcAft>
              <a:buSzPts val="1500"/>
              <a:buNone/>
              <a:defRPr sz="2000"/>
            </a:lvl6pPr>
            <a:lvl7pPr lvl="6" algn="ctr" rtl="0">
              <a:lnSpc>
                <a:spcPct val="100000"/>
              </a:lnSpc>
              <a:spcBef>
                <a:spcPts val="2133"/>
              </a:spcBef>
              <a:spcAft>
                <a:spcPts val="0"/>
              </a:spcAft>
              <a:buSzPts val="1500"/>
              <a:buNone/>
              <a:defRPr sz="2000"/>
            </a:lvl7pPr>
            <a:lvl8pPr lvl="7" algn="ctr" rtl="0">
              <a:lnSpc>
                <a:spcPct val="100000"/>
              </a:lnSpc>
              <a:spcBef>
                <a:spcPts val="2133"/>
              </a:spcBef>
              <a:spcAft>
                <a:spcPts val="0"/>
              </a:spcAft>
              <a:buSzPts val="1500"/>
              <a:buNone/>
              <a:defRPr sz="2000"/>
            </a:lvl8pPr>
            <a:lvl9pPr lvl="8" algn="ctr" rtl="0">
              <a:lnSpc>
                <a:spcPct val="100000"/>
              </a:lnSpc>
              <a:spcBef>
                <a:spcPts val="2133"/>
              </a:spcBef>
              <a:spcAft>
                <a:spcPts val="2133"/>
              </a:spcAft>
              <a:buSzPts val="1500"/>
              <a:buNone/>
              <a:defRPr sz="2000"/>
            </a:lvl9pPr>
          </a:lstStyle>
          <a:p>
            <a:endParaRPr/>
          </a:p>
        </p:txBody>
      </p:sp>
      <p:sp>
        <p:nvSpPr>
          <p:cNvPr id="503" name="Google Shape;503;p5"/>
          <p:cNvSpPr txBox="1">
            <a:spLocks noGrp="1"/>
          </p:cNvSpPr>
          <p:nvPr>
            <p:ph type="subTitle" idx="3"/>
          </p:nvPr>
        </p:nvSpPr>
        <p:spPr>
          <a:xfrm>
            <a:off x="1546681" y="4104337"/>
            <a:ext cx="3970800" cy="13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2133"/>
              </a:spcBef>
              <a:spcAft>
                <a:spcPts val="0"/>
              </a:spcAft>
              <a:buSzPts val="1500"/>
              <a:buNone/>
              <a:defRPr sz="2000"/>
            </a:lvl3pPr>
            <a:lvl4pPr lvl="3" algn="ctr" rtl="0">
              <a:lnSpc>
                <a:spcPct val="100000"/>
              </a:lnSpc>
              <a:spcBef>
                <a:spcPts val="2133"/>
              </a:spcBef>
              <a:spcAft>
                <a:spcPts val="0"/>
              </a:spcAft>
              <a:buSzPts val="1500"/>
              <a:buNone/>
              <a:defRPr sz="2000"/>
            </a:lvl4pPr>
            <a:lvl5pPr lvl="4" algn="ctr" rtl="0">
              <a:lnSpc>
                <a:spcPct val="100000"/>
              </a:lnSpc>
              <a:spcBef>
                <a:spcPts val="2133"/>
              </a:spcBef>
              <a:spcAft>
                <a:spcPts val="0"/>
              </a:spcAft>
              <a:buSzPts val="1500"/>
              <a:buNone/>
              <a:defRPr sz="2000"/>
            </a:lvl5pPr>
            <a:lvl6pPr lvl="5" algn="ctr" rtl="0">
              <a:lnSpc>
                <a:spcPct val="100000"/>
              </a:lnSpc>
              <a:spcBef>
                <a:spcPts val="2133"/>
              </a:spcBef>
              <a:spcAft>
                <a:spcPts val="0"/>
              </a:spcAft>
              <a:buSzPts val="1500"/>
              <a:buNone/>
              <a:defRPr sz="2000"/>
            </a:lvl6pPr>
            <a:lvl7pPr lvl="6" algn="ctr" rtl="0">
              <a:lnSpc>
                <a:spcPct val="100000"/>
              </a:lnSpc>
              <a:spcBef>
                <a:spcPts val="2133"/>
              </a:spcBef>
              <a:spcAft>
                <a:spcPts val="0"/>
              </a:spcAft>
              <a:buSzPts val="1500"/>
              <a:buNone/>
              <a:defRPr sz="2000"/>
            </a:lvl7pPr>
            <a:lvl8pPr lvl="7" algn="ctr" rtl="0">
              <a:lnSpc>
                <a:spcPct val="100000"/>
              </a:lnSpc>
              <a:spcBef>
                <a:spcPts val="2133"/>
              </a:spcBef>
              <a:spcAft>
                <a:spcPts val="0"/>
              </a:spcAft>
              <a:buSzPts val="1500"/>
              <a:buNone/>
              <a:defRPr sz="2000"/>
            </a:lvl8pPr>
            <a:lvl9pPr lvl="8" algn="ctr" rtl="0">
              <a:lnSpc>
                <a:spcPct val="100000"/>
              </a:lnSpc>
              <a:spcBef>
                <a:spcPts val="2133"/>
              </a:spcBef>
              <a:spcAft>
                <a:spcPts val="2133"/>
              </a:spcAft>
              <a:buSzPts val="1500"/>
              <a:buNone/>
              <a:defRPr sz="2000"/>
            </a:lvl9pPr>
          </a:lstStyle>
          <a:p>
            <a:endParaRPr/>
          </a:p>
        </p:txBody>
      </p:sp>
      <p:grpSp>
        <p:nvGrpSpPr>
          <p:cNvPr id="504" name="Google Shape;504;p5"/>
          <p:cNvGrpSpPr/>
          <p:nvPr/>
        </p:nvGrpSpPr>
        <p:grpSpPr>
          <a:xfrm>
            <a:off x="-1048434" y="1121234"/>
            <a:ext cx="2808667" cy="796633"/>
            <a:chOff x="-2810250" y="3572525"/>
            <a:chExt cx="2106500" cy="597475"/>
          </a:xfrm>
        </p:grpSpPr>
        <p:sp>
          <p:nvSpPr>
            <p:cNvPr id="505" name="Google Shape;505;p5"/>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6" name="Google Shape;506;p5"/>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7" name="Google Shape;507;p5"/>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8" name="Google Shape;508;p5"/>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9" name="Google Shape;509;p5"/>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0" name="Google Shape;510;p5"/>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1" name="Google Shape;511;p5"/>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2" name="Google Shape;512;p5"/>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3" name="Google Shape;513;p5"/>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4" name="Google Shape;514;p5"/>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5" name="Google Shape;515;p5"/>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6" name="Google Shape;516;p5"/>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7" name="Google Shape;517;p5"/>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8" name="Google Shape;518;p5"/>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9" name="Google Shape;519;p5"/>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0" name="Google Shape;520;p5"/>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1" name="Google Shape;521;p5"/>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2" name="Google Shape;522;p5"/>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3" name="Google Shape;523;p5"/>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4" name="Google Shape;524;p5"/>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5" name="Google Shape;525;p5"/>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6" name="Google Shape;526;p5"/>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7" name="Google Shape;527;p5"/>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8" name="Google Shape;528;p5"/>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9" name="Google Shape;529;p5"/>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0" name="Google Shape;530;p5"/>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1" name="Google Shape;531;p5"/>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2" name="Google Shape;532;p5"/>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3" name="Google Shape;533;p5"/>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4" name="Google Shape;534;p5"/>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5" name="Google Shape;535;p5"/>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6" name="Google Shape;536;p5"/>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7" name="Google Shape;537;p5"/>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8" name="Google Shape;538;p5"/>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9" name="Google Shape;539;p5"/>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0" name="Google Shape;540;p5"/>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1" name="Google Shape;541;p5"/>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2" name="Google Shape;542;p5"/>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3" name="Google Shape;543;p5"/>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4" name="Google Shape;544;p5"/>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5" name="Google Shape;545;p5"/>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6" name="Google Shape;546;p5"/>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7" name="Google Shape;547;p5"/>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8" name="Google Shape;548;p5"/>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9" name="Google Shape;549;p5"/>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0" name="Google Shape;550;p5"/>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1" name="Google Shape;551;p5"/>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2" name="Google Shape;552;p5"/>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3" name="Google Shape;553;p5"/>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4" name="Google Shape;554;p5"/>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5" name="Google Shape;555;p5"/>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6" name="Google Shape;556;p5"/>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7" name="Google Shape;557;p5"/>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8" name="Google Shape;558;p5"/>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9" name="Google Shape;559;p5"/>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0" name="Google Shape;560;p5"/>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1" name="Google Shape;561;p5"/>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2" name="Google Shape;562;p5"/>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3" name="Google Shape;563;p5"/>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4" name="Google Shape;564;p5"/>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5" name="Google Shape;565;p5"/>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6" name="Google Shape;566;p5"/>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7" name="Google Shape;567;p5"/>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8" name="Google Shape;568;p5"/>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9" name="Google Shape;569;p5"/>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0" name="Google Shape;570;p5"/>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1" name="Google Shape;571;p5"/>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2" name="Google Shape;572;p5"/>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3" name="Google Shape;573;p5"/>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4" name="Google Shape;574;p5"/>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5" name="Google Shape;575;p5"/>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6" name="Google Shape;576;p5"/>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7" name="Google Shape;577;p5"/>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8" name="Google Shape;578;p5"/>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9" name="Google Shape;579;p5"/>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0" name="Google Shape;580;p5"/>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1" name="Google Shape;581;p5"/>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2" name="Google Shape;582;p5"/>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3" name="Google Shape;583;p5"/>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4" name="Google Shape;584;p5"/>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5" name="Google Shape;585;p5"/>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6" name="Google Shape;586;p5"/>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7" name="Google Shape;587;p5"/>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8" name="Google Shape;588;p5"/>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9" name="Google Shape;589;p5"/>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0" name="Google Shape;590;p5"/>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1" name="Google Shape;591;p5"/>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2" name="Google Shape;592;p5"/>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3" name="Google Shape;593;p5"/>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4" name="Google Shape;594;p5"/>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5" name="Google Shape;595;p5"/>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6" name="Google Shape;596;p5"/>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7" name="Google Shape;597;p5"/>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8" name="Google Shape;598;p5"/>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9" name="Google Shape;599;p5"/>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0" name="Google Shape;600;p5"/>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1" name="Google Shape;601;p5"/>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2" name="Google Shape;602;p5"/>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3" name="Google Shape;603;p5"/>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4" name="Google Shape;604;p5"/>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5" name="Google Shape;605;p5"/>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6" name="Google Shape;606;p5"/>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7" name="Google Shape;607;p5"/>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8" name="Google Shape;608;p5"/>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9" name="Google Shape;609;p5"/>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0" name="Google Shape;610;p5"/>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1" name="Google Shape;611;p5"/>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2" name="Google Shape;612;p5"/>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3" name="Google Shape;613;p5"/>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4" name="Google Shape;614;p5"/>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615" name="Google Shape;615;p5"/>
          <p:cNvGrpSpPr/>
          <p:nvPr/>
        </p:nvGrpSpPr>
        <p:grpSpPr>
          <a:xfrm>
            <a:off x="10850400" y="5984334"/>
            <a:ext cx="2182667" cy="695300"/>
            <a:chOff x="-4380075" y="3780200"/>
            <a:chExt cx="1637000" cy="521475"/>
          </a:xfrm>
        </p:grpSpPr>
        <p:sp>
          <p:nvSpPr>
            <p:cNvPr id="616" name="Google Shape;616;p5"/>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7" name="Google Shape;617;p5"/>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8" name="Google Shape;618;p5"/>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9" name="Google Shape;619;p5"/>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0" name="Google Shape;620;p5"/>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1" name="Google Shape;621;p5"/>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2" name="Google Shape;622;p5"/>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3" name="Google Shape;623;p5"/>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4" name="Google Shape;624;p5"/>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5" name="Google Shape;625;p5"/>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6" name="Google Shape;626;p5"/>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7" name="Google Shape;627;p5"/>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8" name="Google Shape;628;p5"/>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9" name="Google Shape;629;p5"/>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0" name="Google Shape;630;p5"/>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1" name="Google Shape;631;p5"/>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2" name="Google Shape;632;p5"/>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3" name="Google Shape;633;p5"/>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4" name="Google Shape;634;p5"/>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5" name="Google Shape;635;p5"/>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6" name="Google Shape;636;p5"/>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7" name="Google Shape;637;p5"/>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8" name="Google Shape;638;p5"/>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9" name="Google Shape;639;p5"/>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40" name="Google Shape;640;p5"/>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41" name="Google Shape;641;p5"/>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42" name="Google Shape;642;p5"/>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43" name="Google Shape;643;p5"/>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44" name="Google Shape;644;p5"/>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45" name="Google Shape;645;p5"/>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46" name="Google Shape;646;p5"/>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47" name="Google Shape;647;p5"/>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48" name="Google Shape;648;p5"/>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49" name="Google Shape;649;p5"/>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50" name="Google Shape;650;p5"/>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51" name="Google Shape;651;p5"/>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52" name="Google Shape;652;p5"/>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53" name="Google Shape;653;p5"/>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54" name="Google Shape;654;p5"/>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55" name="Google Shape;655;p5"/>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56" name="Google Shape;656;p5"/>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57" name="Google Shape;657;p5"/>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58" name="Google Shape;658;p5"/>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59" name="Google Shape;659;p5"/>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60" name="Google Shape;660;p5"/>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61" name="Google Shape;661;p5"/>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62" name="Google Shape;662;p5"/>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63" name="Google Shape;663;p5"/>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64" name="Google Shape;664;p5"/>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65" name="Google Shape;665;p5"/>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66" name="Google Shape;666;p5"/>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67" name="Google Shape;667;p5"/>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68" name="Google Shape;668;p5"/>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69" name="Google Shape;669;p5"/>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70" name="Google Shape;670;p5"/>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71" name="Google Shape;671;p5"/>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72" name="Google Shape;672;p5"/>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73" name="Google Shape;673;p5"/>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74" name="Google Shape;674;p5"/>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75" name="Google Shape;675;p5"/>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76" name="Google Shape;676;p5"/>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77" name="Google Shape;677;p5"/>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78" name="Google Shape;678;p5"/>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79" name="Google Shape;679;p5"/>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80" name="Google Shape;680;p5"/>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81" name="Google Shape;681;p5"/>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82" name="Google Shape;682;p5"/>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83" name="Google Shape;683;p5"/>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pic>
        <p:nvPicPr>
          <p:cNvPr id="684" name="Google Shape;684;p5"/>
          <p:cNvPicPr preferRelativeResize="0"/>
          <p:nvPr/>
        </p:nvPicPr>
        <p:blipFill>
          <a:blip r:embed="rId3">
            <a:alphaModFix amt="66000"/>
          </a:blip>
          <a:stretch>
            <a:fillRect/>
          </a:stretch>
        </p:blipFill>
        <p:spPr>
          <a:xfrm>
            <a:off x="9579533" y="750167"/>
            <a:ext cx="4724400" cy="977900"/>
          </a:xfrm>
          <a:prstGeom prst="rect">
            <a:avLst/>
          </a:prstGeom>
          <a:noFill/>
          <a:ln>
            <a:noFill/>
          </a:ln>
        </p:spPr>
      </p:pic>
      <p:pic>
        <p:nvPicPr>
          <p:cNvPr id="685" name="Google Shape;685;p5"/>
          <p:cNvPicPr preferRelativeResize="0"/>
          <p:nvPr/>
        </p:nvPicPr>
        <p:blipFill>
          <a:blip r:embed="rId4">
            <a:alphaModFix amt="66000"/>
          </a:blip>
          <a:stretch>
            <a:fillRect/>
          </a:stretch>
        </p:blipFill>
        <p:spPr>
          <a:xfrm>
            <a:off x="-443684" y="6009383"/>
            <a:ext cx="5057368" cy="898400"/>
          </a:xfrm>
          <a:prstGeom prst="rect">
            <a:avLst/>
          </a:prstGeom>
          <a:noFill/>
          <a:ln>
            <a:noFill/>
          </a:ln>
        </p:spPr>
      </p:pic>
      <p:sp>
        <p:nvSpPr>
          <p:cNvPr id="686" name="Google Shape;686;p5"/>
          <p:cNvSpPr txBox="1">
            <a:spLocks noGrp="1"/>
          </p:cNvSpPr>
          <p:nvPr>
            <p:ph type="title"/>
          </p:nvPr>
        </p:nvSpPr>
        <p:spPr>
          <a:xfrm>
            <a:off x="955400" y="874100"/>
            <a:ext cx="10281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687" name="Google Shape;687;p5"/>
          <p:cNvSpPr txBox="1">
            <a:spLocks noGrp="1"/>
          </p:cNvSpPr>
          <p:nvPr>
            <p:ph type="subTitle" idx="4"/>
          </p:nvPr>
        </p:nvSpPr>
        <p:spPr>
          <a:xfrm>
            <a:off x="6689884" y="4104337"/>
            <a:ext cx="3970800" cy="13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Char char="●"/>
              <a:defRPr sz="2000"/>
            </a:lvl1pPr>
            <a:lvl2pPr lvl="1" algn="ctr" rtl="0">
              <a:lnSpc>
                <a:spcPct val="100000"/>
              </a:lnSpc>
              <a:spcBef>
                <a:spcPts val="0"/>
              </a:spcBef>
              <a:spcAft>
                <a:spcPts val="0"/>
              </a:spcAft>
              <a:buSzPts val="1500"/>
              <a:buChar char="○"/>
              <a:defRPr sz="2000"/>
            </a:lvl2pPr>
            <a:lvl3pPr lvl="2" algn="ctr" rtl="0">
              <a:lnSpc>
                <a:spcPct val="100000"/>
              </a:lnSpc>
              <a:spcBef>
                <a:spcPts val="2133"/>
              </a:spcBef>
              <a:spcAft>
                <a:spcPts val="0"/>
              </a:spcAft>
              <a:buSzPts val="1500"/>
              <a:buChar char="■"/>
              <a:defRPr sz="2000"/>
            </a:lvl3pPr>
            <a:lvl4pPr lvl="3" algn="ctr" rtl="0">
              <a:lnSpc>
                <a:spcPct val="100000"/>
              </a:lnSpc>
              <a:spcBef>
                <a:spcPts val="2133"/>
              </a:spcBef>
              <a:spcAft>
                <a:spcPts val="0"/>
              </a:spcAft>
              <a:buSzPts val="1500"/>
              <a:buChar char="●"/>
              <a:defRPr sz="2000"/>
            </a:lvl4pPr>
            <a:lvl5pPr lvl="4" algn="ctr" rtl="0">
              <a:lnSpc>
                <a:spcPct val="100000"/>
              </a:lnSpc>
              <a:spcBef>
                <a:spcPts val="2133"/>
              </a:spcBef>
              <a:spcAft>
                <a:spcPts val="0"/>
              </a:spcAft>
              <a:buSzPts val="1500"/>
              <a:buChar char="○"/>
              <a:defRPr sz="2000"/>
            </a:lvl5pPr>
            <a:lvl6pPr lvl="5" algn="ctr" rtl="0">
              <a:lnSpc>
                <a:spcPct val="100000"/>
              </a:lnSpc>
              <a:spcBef>
                <a:spcPts val="2133"/>
              </a:spcBef>
              <a:spcAft>
                <a:spcPts val="0"/>
              </a:spcAft>
              <a:buSzPts val="1500"/>
              <a:buChar char="■"/>
              <a:defRPr sz="2000"/>
            </a:lvl6pPr>
            <a:lvl7pPr lvl="6" algn="ctr" rtl="0">
              <a:lnSpc>
                <a:spcPct val="100000"/>
              </a:lnSpc>
              <a:spcBef>
                <a:spcPts val="2133"/>
              </a:spcBef>
              <a:spcAft>
                <a:spcPts val="0"/>
              </a:spcAft>
              <a:buSzPts val="1500"/>
              <a:buChar char="●"/>
              <a:defRPr sz="2000"/>
            </a:lvl7pPr>
            <a:lvl8pPr lvl="7" algn="ctr" rtl="0">
              <a:lnSpc>
                <a:spcPct val="100000"/>
              </a:lnSpc>
              <a:spcBef>
                <a:spcPts val="2133"/>
              </a:spcBef>
              <a:spcAft>
                <a:spcPts val="0"/>
              </a:spcAft>
              <a:buSzPts val="1500"/>
              <a:buChar char="○"/>
              <a:defRPr sz="2000"/>
            </a:lvl8pPr>
            <a:lvl9pPr lvl="8" algn="ctr" rtl="0">
              <a:lnSpc>
                <a:spcPct val="100000"/>
              </a:lnSpc>
              <a:spcBef>
                <a:spcPts val="2133"/>
              </a:spcBef>
              <a:spcAft>
                <a:spcPts val="2133"/>
              </a:spcAft>
              <a:buSzPts val="1500"/>
              <a:buChar char="■"/>
              <a:defRPr sz="2000"/>
            </a:lvl9pPr>
          </a:lstStyle>
          <a:p>
            <a:endParaRPr/>
          </a:p>
        </p:txBody>
      </p:sp>
    </p:spTree>
    <p:extLst>
      <p:ext uri="{BB962C8B-B14F-4D97-AF65-F5344CB8AC3E}">
        <p14:creationId xmlns:p14="http://schemas.microsoft.com/office/powerpoint/2010/main" val="22799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four columns 1">
  <p:cSld name="Title and four columns 1">
    <p:spTree>
      <p:nvGrpSpPr>
        <p:cNvPr id="1" name="Shape 3422"/>
        <p:cNvGrpSpPr/>
        <p:nvPr/>
      </p:nvGrpSpPr>
      <p:grpSpPr>
        <a:xfrm>
          <a:off x="0" y="0"/>
          <a:ext cx="0" cy="0"/>
          <a:chOff x="0" y="0"/>
          <a:chExt cx="0" cy="0"/>
        </a:xfrm>
      </p:grpSpPr>
      <p:pic>
        <p:nvPicPr>
          <p:cNvPr id="3423" name="Google Shape;3423;p21"/>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3424" name="Google Shape;3424;p21"/>
          <p:cNvGrpSpPr/>
          <p:nvPr/>
        </p:nvGrpSpPr>
        <p:grpSpPr>
          <a:xfrm>
            <a:off x="10694033" y="5956152"/>
            <a:ext cx="2808667" cy="796633"/>
            <a:chOff x="-2810250" y="3572525"/>
            <a:chExt cx="2106500" cy="597475"/>
          </a:xfrm>
        </p:grpSpPr>
        <p:sp>
          <p:nvSpPr>
            <p:cNvPr id="3425" name="Google Shape;3425;p21"/>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26" name="Google Shape;3426;p21"/>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27" name="Google Shape;3427;p21"/>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28" name="Google Shape;3428;p21"/>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29" name="Google Shape;3429;p21"/>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0" name="Google Shape;3430;p21"/>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1" name="Google Shape;3431;p21"/>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2" name="Google Shape;3432;p21"/>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3" name="Google Shape;3433;p21"/>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4" name="Google Shape;3434;p21"/>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5" name="Google Shape;3435;p21"/>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6" name="Google Shape;3436;p21"/>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7" name="Google Shape;3437;p21"/>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8" name="Google Shape;3438;p21"/>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9" name="Google Shape;3439;p21"/>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0" name="Google Shape;3440;p21"/>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1" name="Google Shape;3441;p21"/>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2" name="Google Shape;3442;p21"/>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3" name="Google Shape;3443;p21"/>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4" name="Google Shape;3444;p21"/>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5" name="Google Shape;3445;p21"/>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6" name="Google Shape;3446;p21"/>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7" name="Google Shape;3447;p21"/>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8" name="Google Shape;3448;p21"/>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9" name="Google Shape;3449;p21"/>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50" name="Google Shape;3450;p21"/>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51" name="Google Shape;3451;p21"/>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52" name="Google Shape;3452;p21"/>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53" name="Google Shape;3453;p21"/>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54" name="Google Shape;3454;p21"/>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55" name="Google Shape;3455;p21"/>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56" name="Google Shape;3456;p21"/>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57" name="Google Shape;3457;p21"/>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58" name="Google Shape;3458;p21"/>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59" name="Google Shape;3459;p21"/>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60" name="Google Shape;3460;p21"/>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61" name="Google Shape;3461;p21"/>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62" name="Google Shape;3462;p21"/>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63" name="Google Shape;3463;p21"/>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64" name="Google Shape;3464;p21"/>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65" name="Google Shape;3465;p21"/>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66" name="Google Shape;3466;p21"/>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67" name="Google Shape;3467;p21"/>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68" name="Google Shape;3468;p21"/>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69" name="Google Shape;3469;p21"/>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0" name="Google Shape;3470;p21"/>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1" name="Google Shape;3471;p21"/>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2" name="Google Shape;3472;p21"/>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3" name="Google Shape;3473;p21"/>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4" name="Google Shape;3474;p21"/>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5" name="Google Shape;3475;p21"/>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6" name="Google Shape;3476;p21"/>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7" name="Google Shape;3477;p21"/>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8" name="Google Shape;3478;p21"/>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9" name="Google Shape;3479;p21"/>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0" name="Google Shape;3480;p21"/>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1" name="Google Shape;3481;p21"/>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2" name="Google Shape;3482;p21"/>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3" name="Google Shape;3483;p21"/>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4" name="Google Shape;3484;p21"/>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5" name="Google Shape;3485;p21"/>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6" name="Google Shape;3486;p21"/>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7" name="Google Shape;3487;p21"/>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8" name="Google Shape;3488;p21"/>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9" name="Google Shape;3489;p21"/>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0" name="Google Shape;3490;p21"/>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1" name="Google Shape;3491;p21"/>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2" name="Google Shape;3492;p21"/>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3" name="Google Shape;3493;p21"/>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4" name="Google Shape;3494;p21"/>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5" name="Google Shape;3495;p21"/>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6" name="Google Shape;3496;p21"/>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7" name="Google Shape;3497;p21"/>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8" name="Google Shape;3498;p21"/>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9" name="Google Shape;3499;p21"/>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0" name="Google Shape;3500;p21"/>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1" name="Google Shape;3501;p21"/>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2" name="Google Shape;3502;p21"/>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3" name="Google Shape;3503;p21"/>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4" name="Google Shape;3504;p21"/>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5" name="Google Shape;3505;p21"/>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6" name="Google Shape;3506;p21"/>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7" name="Google Shape;3507;p21"/>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8" name="Google Shape;3508;p21"/>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9" name="Google Shape;3509;p21"/>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0" name="Google Shape;3510;p21"/>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1" name="Google Shape;3511;p21"/>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2" name="Google Shape;3512;p21"/>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3" name="Google Shape;3513;p21"/>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4" name="Google Shape;3514;p21"/>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5" name="Google Shape;3515;p21"/>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6" name="Google Shape;3516;p21"/>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7" name="Google Shape;3517;p21"/>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8" name="Google Shape;3518;p21"/>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9" name="Google Shape;3519;p21"/>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0" name="Google Shape;3520;p21"/>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1" name="Google Shape;3521;p21"/>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2" name="Google Shape;3522;p21"/>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3" name="Google Shape;3523;p21"/>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4" name="Google Shape;3524;p21"/>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5" name="Google Shape;3525;p21"/>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6" name="Google Shape;3526;p21"/>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7" name="Google Shape;3527;p21"/>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8" name="Google Shape;3528;p21"/>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9" name="Google Shape;3529;p21"/>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0" name="Google Shape;3530;p21"/>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1" name="Google Shape;3531;p21"/>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2" name="Google Shape;3532;p21"/>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3" name="Google Shape;3533;p21"/>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4" name="Google Shape;3534;p21"/>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pic>
        <p:nvPicPr>
          <p:cNvPr id="3535" name="Google Shape;3535;p21"/>
          <p:cNvPicPr preferRelativeResize="0"/>
          <p:nvPr/>
        </p:nvPicPr>
        <p:blipFill>
          <a:blip r:embed="rId3">
            <a:alphaModFix amt="73000"/>
          </a:blip>
          <a:stretch>
            <a:fillRect/>
          </a:stretch>
        </p:blipFill>
        <p:spPr>
          <a:xfrm>
            <a:off x="9494369" y="865426"/>
            <a:ext cx="3493332" cy="620567"/>
          </a:xfrm>
          <a:prstGeom prst="rect">
            <a:avLst/>
          </a:prstGeom>
          <a:noFill/>
          <a:ln>
            <a:noFill/>
          </a:ln>
        </p:spPr>
      </p:pic>
      <p:pic>
        <p:nvPicPr>
          <p:cNvPr id="3536" name="Google Shape;3536;p21"/>
          <p:cNvPicPr preferRelativeResize="0"/>
          <p:nvPr/>
        </p:nvPicPr>
        <p:blipFill>
          <a:blip r:embed="rId4">
            <a:alphaModFix amt="73000"/>
          </a:blip>
          <a:stretch>
            <a:fillRect/>
          </a:stretch>
        </p:blipFill>
        <p:spPr>
          <a:xfrm>
            <a:off x="-1391565" y="6044193"/>
            <a:ext cx="3493332" cy="620567"/>
          </a:xfrm>
          <a:prstGeom prst="rect">
            <a:avLst/>
          </a:prstGeom>
          <a:noFill/>
          <a:ln>
            <a:noFill/>
          </a:ln>
        </p:spPr>
      </p:pic>
      <p:grpSp>
        <p:nvGrpSpPr>
          <p:cNvPr id="3537" name="Google Shape;3537;p21"/>
          <p:cNvGrpSpPr/>
          <p:nvPr/>
        </p:nvGrpSpPr>
        <p:grpSpPr>
          <a:xfrm>
            <a:off x="-706900" y="717718"/>
            <a:ext cx="2808667" cy="796633"/>
            <a:chOff x="-2810250" y="3572525"/>
            <a:chExt cx="2106500" cy="597475"/>
          </a:xfrm>
        </p:grpSpPr>
        <p:sp>
          <p:nvSpPr>
            <p:cNvPr id="3538" name="Google Shape;3538;p21"/>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9" name="Google Shape;3539;p21"/>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0" name="Google Shape;3540;p21"/>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1" name="Google Shape;3541;p21"/>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2" name="Google Shape;3542;p21"/>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3" name="Google Shape;3543;p21"/>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4" name="Google Shape;3544;p21"/>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5" name="Google Shape;3545;p21"/>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6" name="Google Shape;3546;p21"/>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7" name="Google Shape;3547;p21"/>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8" name="Google Shape;3548;p21"/>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9" name="Google Shape;3549;p21"/>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50" name="Google Shape;3550;p21"/>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51" name="Google Shape;3551;p21"/>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52" name="Google Shape;3552;p21"/>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53" name="Google Shape;3553;p21"/>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54" name="Google Shape;3554;p21"/>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55" name="Google Shape;3555;p21"/>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56" name="Google Shape;3556;p21"/>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57" name="Google Shape;3557;p21"/>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58" name="Google Shape;3558;p21"/>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59" name="Google Shape;3559;p21"/>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60" name="Google Shape;3560;p21"/>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61" name="Google Shape;3561;p21"/>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62" name="Google Shape;3562;p21"/>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63" name="Google Shape;3563;p21"/>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64" name="Google Shape;3564;p21"/>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65" name="Google Shape;3565;p21"/>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66" name="Google Shape;3566;p21"/>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67" name="Google Shape;3567;p21"/>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68" name="Google Shape;3568;p21"/>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69" name="Google Shape;3569;p21"/>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70" name="Google Shape;3570;p21"/>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71" name="Google Shape;3571;p21"/>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72" name="Google Shape;3572;p21"/>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73" name="Google Shape;3573;p21"/>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74" name="Google Shape;3574;p21"/>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75" name="Google Shape;3575;p21"/>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76" name="Google Shape;3576;p21"/>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77" name="Google Shape;3577;p21"/>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78" name="Google Shape;3578;p21"/>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79" name="Google Shape;3579;p21"/>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80" name="Google Shape;3580;p21"/>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81" name="Google Shape;3581;p21"/>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82" name="Google Shape;3582;p21"/>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83" name="Google Shape;3583;p21"/>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84" name="Google Shape;3584;p21"/>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85" name="Google Shape;3585;p21"/>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86" name="Google Shape;3586;p21"/>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87" name="Google Shape;3587;p21"/>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88" name="Google Shape;3588;p21"/>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89" name="Google Shape;3589;p21"/>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90" name="Google Shape;3590;p21"/>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91" name="Google Shape;3591;p21"/>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92" name="Google Shape;3592;p21"/>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93" name="Google Shape;3593;p21"/>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94" name="Google Shape;3594;p21"/>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95" name="Google Shape;3595;p21"/>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96" name="Google Shape;3596;p21"/>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97" name="Google Shape;3597;p21"/>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98" name="Google Shape;3598;p21"/>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99" name="Google Shape;3599;p21"/>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00" name="Google Shape;3600;p21"/>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01" name="Google Shape;3601;p21"/>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02" name="Google Shape;3602;p21"/>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03" name="Google Shape;3603;p21"/>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04" name="Google Shape;3604;p21"/>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05" name="Google Shape;3605;p21"/>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06" name="Google Shape;3606;p21"/>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07" name="Google Shape;3607;p21"/>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08" name="Google Shape;3608;p21"/>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09" name="Google Shape;3609;p21"/>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10" name="Google Shape;3610;p21"/>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11" name="Google Shape;3611;p21"/>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12" name="Google Shape;3612;p21"/>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13" name="Google Shape;3613;p21"/>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14" name="Google Shape;3614;p21"/>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15" name="Google Shape;3615;p21"/>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16" name="Google Shape;3616;p21"/>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17" name="Google Shape;3617;p21"/>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18" name="Google Shape;3618;p21"/>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19" name="Google Shape;3619;p21"/>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20" name="Google Shape;3620;p21"/>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21" name="Google Shape;3621;p21"/>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22" name="Google Shape;3622;p21"/>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23" name="Google Shape;3623;p21"/>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24" name="Google Shape;3624;p21"/>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25" name="Google Shape;3625;p21"/>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26" name="Google Shape;3626;p21"/>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27" name="Google Shape;3627;p21"/>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28" name="Google Shape;3628;p21"/>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29" name="Google Shape;3629;p21"/>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30" name="Google Shape;3630;p21"/>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31" name="Google Shape;3631;p21"/>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32" name="Google Shape;3632;p21"/>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33" name="Google Shape;3633;p21"/>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34" name="Google Shape;3634;p21"/>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35" name="Google Shape;3635;p21"/>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36" name="Google Shape;3636;p21"/>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37" name="Google Shape;3637;p21"/>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38" name="Google Shape;3638;p21"/>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39" name="Google Shape;3639;p21"/>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40" name="Google Shape;3640;p21"/>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41" name="Google Shape;3641;p21"/>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42" name="Google Shape;3642;p21"/>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43" name="Google Shape;3643;p21"/>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44" name="Google Shape;3644;p21"/>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45" name="Google Shape;3645;p21"/>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46" name="Google Shape;3646;p21"/>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47" name="Google Shape;3647;p21"/>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648" name="Google Shape;3648;p21"/>
          <p:cNvSpPr txBox="1">
            <a:spLocks noGrp="1"/>
          </p:cNvSpPr>
          <p:nvPr>
            <p:ph type="subTitle" idx="1"/>
          </p:nvPr>
        </p:nvSpPr>
        <p:spPr>
          <a:xfrm>
            <a:off x="1838621" y="4500333"/>
            <a:ext cx="3341600" cy="45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Caveat Brush"/>
              <a:buNone/>
              <a:defRPr sz="2667" b="1">
                <a:latin typeface="Caveat Brush"/>
                <a:ea typeface="Caveat Brush"/>
                <a:cs typeface="Caveat Brush"/>
                <a:sym typeface="Caveat Brush"/>
              </a:defRPr>
            </a:lvl1pPr>
            <a:lvl2pPr lvl="1"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2pPr>
            <a:lvl3pPr lvl="2"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3pPr>
            <a:lvl4pPr lvl="3"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4pPr>
            <a:lvl5pPr lvl="4"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5pPr>
            <a:lvl6pPr lvl="5"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6pPr>
            <a:lvl7pPr lvl="6"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7pPr>
            <a:lvl8pPr lvl="7"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8pPr>
            <a:lvl9pPr lvl="8"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9pPr>
          </a:lstStyle>
          <a:p>
            <a:endParaRPr/>
          </a:p>
        </p:txBody>
      </p:sp>
      <p:sp>
        <p:nvSpPr>
          <p:cNvPr id="3649" name="Google Shape;3649;p21"/>
          <p:cNvSpPr txBox="1">
            <a:spLocks noGrp="1"/>
          </p:cNvSpPr>
          <p:nvPr>
            <p:ph type="subTitle" idx="2"/>
          </p:nvPr>
        </p:nvSpPr>
        <p:spPr>
          <a:xfrm>
            <a:off x="7015421" y="4500333"/>
            <a:ext cx="3341600" cy="45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Caveat Brush"/>
              <a:buNone/>
              <a:defRPr sz="2667" b="1">
                <a:latin typeface="Caveat Brush"/>
                <a:ea typeface="Caveat Brush"/>
                <a:cs typeface="Caveat Brush"/>
                <a:sym typeface="Caveat Brush"/>
              </a:defRPr>
            </a:lvl1pPr>
            <a:lvl2pPr lvl="1"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2pPr>
            <a:lvl3pPr lvl="2"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3pPr>
            <a:lvl4pPr lvl="3"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4pPr>
            <a:lvl5pPr lvl="4"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5pPr>
            <a:lvl6pPr lvl="5"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6pPr>
            <a:lvl7pPr lvl="6"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7pPr>
            <a:lvl8pPr lvl="7"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8pPr>
            <a:lvl9pPr lvl="8"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9pPr>
          </a:lstStyle>
          <a:p>
            <a:endParaRPr/>
          </a:p>
        </p:txBody>
      </p:sp>
      <p:sp>
        <p:nvSpPr>
          <p:cNvPr id="3650" name="Google Shape;3650;p21"/>
          <p:cNvSpPr txBox="1">
            <a:spLocks noGrp="1"/>
          </p:cNvSpPr>
          <p:nvPr>
            <p:ph type="subTitle" idx="3"/>
          </p:nvPr>
        </p:nvSpPr>
        <p:spPr>
          <a:xfrm>
            <a:off x="1838621" y="2447733"/>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Caveat Brush"/>
              <a:buNone/>
              <a:defRPr sz="2667" b="1">
                <a:latin typeface="Caveat Brush"/>
                <a:ea typeface="Caveat Brush"/>
                <a:cs typeface="Caveat Brush"/>
                <a:sym typeface="Caveat Brush"/>
              </a:defRPr>
            </a:lvl1pPr>
            <a:lvl2pPr lvl="1"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2pPr>
            <a:lvl3pPr lvl="2"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3pPr>
            <a:lvl4pPr lvl="3"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4pPr>
            <a:lvl5pPr lvl="4"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5pPr>
            <a:lvl6pPr lvl="5"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6pPr>
            <a:lvl7pPr lvl="6"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7pPr>
            <a:lvl8pPr lvl="7"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8pPr>
            <a:lvl9pPr lvl="8"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9pPr>
          </a:lstStyle>
          <a:p>
            <a:endParaRPr/>
          </a:p>
        </p:txBody>
      </p:sp>
      <p:sp>
        <p:nvSpPr>
          <p:cNvPr id="3651" name="Google Shape;3651;p21"/>
          <p:cNvSpPr txBox="1">
            <a:spLocks noGrp="1"/>
          </p:cNvSpPr>
          <p:nvPr>
            <p:ph type="subTitle" idx="4"/>
          </p:nvPr>
        </p:nvSpPr>
        <p:spPr>
          <a:xfrm>
            <a:off x="7015421" y="2447733"/>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Caveat Brush"/>
              <a:buNone/>
              <a:defRPr sz="2667" b="1">
                <a:latin typeface="Caveat Brush"/>
                <a:ea typeface="Caveat Brush"/>
                <a:cs typeface="Caveat Brush"/>
                <a:sym typeface="Caveat Brush"/>
              </a:defRPr>
            </a:lvl1pPr>
            <a:lvl2pPr lvl="1"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2pPr>
            <a:lvl3pPr lvl="2"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3pPr>
            <a:lvl4pPr lvl="3"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4pPr>
            <a:lvl5pPr lvl="4"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5pPr>
            <a:lvl6pPr lvl="5"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6pPr>
            <a:lvl7pPr lvl="6"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7pPr>
            <a:lvl8pPr lvl="7"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8pPr>
            <a:lvl9pPr lvl="8" algn="ctr" rtl="0">
              <a:lnSpc>
                <a:spcPct val="100000"/>
              </a:lnSpc>
              <a:spcBef>
                <a:spcPts val="0"/>
              </a:spcBef>
              <a:spcAft>
                <a:spcPts val="0"/>
              </a:spcAft>
              <a:buSzPts val="1600"/>
              <a:buFont typeface="Caveat Brush"/>
              <a:buNone/>
              <a:defRPr sz="2133">
                <a:latin typeface="Caveat Brush"/>
                <a:ea typeface="Caveat Brush"/>
                <a:cs typeface="Caveat Brush"/>
                <a:sym typeface="Caveat Brush"/>
              </a:defRPr>
            </a:lvl9pPr>
          </a:lstStyle>
          <a:p>
            <a:endParaRPr/>
          </a:p>
        </p:txBody>
      </p:sp>
      <p:sp>
        <p:nvSpPr>
          <p:cNvPr id="3652" name="Google Shape;3652;p21"/>
          <p:cNvSpPr txBox="1">
            <a:spLocks noGrp="1"/>
          </p:cNvSpPr>
          <p:nvPr>
            <p:ph type="subTitle" idx="5"/>
          </p:nvPr>
        </p:nvSpPr>
        <p:spPr>
          <a:xfrm>
            <a:off x="1838621" y="3136195"/>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653" name="Google Shape;3653;p21"/>
          <p:cNvSpPr txBox="1">
            <a:spLocks noGrp="1"/>
          </p:cNvSpPr>
          <p:nvPr>
            <p:ph type="subTitle" idx="6"/>
          </p:nvPr>
        </p:nvSpPr>
        <p:spPr>
          <a:xfrm>
            <a:off x="6995600" y="3136195"/>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654" name="Google Shape;3654;p21"/>
          <p:cNvSpPr txBox="1">
            <a:spLocks noGrp="1"/>
          </p:cNvSpPr>
          <p:nvPr>
            <p:ph type="subTitle" idx="7"/>
          </p:nvPr>
        </p:nvSpPr>
        <p:spPr>
          <a:xfrm>
            <a:off x="1838621" y="5141777"/>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655" name="Google Shape;3655;p21"/>
          <p:cNvSpPr txBox="1">
            <a:spLocks noGrp="1"/>
          </p:cNvSpPr>
          <p:nvPr>
            <p:ph type="subTitle" idx="8"/>
          </p:nvPr>
        </p:nvSpPr>
        <p:spPr>
          <a:xfrm>
            <a:off x="7015421" y="5141777"/>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656" name="Google Shape;3656;p21"/>
          <p:cNvSpPr txBox="1">
            <a:spLocks noGrp="1"/>
          </p:cNvSpPr>
          <p:nvPr>
            <p:ph type="title"/>
          </p:nvPr>
        </p:nvSpPr>
        <p:spPr>
          <a:xfrm>
            <a:off x="955400" y="874100"/>
            <a:ext cx="10281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23583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51026" y="235407"/>
            <a:ext cx="9889947" cy="1002030"/>
          </a:xfrm>
          <a:prstGeom prst="rect">
            <a:avLst/>
          </a:prstGeom>
        </p:spPr>
        <p:txBody>
          <a:bodyPr wrap="square" lIns="0" tIns="0" rIns="0" bIns="0">
            <a:spAutoFit/>
          </a:bodyPr>
          <a:lstStyle>
            <a:lvl1pPr>
              <a:defRPr sz="3200" b="1" i="0">
                <a:solidFill>
                  <a:srgbClr val="005A9E"/>
                </a:solidFill>
                <a:latin typeface="Calibri"/>
                <a:cs typeface="Calibri"/>
              </a:defRPr>
            </a:lvl1pPr>
          </a:lstStyle>
          <a:p>
            <a:endParaRPr/>
          </a:p>
        </p:txBody>
      </p:sp>
      <p:sp>
        <p:nvSpPr>
          <p:cNvPr id="3" name="Holder 3"/>
          <p:cNvSpPr>
            <a:spLocks noGrp="1"/>
          </p:cNvSpPr>
          <p:nvPr>
            <p:ph type="body" idx="1"/>
          </p:nvPr>
        </p:nvSpPr>
        <p:spPr>
          <a:xfrm>
            <a:off x="5398261" y="2385314"/>
            <a:ext cx="6057900" cy="30480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9/20/2023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70" r:id="rId8"/>
    <p:sldLayoutId id="2147483671" r:id="rId9"/>
    <p:sldLayoutId id="2147483672" r:id="rId10"/>
    <p:sldLayoutId id="2147483673" r:id="rId11"/>
    <p:sldLayoutId id="2147483674" r:id="rId1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hyperlink" Target="https://idep.org.cy/erasmus/odigos-programmatos/" TargetMode="External"/><Relationship Id="rId13" Type="http://schemas.openxmlformats.org/officeDocument/2006/relationships/hyperlink" Target="https://idep.org.cy/wp-content/uploads/IV.3-Erasmus-accreditation-AE-VET-SE-2021-assessment-guidelines.docx" TargetMode="External"/><Relationship Id="rId3" Type="http://schemas.openxmlformats.org/officeDocument/2006/relationships/hyperlink" Target="https://ec.europa.eu/programmes/erasmus-plus/calls/2020-erasmus-accreditation_el" TargetMode="External"/><Relationship Id="rId7" Type="http://schemas.openxmlformats.org/officeDocument/2006/relationships/hyperlink" Target="https://ec.europa.eu/programmes/erasmus-plus/resources/documents/erasmus-quality-standards-mobility-projects-vet-adults-schools_en" TargetMode="External"/><Relationship Id="rId12" Type="http://schemas.openxmlformats.org/officeDocument/2006/relationships/hyperlink" Target="https://wikis.ec.europa.eu/display/NAITDOC/Beneficiary+Guides+-+Project+implementation+phase" TargetMode="External"/><Relationship Id="rId2" Type="http://schemas.openxmlformats.org/officeDocument/2006/relationships/notesSlide" Target="../notesSlides/notesSlide55.xml"/><Relationship Id="rId16" Type="http://schemas.openxmlformats.org/officeDocument/2006/relationships/hyperlink" Target="https://webgate.ec.europa.eu/funding-tenders-opportunities/display/OM/EU+Login" TargetMode="External"/><Relationship Id="rId1" Type="http://schemas.openxmlformats.org/officeDocument/2006/relationships/slideLayout" Target="../slideLayouts/slideLayout7.xml"/><Relationship Id="rId6" Type="http://schemas.openxmlformats.org/officeDocument/2006/relationships/hyperlink" Target="https://ec.europa.eu/programmes/erasmus-plus/sites/default/files/eac-a02-2020-rules-application_el.pdf" TargetMode="External"/><Relationship Id="rId11" Type="http://schemas.openxmlformats.org/officeDocument/2006/relationships/hyperlink" Target="https://wikis.ec.europa.eu/display/NAITDOC/Applicant+Guides+-+Submission+phase" TargetMode="External"/><Relationship Id="rId5" Type="http://schemas.openxmlformats.org/officeDocument/2006/relationships/hyperlink" Target="https://ec.europa.eu/programmes/erasmus-plus/sites/erasmusplus2/files/eac-a02-2020-rules-application_el.pdf" TargetMode="External"/><Relationship Id="rId15" Type="http://schemas.openxmlformats.org/officeDocument/2006/relationships/hyperlink" Target="https://webgate.ec.europa.eu/cas/eim/external/register.cgi?loginRequestId=ECAS_LR-7053598-UIDOQHwzHE3LebtAjezGrKwyVGNU1liFxos0hnNWK9mzPFnrS2B6dAYtMX7Szvck6M2mTp8e4sOmov04caA01FW-Jj71zxYb8yr4y2PmkPZ2PC-UajDEHhOF8n1rT1IBjnih5OY8qMvyHQFDWDkNc4bX8i" TargetMode="External"/><Relationship Id="rId10" Type="http://schemas.openxmlformats.org/officeDocument/2006/relationships/hyperlink" Target="https://webgate.ec.europa.eu/app-forms/af-ui-opportunities/#/erasmus-plus" TargetMode="External"/><Relationship Id="rId4" Type="http://schemas.openxmlformats.org/officeDocument/2006/relationships/hyperlink" Target="https://www.erasmusplus.cy/wp-content/uploads/2021.0937_EL_03.pdf" TargetMode="External"/><Relationship Id="rId9" Type="http://schemas.openxmlformats.org/officeDocument/2006/relationships/hyperlink" Target="https://www.erasmusplus.cy/wp-content/uploads/Rev.-Accreditation_Template-for-eligible-organizations.docx" TargetMode="External"/><Relationship Id="rId14" Type="http://schemas.openxmlformats.org/officeDocument/2006/relationships/hyperlink" Target="https://idep.org.cy/erasmus/"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http://www.stemalliance.eu/partners" TargetMode="External"/><Relationship Id="rId13" Type="http://schemas.openxmlformats.org/officeDocument/2006/relationships/hyperlink" Target="https://trainlikeanastronaut.org/el/" TargetMode="External"/><Relationship Id="rId3" Type="http://schemas.openxmlformats.org/officeDocument/2006/relationships/hyperlink" Target="https://www.etwinning.gr/" TargetMode="External"/><Relationship Id="rId7" Type="http://schemas.openxmlformats.org/officeDocument/2006/relationships/hyperlink" Target="http://www.eun.org/el/professional-development/future-classroom-lab" TargetMode="External"/><Relationship Id="rId12" Type="http://schemas.openxmlformats.org/officeDocument/2006/relationships/hyperlink" Target="https://www.esa.int/" TargetMode="External"/><Relationship Id="rId2" Type="http://schemas.openxmlformats.org/officeDocument/2006/relationships/hyperlink" Target="https://school-education.ec.europa.eu/en/professional-development" TargetMode="External"/><Relationship Id="rId1" Type="http://schemas.openxmlformats.org/officeDocument/2006/relationships/slideLayout" Target="../slideLayouts/slideLayout7.xml"/><Relationship Id="rId6" Type="http://schemas.openxmlformats.org/officeDocument/2006/relationships/hyperlink" Target="https://ellak.gr/" TargetMode="External"/><Relationship Id="rId11" Type="http://schemas.openxmlformats.org/officeDocument/2006/relationships/hyperlink" Target="https://www.home.cern/" TargetMode="External"/><Relationship Id="rId5" Type="http://schemas.openxmlformats.org/officeDocument/2006/relationships/hyperlink" Target="https://www.scientix.eu/" TargetMode="External"/><Relationship Id="rId15" Type="http://schemas.openxmlformats.org/officeDocument/2006/relationships/hyperlink" Target="https://www.facebook.com/necigr/?locale=el_GR" TargetMode="External"/><Relationship Id="rId10" Type="http://schemas.openxmlformats.org/officeDocument/2006/relationships/hyperlink" Target="https://www.nasa.gov/stem/foreducators/k-12/index.html" TargetMode="External"/><Relationship Id="rId4" Type="http://schemas.openxmlformats.org/officeDocument/2006/relationships/hyperlink" Target="https://school-education.ec.europa.eu/el/etwinning" TargetMode="External"/><Relationship Id="rId9" Type="http://schemas.openxmlformats.org/officeDocument/2006/relationships/hyperlink" Target="http://www.cisco.com/" TargetMode="External"/><Relationship Id="rId14" Type="http://schemas.openxmlformats.org/officeDocument/2006/relationships/hyperlink" Target="https://www.nyas.org/"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inedivim.gr/" TargetMode="External"/><Relationship Id="rId2" Type="http://schemas.openxmlformats.org/officeDocument/2006/relationships/hyperlink" Target="https://www.iky.gr/el/"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hyperlink" Target="mailto:xchouliara@sch.gr"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iky.gr/el/erasmus-plus-key2-action-2/aitiseis-ka1-kainotomia-kales-praktikes" TargetMode="Externa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teacheracademy.eu/"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7.xml"/><Relationship Id="rId7" Type="http://schemas.openxmlformats.org/officeDocument/2006/relationships/image" Target="../media/image27.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ebgate.ec.europa.eu/erasmus-esc/index/" TargetMode="Externa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eacea.ec.europa.eu/index_en"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s://www.iky.gr/el/erasmusplus-ka3" TargetMode="External"/><Relationship Id="rId4" Type="http://schemas.openxmlformats.org/officeDocument/2006/relationships/hyperlink" Target="https://www.inedivim.gr/" TargetMode="Externa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ec.europa.eu/programmes/erasmus-plus/project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erasmusplusyouth.gr/eurodesk/" TargetMode="External"/><Relationship Id="rId4" Type="http://schemas.openxmlformats.org/officeDocument/2006/relationships/hyperlink" Target="https://www.salto-youth.net/tools/otlas-partner-findi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5.png"/><Relationship Id="rId7" Type="http://schemas.openxmlformats.org/officeDocument/2006/relationships/diagramColors" Target="../diagrams/colors1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16.xml"/><Relationship Id="rId7" Type="http://schemas.openxmlformats.org/officeDocument/2006/relationships/image" Target="../media/image50.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webgate.ec.europa.eu/erasmus-esc/organisation-registration/screen/home" TargetMode="External"/><Relationship Id="rId4" Type="http://schemas.openxmlformats.org/officeDocument/2006/relationships/hyperlink" Target="https://webgate.ec.europa.eu/erasmus-applications/screen/home"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webgate.ec.europa.eu/erasmus-esc/index/"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8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s://webgate.ec.europa.eu/fpfis/wikis/display/NAITDOC/OID+How+to+search+for+organisations" TargetMode="External"/><Relationship Id="rId7"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s://webgate.ec.europa.eu/fpfis/wikis/display/NAITDOC/My+Contacts" TargetMode="External"/><Relationship Id="rId5" Type="http://schemas.openxmlformats.org/officeDocument/2006/relationships/hyperlink" Target="https://webgate.ec.europa.eu/erasmus-esc/home/organisations/my-organisations" TargetMode="External"/><Relationship Id="rId4" Type="http://schemas.openxmlformats.org/officeDocument/2006/relationships/hyperlink" Target="https://webgate.ec.europa.eu/fpfis/wikis/display/NAITDOC/OID+How+to+register+an+organisation"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9.png"/><Relationship Id="rId4" Type="http://schemas.openxmlformats.org/officeDocument/2006/relationships/hyperlink" Target="https://www.iky.gr/el/erasmus-plus-key1-action-1/aitiseis-ka1-mathisiaki-kinitikotita"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51"/>
        <p:cNvGrpSpPr/>
        <p:nvPr/>
      </p:nvGrpSpPr>
      <p:grpSpPr>
        <a:xfrm>
          <a:off x="0" y="0"/>
          <a:ext cx="0" cy="0"/>
          <a:chOff x="0" y="0"/>
          <a:chExt cx="0" cy="0"/>
        </a:xfrm>
      </p:grpSpPr>
      <p:sp useBgFill="1">
        <p:nvSpPr>
          <p:cNvPr id="7218" name="Rectangle 7207">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9" name="Rectangle 7209">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0" name="Rectangle 7211">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1" name="Rectangle 7213">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4" name="Google Shape;7154;p41"/>
          <p:cNvSpPr/>
          <p:nvPr/>
        </p:nvSpPr>
        <p:spPr>
          <a:xfrm>
            <a:off x="4522553" y="3920627"/>
            <a:ext cx="6768" cy="9053"/>
          </a:xfrm>
          <a:custGeom>
            <a:avLst/>
            <a:gdLst/>
            <a:ahLst/>
            <a:cxnLst/>
            <a:rect l="l" t="t" r="r" b="b"/>
            <a:pathLst>
              <a:path w="231" h="309" extrusionOk="0">
                <a:moveTo>
                  <a:pt x="231" y="0"/>
                </a:moveTo>
                <a:lnTo>
                  <a:pt x="0" y="103"/>
                </a:lnTo>
                <a:lnTo>
                  <a:pt x="77" y="308"/>
                </a:lnTo>
                <a:lnTo>
                  <a:pt x="23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55" name="Google Shape;7155;p41"/>
          <p:cNvSpPr/>
          <p:nvPr/>
        </p:nvSpPr>
        <p:spPr>
          <a:xfrm>
            <a:off x="4931998" y="3919133"/>
            <a:ext cx="3017" cy="29"/>
          </a:xfrm>
          <a:custGeom>
            <a:avLst/>
            <a:gdLst/>
            <a:ahLst/>
            <a:cxnLst/>
            <a:rect l="l" t="t" r="r" b="b"/>
            <a:pathLst>
              <a:path w="103" h="1" extrusionOk="0">
                <a:moveTo>
                  <a:pt x="103" y="0"/>
                </a:moveTo>
                <a:lnTo>
                  <a:pt x="0" y="0"/>
                </a:lnTo>
                <a:cubicBezTo>
                  <a:pt x="52" y="0"/>
                  <a:pt x="77"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56" name="Google Shape;7156;p41"/>
          <p:cNvSpPr/>
          <p:nvPr/>
        </p:nvSpPr>
        <p:spPr>
          <a:xfrm>
            <a:off x="4969557" y="3934162"/>
            <a:ext cx="2285" cy="762"/>
          </a:xfrm>
          <a:custGeom>
            <a:avLst/>
            <a:gdLst/>
            <a:ahLst/>
            <a:cxnLst/>
            <a:rect l="l" t="t" r="r" b="b"/>
            <a:pathLst>
              <a:path w="78" h="26" extrusionOk="0">
                <a:moveTo>
                  <a:pt x="77" y="0"/>
                </a:moveTo>
                <a:cubicBezTo>
                  <a:pt x="64" y="0"/>
                  <a:pt x="52" y="6"/>
                  <a:pt x="39" y="13"/>
                </a:cubicBezTo>
                <a:lnTo>
                  <a:pt x="77" y="0"/>
                </a:lnTo>
                <a:close/>
                <a:moveTo>
                  <a:pt x="39" y="13"/>
                </a:moveTo>
                <a:lnTo>
                  <a:pt x="0" y="26"/>
                </a:lnTo>
                <a:cubicBezTo>
                  <a:pt x="13" y="26"/>
                  <a:pt x="26" y="19"/>
                  <a:pt x="39" y="1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57" name="Google Shape;7157;p41"/>
          <p:cNvSpPr/>
          <p:nvPr/>
        </p:nvSpPr>
        <p:spPr>
          <a:xfrm>
            <a:off x="5028155" y="3921388"/>
            <a:ext cx="791" cy="762"/>
          </a:xfrm>
          <a:custGeom>
            <a:avLst/>
            <a:gdLst/>
            <a:ahLst/>
            <a:cxnLst/>
            <a:rect l="l" t="t" r="r" b="b"/>
            <a:pathLst>
              <a:path w="27" h="26" extrusionOk="0">
                <a:moveTo>
                  <a:pt x="0" y="0"/>
                </a:moveTo>
                <a:lnTo>
                  <a:pt x="0" y="26"/>
                </a:lnTo>
                <a:cubicBezTo>
                  <a:pt x="26" y="0"/>
                  <a:pt x="26" y="0"/>
                  <a:pt x="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58" name="Google Shape;7158;p41"/>
          <p:cNvSpPr/>
          <p:nvPr/>
        </p:nvSpPr>
        <p:spPr>
          <a:xfrm>
            <a:off x="4661545" y="3919133"/>
            <a:ext cx="6709" cy="3017"/>
          </a:xfrm>
          <a:custGeom>
            <a:avLst/>
            <a:gdLst/>
            <a:ahLst/>
            <a:cxnLst/>
            <a:rect l="l" t="t" r="r" b="b"/>
            <a:pathLst>
              <a:path w="229" h="103" extrusionOk="0">
                <a:moveTo>
                  <a:pt x="128" y="0"/>
                </a:moveTo>
                <a:lnTo>
                  <a:pt x="2" y="101"/>
                </a:lnTo>
                <a:lnTo>
                  <a:pt x="2" y="101"/>
                </a:lnTo>
                <a:cubicBezTo>
                  <a:pt x="37" y="78"/>
                  <a:pt x="228" y="100"/>
                  <a:pt x="128" y="0"/>
                </a:cubicBezTo>
                <a:close/>
                <a:moveTo>
                  <a:pt x="2" y="101"/>
                </a:moveTo>
                <a:cubicBezTo>
                  <a:pt x="2" y="101"/>
                  <a:pt x="1" y="102"/>
                  <a:pt x="0" y="103"/>
                </a:cubicBezTo>
                <a:lnTo>
                  <a:pt x="2" y="10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59" name="Google Shape;7159;p41"/>
          <p:cNvSpPr/>
          <p:nvPr/>
        </p:nvSpPr>
        <p:spPr>
          <a:xfrm>
            <a:off x="4924350" y="3932639"/>
            <a:ext cx="6153" cy="6416"/>
          </a:xfrm>
          <a:custGeom>
            <a:avLst/>
            <a:gdLst/>
            <a:ahLst/>
            <a:cxnLst/>
            <a:rect l="l" t="t" r="r" b="b"/>
            <a:pathLst>
              <a:path w="210" h="219" extrusionOk="0">
                <a:moveTo>
                  <a:pt x="82" y="1"/>
                </a:moveTo>
                <a:lnTo>
                  <a:pt x="82" y="1"/>
                </a:lnTo>
                <a:cubicBezTo>
                  <a:pt x="41" y="62"/>
                  <a:pt x="1" y="218"/>
                  <a:pt x="99" y="218"/>
                </a:cubicBezTo>
                <a:cubicBezTo>
                  <a:pt x="125" y="218"/>
                  <a:pt x="162" y="207"/>
                  <a:pt x="210" y="180"/>
                </a:cubicBezTo>
                <a:cubicBezTo>
                  <a:pt x="133" y="155"/>
                  <a:pt x="56" y="78"/>
                  <a:pt x="8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60" name="Google Shape;7160;p41"/>
          <p:cNvSpPr/>
          <p:nvPr/>
        </p:nvSpPr>
        <p:spPr>
          <a:xfrm>
            <a:off x="5012392" y="3930530"/>
            <a:ext cx="5274" cy="3663"/>
          </a:xfrm>
          <a:custGeom>
            <a:avLst/>
            <a:gdLst/>
            <a:ahLst/>
            <a:cxnLst/>
            <a:rect l="l" t="t" r="r" b="b"/>
            <a:pathLst>
              <a:path w="180" h="125" extrusionOk="0">
                <a:moveTo>
                  <a:pt x="138" y="0"/>
                </a:moveTo>
                <a:lnTo>
                  <a:pt x="138" y="0"/>
                </a:lnTo>
                <a:cubicBezTo>
                  <a:pt x="136" y="0"/>
                  <a:pt x="133" y="6"/>
                  <a:pt x="128" y="21"/>
                </a:cubicBezTo>
                <a:lnTo>
                  <a:pt x="0" y="124"/>
                </a:lnTo>
                <a:lnTo>
                  <a:pt x="180" y="124"/>
                </a:lnTo>
                <a:cubicBezTo>
                  <a:pt x="138" y="103"/>
                  <a:pt x="147" y="0"/>
                  <a:pt x="13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61" name="Google Shape;7161;p41"/>
          <p:cNvSpPr/>
          <p:nvPr/>
        </p:nvSpPr>
        <p:spPr>
          <a:xfrm>
            <a:off x="5016875" y="3934163"/>
            <a:ext cx="791" cy="29"/>
          </a:xfrm>
          <a:custGeom>
            <a:avLst/>
            <a:gdLst/>
            <a:ahLst/>
            <a:cxnLst/>
            <a:rect l="l" t="t" r="r" b="b"/>
            <a:pathLst>
              <a:path w="27" h="1" extrusionOk="0">
                <a:moveTo>
                  <a:pt x="27" y="0"/>
                </a:moveTo>
                <a:lnTo>
                  <a:pt x="1" y="0"/>
                </a:lnTo>
                <a:cubicBezTo>
                  <a:pt x="27" y="0"/>
                  <a:pt x="27" y="0"/>
                  <a:pt x="2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62" name="Google Shape;7162;p41"/>
          <p:cNvSpPr/>
          <p:nvPr/>
        </p:nvSpPr>
        <p:spPr>
          <a:xfrm>
            <a:off x="4755446" y="3925138"/>
            <a:ext cx="15441" cy="13771"/>
          </a:xfrm>
          <a:custGeom>
            <a:avLst/>
            <a:gdLst/>
            <a:ahLst/>
            <a:cxnLst/>
            <a:rect l="l" t="t" r="r" b="b"/>
            <a:pathLst>
              <a:path w="527" h="470" extrusionOk="0">
                <a:moveTo>
                  <a:pt x="129" y="0"/>
                </a:moveTo>
                <a:lnTo>
                  <a:pt x="129" y="0"/>
                </a:lnTo>
                <a:cubicBezTo>
                  <a:pt x="0" y="180"/>
                  <a:pt x="462" y="282"/>
                  <a:pt x="205" y="462"/>
                </a:cubicBezTo>
                <a:cubicBezTo>
                  <a:pt x="246" y="467"/>
                  <a:pt x="278" y="469"/>
                  <a:pt x="302" y="469"/>
                </a:cubicBezTo>
                <a:cubicBezTo>
                  <a:pt x="527" y="469"/>
                  <a:pt x="156" y="277"/>
                  <a:pt x="411" y="231"/>
                </a:cubicBezTo>
                <a:cubicBezTo>
                  <a:pt x="282" y="231"/>
                  <a:pt x="154" y="129"/>
                  <a:pt x="12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63" name="Google Shape;7163;p41"/>
          <p:cNvSpPr/>
          <p:nvPr/>
        </p:nvSpPr>
        <p:spPr>
          <a:xfrm>
            <a:off x="4767458" y="3931907"/>
            <a:ext cx="2285" cy="29"/>
          </a:xfrm>
          <a:custGeom>
            <a:avLst/>
            <a:gdLst/>
            <a:ahLst/>
            <a:cxnLst/>
            <a:rect l="l" t="t" r="r" b="b"/>
            <a:pathLst>
              <a:path w="78" h="1" extrusionOk="0">
                <a:moveTo>
                  <a:pt x="1" y="0"/>
                </a:moveTo>
                <a:cubicBezTo>
                  <a:pt x="26" y="0"/>
                  <a:pt x="52" y="0"/>
                  <a:pt x="7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64" name="Google Shape;7164;p41"/>
          <p:cNvSpPr/>
          <p:nvPr/>
        </p:nvSpPr>
        <p:spPr>
          <a:xfrm>
            <a:off x="5222725" y="3923644"/>
            <a:ext cx="4542" cy="1523"/>
          </a:xfrm>
          <a:custGeom>
            <a:avLst/>
            <a:gdLst/>
            <a:ahLst/>
            <a:cxnLst/>
            <a:rect l="l" t="t" r="r" b="b"/>
            <a:pathLst>
              <a:path w="155" h="52" extrusionOk="0">
                <a:moveTo>
                  <a:pt x="155" y="0"/>
                </a:moveTo>
                <a:lnTo>
                  <a:pt x="78" y="26"/>
                </a:lnTo>
                <a:cubicBezTo>
                  <a:pt x="103" y="19"/>
                  <a:pt x="129" y="13"/>
                  <a:pt x="155" y="0"/>
                </a:cubicBezTo>
                <a:close/>
                <a:moveTo>
                  <a:pt x="78" y="26"/>
                </a:moveTo>
                <a:lnTo>
                  <a:pt x="78" y="26"/>
                </a:lnTo>
                <a:cubicBezTo>
                  <a:pt x="52" y="32"/>
                  <a:pt x="27" y="39"/>
                  <a:pt x="1" y="51"/>
                </a:cubicBezTo>
                <a:lnTo>
                  <a:pt x="78" y="26"/>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65" name="Google Shape;7165;p41"/>
          <p:cNvSpPr/>
          <p:nvPr/>
        </p:nvSpPr>
        <p:spPr>
          <a:xfrm>
            <a:off x="5577351" y="3934895"/>
            <a:ext cx="762" cy="791"/>
          </a:xfrm>
          <a:custGeom>
            <a:avLst/>
            <a:gdLst/>
            <a:ahLst/>
            <a:cxnLst/>
            <a:rect l="l" t="t" r="r" b="b"/>
            <a:pathLst>
              <a:path w="26" h="27" extrusionOk="0">
                <a:moveTo>
                  <a:pt x="0" y="26"/>
                </a:moveTo>
                <a:cubicBezTo>
                  <a:pt x="0" y="26"/>
                  <a:pt x="26" y="1"/>
                  <a:pt x="26" y="1"/>
                </a:cubicBezTo>
                <a:cubicBezTo>
                  <a:pt x="26" y="1"/>
                  <a:pt x="0" y="26"/>
                  <a:pt x="0" y="2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66" name="Google Shape;7166;p41"/>
          <p:cNvSpPr/>
          <p:nvPr/>
        </p:nvSpPr>
        <p:spPr>
          <a:xfrm>
            <a:off x="5249034" y="3923645"/>
            <a:ext cx="762" cy="3017"/>
          </a:xfrm>
          <a:custGeom>
            <a:avLst/>
            <a:gdLst/>
            <a:ahLst/>
            <a:cxnLst/>
            <a:rect l="l" t="t" r="r" b="b"/>
            <a:pathLst>
              <a:path w="26" h="103" extrusionOk="0">
                <a:moveTo>
                  <a:pt x="26" y="0"/>
                </a:moveTo>
                <a:lnTo>
                  <a:pt x="26" y="0"/>
                </a:lnTo>
                <a:cubicBezTo>
                  <a:pt x="0" y="51"/>
                  <a:pt x="0" y="77"/>
                  <a:pt x="0" y="103"/>
                </a:cubicBezTo>
                <a:cubicBezTo>
                  <a:pt x="26" y="77"/>
                  <a:pt x="26" y="26"/>
                  <a:pt x="2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67" name="Google Shape;7167;p41"/>
          <p:cNvSpPr/>
          <p:nvPr/>
        </p:nvSpPr>
        <p:spPr>
          <a:xfrm>
            <a:off x="5248273" y="3926633"/>
            <a:ext cx="791" cy="2285"/>
          </a:xfrm>
          <a:custGeom>
            <a:avLst/>
            <a:gdLst/>
            <a:ahLst/>
            <a:cxnLst/>
            <a:rect l="l" t="t" r="r" b="b"/>
            <a:pathLst>
              <a:path w="27" h="78" extrusionOk="0">
                <a:moveTo>
                  <a:pt x="26" y="1"/>
                </a:moveTo>
                <a:cubicBezTo>
                  <a:pt x="1" y="26"/>
                  <a:pt x="1" y="52"/>
                  <a:pt x="1" y="78"/>
                </a:cubicBezTo>
                <a:lnTo>
                  <a:pt x="2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68" name="Google Shape;7168;p41"/>
          <p:cNvSpPr/>
          <p:nvPr/>
        </p:nvSpPr>
        <p:spPr>
          <a:xfrm>
            <a:off x="5613389" y="3925138"/>
            <a:ext cx="29" cy="762"/>
          </a:xfrm>
          <a:custGeom>
            <a:avLst/>
            <a:gdLst/>
            <a:ahLst/>
            <a:cxnLst/>
            <a:rect l="l" t="t" r="r" b="b"/>
            <a:pathLst>
              <a:path w="1" h="26" extrusionOk="0">
                <a:moveTo>
                  <a:pt x="1" y="0"/>
                </a:moveTo>
                <a:lnTo>
                  <a:pt x="1" y="26"/>
                </a:lnTo>
                <a:cubicBezTo>
                  <a:pt x="1" y="26"/>
                  <a:pt x="1" y="0"/>
                  <a:pt x="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69" name="Google Shape;7169;p41"/>
          <p:cNvSpPr/>
          <p:nvPr/>
        </p:nvSpPr>
        <p:spPr>
          <a:xfrm>
            <a:off x="5341441" y="3928127"/>
            <a:ext cx="6036" cy="3808"/>
          </a:xfrm>
          <a:custGeom>
            <a:avLst/>
            <a:gdLst/>
            <a:ahLst/>
            <a:cxnLst/>
            <a:rect l="l" t="t" r="r" b="b"/>
            <a:pathLst>
              <a:path w="206" h="130" extrusionOk="0">
                <a:moveTo>
                  <a:pt x="103" y="1"/>
                </a:moveTo>
                <a:cubicBezTo>
                  <a:pt x="52" y="1"/>
                  <a:pt x="52" y="78"/>
                  <a:pt x="0" y="129"/>
                </a:cubicBezTo>
                <a:cubicBezTo>
                  <a:pt x="26" y="103"/>
                  <a:pt x="58" y="91"/>
                  <a:pt x="93" y="91"/>
                </a:cubicBezTo>
                <a:cubicBezTo>
                  <a:pt x="129" y="91"/>
                  <a:pt x="167" y="103"/>
                  <a:pt x="206" y="129"/>
                </a:cubicBezTo>
                <a:cubicBezTo>
                  <a:pt x="154" y="78"/>
                  <a:pt x="129" y="27"/>
                  <a:pt x="1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70" name="Google Shape;7170;p41"/>
          <p:cNvSpPr/>
          <p:nvPr/>
        </p:nvSpPr>
        <p:spPr>
          <a:xfrm>
            <a:off x="5341442" y="3931907"/>
            <a:ext cx="29" cy="29"/>
          </a:xfrm>
          <a:custGeom>
            <a:avLst/>
            <a:gdLst/>
            <a:ahLst/>
            <a:cxnLst/>
            <a:rect l="l" t="t" r="r" b="b"/>
            <a:pathLst>
              <a:path w="1" h="1" extrusionOk="0">
                <a:moveTo>
                  <a:pt x="0" y="0"/>
                </a:move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71" name="Google Shape;7171;p41"/>
          <p:cNvSpPr/>
          <p:nvPr/>
        </p:nvSpPr>
        <p:spPr>
          <a:xfrm>
            <a:off x="5228760" y="3934895"/>
            <a:ext cx="3017" cy="3047"/>
          </a:xfrm>
          <a:custGeom>
            <a:avLst/>
            <a:gdLst/>
            <a:ahLst/>
            <a:cxnLst/>
            <a:rect l="l" t="t" r="r" b="b"/>
            <a:pathLst>
              <a:path w="103" h="104" extrusionOk="0">
                <a:moveTo>
                  <a:pt x="103" y="1"/>
                </a:moveTo>
                <a:lnTo>
                  <a:pt x="0" y="103"/>
                </a:lnTo>
                <a:lnTo>
                  <a:pt x="26" y="103"/>
                </a:lnTo>
                <a:lnTo>
                  <a:pt x="103"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72" name="Google Shape;7172;p41"/>
          <p:cNvSpPr/>
          <p:nvPr/>
        </p:nvSpPr>
        <p:spPr>
          <a:xfrm>
            <a:off x="5548346" y="3931907"/>
            <a:ext cx="4219" cy="5654"/>
          </a:xfrm>
          <a:custGeom>
            <a:avLst/>
            <a:gdLst/>
            <a:ahLst/>
            <a:cxnLst/>
            <a:rect l="l" t="t" r="r" b="b"/>
            <a:pathLst>
              <a:path w="144" h="193" extrusionOk="0">
                <a:moveTo>
                  <a:pt x="41" y="0"/>
                </a:moveTo>
                <a:lnTo>
                  <a:pt x="41" y="0"/>
                </a:lnTo>
                <a:cubicBezTo>
                  <a:pt x="21" y="41"/>
                  <a:pt x="1" y="192"/>
                  <a:pt x="68" y="192"/>
                </a:cubicBezTo>
                <a:cubicBezTo>
                  <a:pt x="87" y="192"/>
                  <a:pt x="111" y="181"/>
                  <a:pt x="144" y="154"/>
                </a:cubicBezTo>
                <a:cubicBezTo>
                  <a:pt x="93" y="154"/>
                  <a:pt x="41" y="77"/>
                  <a:pt x="4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73" name="Google Shape;7173;p41"/>
          <p:cNvSpPr/>
          <p:nvPr/>
        </p:nvSpPr>
        <p:spPr>
          <a:xfrm>
            <a:off x="5604395" y="3933518"/>
            <a:ext cx="3017" cy="3663"/>
          </a:xfrm>
          <a:custGeom>
            <a:avLst/>
            <a:gdLst/>
            <a:ahLst/>
            <a:cxnLst/>
            <a:rect l="l" t="t" r="r" b="b"/>
            <a:pathLst>
              <a:path w="103" h="125" extrusionOk="0">
                <a:moveTo>
                  <a:pt x="64" y="1"/>
                </a:moveTo>
                <a:cubicBezTo>
                  <a:pt x="61" y="1"/>
                  <a:pt x="57" y="7"/>
                  <a:pt x="51" y="22"/>
                </a:cubicBezTo>
                <a:lnTo>
                  <a:pt x="0" y="125"/>
                </a:lnTo>
                <a:lnTo>
                  <a:pt x="103" y="125"/>
                </a:lnTo>
                <a:cubicBezTo>
                  <a:pt x="82" y="104"/>
                  <a:pt x="78" y="1"/>
                  <a:pt x="6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74" name="Google Shape;7174;p41"/>
          <p:cNvSpPr/>
          <p:nvPr/>
        </p:nvSpPr>
        <p:spPr>
          <a:xfrm>
            <a:off x="5607383" y="3937151"/>
            <a:ext cx="791" cy="29"/>
          </a:xfrm>
          <a:custGeom>
            <a:avLst/>
            <a:gdLst/>
            <a:ahLst/>
            <a:cxnLst/>
            <a:rect l="l" t="t" r="r" b="b"/>
            <a:pathLst>
              <a:path w="27" h="1" extrusionOk="0">
                <a:moveTo>
                  <a:pt x="26" y="1"/>
                </a:moveTo>
                <a:lnTo>
                  <a:pt x="1" y="1"/>
                </a:lnTo>
                <a:cubicBezTo>
                  <a:pt x="1" y="1"/>
                  <a:pt x="26" y="1"/>
                  <a:pt x="2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75" name="Google Shape;7175;p41"/>
          <p:cNvSpPr/>
          <p:nvPr/>
        </p:nvSpPr>
        <p:spPr>
          <a:xfrm>
            <a:off x="5616406" y="3921388"/>
            <a:ext cx="3779" cy="2285"/>
          </a:xfrm>
          <a:custGeom>
            <a:avLst/>
            <a:gdLst/>
            <a:ahLst/>
            <a:cxnLst/>
            <a:rect l="l" t="t" r="r" b="b"/>
            <a:pathLst>
              <a:path w="129" h="78" extrusionOk="0">
                <a:moveTo>
                  <a:pt x="129" y="0"/>
                </a:moveTo>
                <a:lnTo>
                  <a:pt x="0" y="77"/>
                </a:lnTo>
                <a:lnTo>
                  <a:pt x="129"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76" name="Google Shape;7176;p41"/>
          <p:cNvSpPr/>
          <p:nvPr/>
        </p:nvSpPr>
        <p:spPr>
          <a:xfrm>
            <a:off x="5640461" y="3923644"/>
            <a:ext cx="3779" cy="3779"/>
          </a:xfrm>
          <a:custGeom>
            <a:avLst/>
            <a:gdLst/>
            <a:ahLst/>
            <a:cxnLst/>
            <a:rect l="l" t="t" r="r" b="b"/>
            <a:pathLst>
              <a:path w="129" h="129" extrusionOk="0">
                <a:moveTo>
                  <a:pt x="77" y="0"/>
                </a:moveTo>
                <a:lnTo>
                  <a:pt x="0" y="103"/>
                </a:lnTo>
                <a:lnTo>
                  <a:pt x="26" y="128"/>
                </a:lnTo>
                <a:lnTo>
                  <a:pt x="128" y="26"/>
                </a:lnTo>
                <a:lnTo>
                  <a:pt x="77"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77" name="Google Shape;7177;p41"/>
          <p:cNvSpPr/>
          <p:nvPr/>
        </p:nvSpPr>
        <p:spPr>
          <a:xfrm>
            <a:off x="5350465" y="3936389"/>
            <a:ext cx="18047" cy="16583"/>
          </a:xfrm>
          <a:custGeom>
            <a:avLst/>
            <a:gdLst/>
            <a:ahLst/>
            <a:cxnLst/>
            <a:rect l="l" t="t" r="r" b="b"/>
            <a:pathLst>
              <a:path w="616" h="566" extrusionOk="0">
                <a:moveTo>
                  <a:pt x="359" y="1"/>
                </a:moveTo>
                <a:cubicBezTo>
                  <a:pt x="308" y="129"/>
                  <a:pt x="257" y="1"/>
                  <a:pt x="308" y="232"/>
                </a:cubicBezTo>
                <a:cubicBezTo>
                  <a:pt x="300" y="270"/>
                  <a:pt x="286" y="286"/>
                  <a:pt x="270" y="286"/>
                </a:cubicBezTo>
                <a:cubicBezTo>
                  <a:pt x="235" y="286"/>
                  <a:pt x="195" y="201"/>
                  <a:pt x="231" y="129"/>
                </a:cubicBezTo>
                <a:lnTo>
                  <a:pt x="231" y="129"/>
                </a:lnTo>
                <a:lnTo>
                  <a:pt x="77" y="309"/>
                </a:lnTo>
                <a:lnTo>
                  <a:pt x="205" y="309"/>
                </a:lnTo>
                <a:cubicBezTo>
                  <a:pt x="231" y="514"/>
                  <a:pt x="0" y="309"/>
                  <a:pt x="51" y="539"/>
                </a:cubicBezTo>
                <a:lnTo>
                  <a:pt x="231" y="463"/>
                </a:lnTo>
                <a:lnTo>
                  <a:pt x="231" y="514"/>
                </a:lnTo>
                <a:cubicBezTo>
                  <a:pt x="250" y="476"/>
                  <a:pt x="296" y="452"/>
                  <a:pt x="339" y="452"/>
                </a:cubicBezTo>
                <a:cubicBezTo>
                  <a:pt x="355" y="452"/>
                  <a:pt x="371" y="456"/>
                  <a:pt x="385" y="463"/>
                </a:cubicBezTo>
                <a:cubicBezTo>
                  <a:pt x="385" y="488"/>
                  <a:pt x="410" y="539"/>
                  <a:pt x="385" y="565"/>
                </a:cubicBezTo>
                <a:cubicBezTo>
                  <a:pt x="615" y="514"/>
                  <a:pt x="359" y="206"/>
                  <a:pt x="539" y="104"/>
                </a:cubicBezTo>
                <a:lnTo>
                  <a:pt x="462" y="104"/>
                </a:lnTo>
                <a:cubicBezTo>
                  <a:pt x="458" y="107"/>
                  <a:pt x="454" y="109"/>
                  <a:pt x="449" y="109"/>
                </a:cubicBezTo>
                <a:cubicBezTo>
                  <a:pt x="416" y="109"/>
                  <a:pt x="359" y="45"/>
                  <a:pt x="35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78" name="Google Shape;7178;p41"/>
          <p:cNvSpPr/>
          <p:nvPr/>
        </p:nvSpPr>
        <p:spPr>
          <a:xfrm>
            <a:off x="5366228" y="3929651"/>
            <a:ext cx="15059" cy="29328"/>
          </a:xfrm>
          <a:custGeom>
            <a:avLst/>
            <a:gdLst/>
            <a:ahLst/>
            <a:cxnLst/>
            <a:rect l="l" t="t" r="r" b="b"/>
            <a:pathLst>
              <a:path w="514" h="1001" extrusionOk="0">
                <a:moveTo>
                  <a:pt x="411" y="0"/>
                </a:moveTo>
                <a:cubicBezTo>
                  <a:pt x="334" y="77"/>
                  <a:pt x="308" y="51"/>
                  <a:pt x="283" y="205"/>
                </a:cubicBezTo>
                <a:cubicBezTo>
                  <a:pt x="255" y="212"/>
                  <a:pt x="228" y="215"/>
                  <a:pt x="201" y="215"/>
                </a:cubicBezTo>
                <a:cubicBezTo>
                  <a:pt x="129" y="215"/>
                  <a:pt x="64" y="192"/>
                  <a:pt x="26" y="154"/>
                </a:cubicBezTo>
                <a:cubicBezTo>
                  <a:pt x="1" y="180"/>
                  <a:pt x="26" y="308"/>
                  <a:pt x="1" y="334"/>
                </a:cubicBezTo>
                <a:lnTo>
                  <a:pt x="26" y="334"/>
                </a:lnTo>
                <a:lnTo>
                  <a:pt x="103" y="590"/>
                </a:lnTo>
                <a:cubicBezTo>
                  <a:pt x="103" y="539"/>
                  <a:pt x="154" y="539"/>
                  <a:pt x="180" y="539"/>
                </a:cubicBezTo>
                <a:lnTo>
                  <a:pt x="103" y="872"/>
                </a:lnTo>
                <a:cubicBezTo>
                  <a:pt x="159" y="972"/>
                  <a:pt x="210" y="995"/>
                  <a:pt x="258" y="995"/>
                </a:cubicBezTo>
                <a:cubicBezTo>
                  <a:pt x="298" y="995"/>
                  <a:pt x="336" y="980"/>
                  <a:pt x="373" y="980"/>
                </a:cubicBezTo>
                <a:cubicBezTo>
                  <a:pt x="395" y="980"/>
                  <a:pt x="416" y="985"/>
                  <a:pt x="436" y="1000"/>
                </a:cubicBezTo>
                <a:cubicBezTo>
                  <a:pt x="308" y="795"/>
                  <a:pt x="462" y="872"/>
                  <a:pt x="257" y="718"/>
                </a:cubicBezTo>
                <a:lnTo>
                  <a:pt x="283" y="462"/>
                </a:lnTo>
                <a:lnTo>
                  <a:pt x="436" y="487"/>
                </a:lnTo>
                <a:cubicBezTo>
                  <a:pt x="411" y="410"/>
                  <a:pt x="488" y="308"/>
                  <a:pt x="411" y="257"/>
                </a:cubicBezTo>
                <a:cubicBezTo>
                  <a:pt x="411" y="257"/>
                  <a:pt x="385" y="308"/>
                  <a:pt x="360" y="308"/>
                </a:cubicBezTo>
                <a:cubicBezTo>
                  <a:pt x="308" y="128"/>
                  <a:pt x="513" y="180"/>
                  <a:pt x="4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79" name="Google Shape;7179;p41"/>
          <p:cNvSpPr/>
          <p:nvPr/>
        </p:nvSpPr>
        <p:spPr>
          <a:xfrm>
            <a:off x="5587108" y="3920626"/>
            <a:ext cx="1523" cy="2285"/>
          </a:xfrm>
          <a:custGeom>
            <a:avLst/>
            <a:gdLst/>
            <a:ahLst/>
            <a:cxnLst/>
            <a:rect l="l" t="t" r="r" b="b"/>
            <a:pathLst>
              <a:path w="52" h="78" extrusionOk="0">
                <a:moveTo>
                  <a:pt x="52" y="0"/>
                </a:moveTo>
                <a:lnTo>
                  <a:pt x="0" y="77"/>
                </a:lnTo>
                <a:cubicBezTo>
                  <a:pt x="26" y="52"/>
                  <a:pt x="52" y="26"/>
                  <a:pt x="5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80" name="Google Shape;7180;p41"/>
          <p:cNvSpPr/>
          <p:nvPr/>
        </p:nvSpPr>
        <p:spPr>
          <a:xfrm>
            <a:off x="5421837" y="3936389"/>
            <a:ext cx="29" cy="791"/>
          </a:xfrm>
          <a:custGeom>
            <a:avLst/>
            <a:gdLst/>
            <a:ahLst/>
            <a:cxnLst/>
            <a:rect l="l" t="t" r="r" b="b"/>
            <a:pathLst>
              <a:path w="1" h="27" extrusionOk="0">
                <a:moveTo>
                  <a:pt x="0" y="27"/>
                </a:moveTo>
                <a:lnTo>
                  <a:pt x="0" y="27"/>
                </a:lnTo>
                <a:cubicBezTo>
                  <a:pt x="0" y="1"/>
                  <a:pt x="0" y="1"/>
                  <a:pt x="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81" name="Google Shape;7181;p41"/>
          <p:cNvSpPr/>
          <p:nvPr/>
        </p:nvSpPr>
        <p:spPr>
          <a:xfrm>
            <a:off x="5589365" y="3919865"/>
            <a:ext cx="29" cy="791"/>
          </a:xfrm>
          <a:custGeom>
            <a:avLst/>
            <a:gdLst/>
            <a:ahLst/>
            <a:cxnLst/>
            <a:rect l="l" t="t" r="r" b="b"/>
            <a:pathLst>
              <a:path w="1" h="27" extrusionOk="0">
                <a:moveTo>
                  <a:pt x="0" y="1"/>
                </a:moveTo>
                <a:lnTo>
                  <a:pt x="0" y="1"/>
                </a:lnTo>
                <a:lnTo>
                  <a:pt x="0" y="26"/>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82" name="Google Shape;7182;p41"/>
          <p:cNvSpPr/>
          <p:nvPr/>
        </p:nvSpPr>
        <p:spPr>
          <a:xfrm>
            <a:off x="5388026" y="3920627"/>
            <a:ext cx="29" cy="791"/>
          </a:xfrm>
          <a:custGeom>
            <a:avLst/>
            <a:gdLst/>
            <a:ahLst/>
            <a:cxnLst/>
            <a:rect l="l" t="t" r="r" b="b"/>
            <a:pathLst>
              <a:path w="1" h="27" extrusionOk="0">
                <a:moveTo>
                  <a:pt x="0" y="26"/>
                </a:moveTo>
                <a:lnTo>
                  <a:pt x="0" y="26"/>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83" name="Google Shape;7183;p41"/>
          <p:cNvSpPr/>
          <p:nvPr/>
        </p:nvSpPr>
        <p:spPr>
          <a:xfrm>
            <a:off x="5385770" y="3933401"/>
            <a:ext cx="762" cy="1523"/>
          </a:xfrm>
          <a:custGeom>
            <a:avLst/>
            <a:gdLst/>
            <a:ahLst/>
            <a:cxnLst/>
            <a:rect l="l" t="t" r="r" b="b"/>
            <a:pathLst>
              <a:path w="26" h="52" extrusionOk="0">
                <a:moveTo>
                  <a:pt x="26" y="0"/>
                </a:moveTo>
                <a:lnTo>
                  <a:pt x="0" y="52"/>
                </a:lnTo>
                <a:cubicBezTo>
                  <a:pt x="0" y="52"/>
                  <a:pt x="26" y="26"/>
                  <a:pt x="2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84" name="Google Shape;7184;p41"/>
          <p:cNvSpPr/>
          <p:nvPr/>
        </p:nvSpPr>
        <p:spPr>
          <a:xfrm>
            <a:off x="5378856" y="3934163"/>
            <a:ext cx="15206" cy="26310"/>
          </a:xfrm>
          <a:custGeom>
            <a:avLst/>
            <a:gdLst/>
            <a:ahLst/>
            <a:cxnLst/>
            <a:rect l="l" t="t" r="r" b="b"/>
            <a:pathLst>
              <a:path w="519" h="898" extrusionOk="0">
                <a:moveTo>
                  <a:pt x="159" y="0"/>
                </a:moveTo>
                <a:cubicBezTo>
                  <a:pt x="159" y="48"/>
                  <a:pt x="0" y="233"/>
                  <a:pt x="153" y="233"/>
                </a:cubicBezTo>
                <a:cubicBezTo>
                  <a:pt x="162" y="233"/>
                  <a:pt x="173" y="232"/>
                  <a:pt x="185" y="231"/>
                </a:cubicBezTo>
                <a:lnTo>
                  <a:pt x="185" y="231"/>
                </a:lnTo>
                <a:cubicBezTo>
                  <a:pt x="236" y="436"/>
                  <a:pt x="82" y="359"/>
                  <a:pt x="57" y="410"/>
                </a:cubicBezTo>
                <a:cubicBezTo>
                  <a:pt x="108" y="462"/>
                  <a:pt x="57" y="564"/>
                  <a:pt x="108" y="615"/>
                </a:cubicBezTo>
                <a:cubicBezTo>
                  <a:pt x="108" y="590"/>
                  <a:pt x="134" y="513"/>
                  <a:pt x="185" y="513"/>
                </a:cubicBezTo>
                <a:cubicBezTo>
                  <a:pt x="207" y="602"/>
                  <a:pt x="191" y="672"/>
                  <a:pt x="136" y="672"/>
                </a:cubicBezTo>
                <a:cubicBezTo>
                  <a:pt x="127" y="672"/>
                  <a:pt x="118" y="670"/>
                  <a:pt x="108" y="667"/>
                </a:cubicBezTo>
                <a:lnTo>
                  <a:pt x="108" y="667"/>
                </a:lnTo>
                <a:cubicBezTo>
                  <a:pt x="211" y="744"/>
                  <a:pt x="82" y="846"/>
                  <a:pt x="185" y="898"/>
                </a:cubicBezTo>
                <a:cubicBezTo>
                  <a:pt x="390" y="769"/>
                  <a:pt x="518" y="564"/>
                  <a:pt x="518" y="333"/>
                </a:cubicBezTo>
                <a:lnTo>
                  <a:pt x="518" y="333"/>
                </a:lnTo>
                <a:cubicBezTo>
                  <a:pt x="456" y="396"/>
                  <a:pt x="376" y="475"/>
                  <a:pt x="280" y="475"/>
                </a:cubicBezTo>
                <a:cubicBezTo>
                  <a:pt x="258" y="475"/>
                  <a:pt x="235" y="471"/>
                  <a:pt x="211" y="462"/>
                </a:cubicBezTo>
                <a:lnTo>
                  <a:pt x="211" y="282"/>
                </a:lnTo>
                <a:cubicBezTo>
                  <a:pt x="260" y="324"/>
                  <a:pt x="297" y="338"/>
                  <a:pt x="327" y="338"/>
                </a:cubicBezTo>
                <a:cubicBezTo>
                  <a:pt x="389" y="338"/>
                  <a:pt x="423" y="274"/>
                  <a:pt x="493" y="256"/>
                </a:cubicBezTo>
                <a:lnTo>
                  <a:pt x="236" y="231"/>
                </a:lnTo>
                <a:cubicBezTo>
                  <a:pt x="82" y="128"/>
                  <a:pt x="159" y="77"/>
                  <a:pt x="236" y="26"/>
                </a:cubicBezTo>
                <a:cubicBezTo>
                  <a:pt x="211" y="26"/>
                  <a:pt x="185" y="26"/>
                  <a:pt x="15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85" name="Google Shape;7185;p41"/>
          <p:cNvSpPr/>
          <p:nvPr/>
        </p:nvSpPr>
        <p:spPr>
          <a:xfrm>
            <a:off x="5503725" y="3934162"/>
            <a:ext cx="1523" cy="762"/>
          </a:xfrm>
          <a:custGeom>
            <a:avLst/>
            <a:gdLst/>
            <a:ahLst/>
            <a:cxnLst/>
            <a:rect l="l" t="t" r="r" b="b"/>
            <a:pathLst>
              <a:path w="52" h="26" extrusionOk="0">
                <a:moveTo>
                  <a:pt x="51" y="0"/>
                </a:moveTo>
                <a:cubicBezTo>
                  <a:pt x="26" y="0"/>
                  <a:pt x="0" y="26"/>
                  <a:pt x="0" y="26"/>
                </a:cubicBezTo>
                <a:cubicBezTo>
                  <a:pt x="0" y="26"/>
                  <a:pt x="26" y="26"/>
                  <a:pt x="5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86" name="Google Shape;7186;p41"/>
          <p:cNvSpPr/>
          <p:nvPr/>
        </p:nvSpPr>
        <p:spPr>
          <a:xfrm>
            <a:off x="5382752" y="3921388"/>
            <a:ext cx="6036" cy="6036"/>
          </a:xfrm>
          <a:custGeom>
            <a:avLst/>
            <a:gdLst/>
            <a:ahLst/>
            <a:cxnLst/>
            <a:rect l="l" t="t" r="r" b="b"/>
            <a:pathLst>
              <a:path w="206" h="206" extrusionOk="0">
                <a:moveTo>
                  <a:pt x="103" y="0"/>
                </a:moveTo>
                <a:cubicBezTo>
                  <a:pt x="103" y="77"/>
                  <a:pt x="1" y="77"/>
                  <a:pt x="78" y="205"/>
                </a:cubicBezTo>
                <a:cubicBezTo>
                  <a:pt x="26" y="51"/>
                  <a:pt x="206" y="128"/>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87" name="Google Shape;7187;p41"/>
          <p:cNvSpPr/>
          <p:nvPr/>
        </p:nvSpPr>
        <p:spPr>
          <a:xfrm>
            <a:off x="5498452" y="3924377"/>
            <a:ext cx="5303" cy="12042"/>
          </a:xfrm>
          <a:custGeom>
            <a:avLst/>
            <a:gdLst/>
            <a:ahLst/>
            <a:cxnLst/>
            <a:rect l="l" t="t" r="r" b="b"/>
            <a:pathLst>
              <a:path w="181" h="411" extrusionOk="0">
                <a:moveTo>
                  <a:pt x="103" y="1"/>
                </a:moveTo>
                <a:lnTo>
                  <a:pt x="103" y="1"/>
                </a:lnTo>
                <a:cubicBezTo>
                  <a:pt x="1" y="78"/>
                  <a:pt x="103" y="206"/>
                  <a:pt x="1" y="206"/>
                </a:cubicBezTo>
                <a:lnTo>
                  <a:pt x="103" y="411"/>
                </a:lnTo>
                <a:cubicBezTo>
                  <a:pt x="26" y="206"/>
                  <a:pt x="180" y="155"/>
                  <a:pt x="1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88" name="Google Shape;7188;p41"/>
          <p:cNvSpPr/>
          <p:nvPr/>
        </p:nvSpPr>
        <p:spPr>
          <a:xfrm>
            <a:off x="5521744" y="3925138"/>
            <a:ext cx="3047" cy="2285"/>
          </a:xfrm>
          <a:custGeom>
            <a:avLst/>
            <a:gdLst/>
            <a:ahLst/>
            <a:cxnLst/>
            <a:rect l="l" t="t" r="r" b="b"/>
            <a:pathLst>
              <a:path w="104" h="78" extrusionOk="0">
                <a:moveTo>
                  <a:pt x="1" y="0"/>
                </a:moveTo>
                <a:lnTo>
                  <a:pt x="1" y="52"/>
                </a:lnTo>
                <a:lnTo>
                  <a:pt x="103" y="77"/>
                </a:lnTo>
                <a:lnTo>
                  <a:pt x="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89" name="Google Shape;7189;p41"/>
          <p:cNvSpPr/>
          <p:nvPr/>
        </p:nvSpPr>
        <p:spPr>
          <a:xfrm>
            <a:off x="5520982" y="3926633"/>
            <a:ext cx="29" cy="1523"/>
          </a:xfrm>
          <a:custGeom>
            <a:avLst/>
            <a:gdLst/>
            <a:ahLst/>
            <a:cxnLst/>
            <a:rect l="l" t="t" r="r" b="b"/>
            <a:pathLst>
              <a:path w="1" h="52" extrusionOk="0">
                <a:moveTo>
                  <a:pt x="1" y="52"/>
                </a:moveTo>
                <a:lnTo>
                  <a:pt x="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0" name="Google Shape;7190;p41"/>
          <p:cNvSpPr/>
          <p:nvPr/>
        </p:nvSpPr>
        <p:spPr>
          <a:xfrm>
            <a:off x="5536774" y="3920626"/>
            <a:ext cx="1523" cy="3047"/>
          </a:xfrm>
          <a:custGeom>
            <a:avLst/>
            <a:gdLst/>
            <a:ahLst/>
            <a:cxnLst/>
            <a:rect l="l" t="t" r="r" b="b"/>
            <a:pathLst>
              <a:path w="52" h="104" extrusionOk="0">
                <a:moveTo>
                  <a:pt x="52" y="0"/>
                </a:moveTo>
                <a:lnTo>
                  <a:pt x="0" y="77"/>
                </a:lnTo>
                <a:lnTo>
                  <a:pt x="0" y="103"/>
                </a:lnTo>
                <a:lnTo>
                  <a:pt x="52"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1" name="Google Shape;7191;p41"/>
          <p:cNvSpPr/>
          <p:nvPr/>
        </p:nvSpPr>
        <p:spPr>
          <a:xfrm>
            <a:off x="5591620" y="3922883"/>
            <a:ext cx="762" cy="791"/>
          </a:xfrm>
          <a:custGeom>
            <a:avLst/>
            <a:gdLst/>
            <a:ahLst/>
            <a:cxnLst/>
            <a:rect l="l" t="t" r="r" b="b"/>
            <a:pathLst>
              <a:path w="26" h="27" extrusionOk="0">
                <a:moveTo>
                  <a:pt x="26" y="0"/>
                </a:moveTo>
                <a:lnTo>
                  <a:pt x="0" y="26"/>
                </a:lnTo>
                <a:cubicBezTo>
                  <a:pt x="0" y="26"/>
                  <a:pt x="26" y="0"/>
                  <a:pt x="2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2" name="Google Shape;7192;p41"/>
          <p:cNvSpPr/>
          <p:nvPr/>
        </p:nvSpPr>
        <p:spPr>
          <a:xfrm>
            <a:off x="5604395" y="3919866"/>
            <a:ext cx="2725" cy="1611"/>
          </a:xfrm>
          <a:custGeom>
            <a:avLst/>
            <a:gdLst/>
            <a:ahLst/>
            <a:cxnLst/>
            <a:rect l="l" t="t" r="r" b="b"/>
            <a:pathLst>
              <a:path w="93" h="55" extrusionOk="0">
                <a:moveTo>
                  <a:pt x="0" y="1"/>
                </a:moveTo>
                <a:lnTo>
                  <a:pt x="0" y="1"/>
                </a:lnTo>
                <a:cubicBezTo>
                  <a:pt x="10" y="42"/>
                  <a:pt x="29" y="54"/>
                  <a:pt x="46" y="54"/>
                </a:cubicBezTo>
                <a:cubicBezTo>
                  <a:pt x="71" y="54"/>
                  <a:pt x="93" y="26"/>
                  <a:pt x="77" y="26"/>
                </a:cubicBezTo>
                <a:cubicBezTo>
                  <a:pt x="51" y="26"/>
                  <a:pt x="26" y="26"/>
                  <a:pt x="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3" name="Google Shape;7193;p41"/>
          <p:cNvSpPr/>
          <p:nvPr/>
        </p:nvSpPr>
        <p:spPr>
          <a:xfrm>
            <a:off x="5349704" y="3922883"/>
            <a:ext cx="29" cy="791"/>
          </a:xfrm>
          <a:custGeom>
            <a:avLst/>
            <a:gdLst/>
            <a:ahLst/>
            <a:cxnLst/>
            <a:rect l="l" t="t" r="r" b="b"/>
            <a:pathLst>
              <a:path w="1" h="27" extrusionOk="0">
                <a:moveTo>
                  <a:pt x="0" y="26"/>
                </a:moveTo>
                <a:lnTo>
                  <a:pt x="0" y="0"/>
                </a:lnTo>
                <a:cubicBezTo>
                  <a:pt x="0" y="26"/>
                  <a:pt x="0" y="26"/>
                  <a:pt x="0" y="2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4" name="Google Shape;7194;p41"/>
          <p:cNvSpPr/>
          <p:nvPr/>
        </p:nvSpPr>
        <p:spPr>
          <a:xfrm>
            <a:off x="5348943" y="3921184"/>
            <a:ext cx="1260" cy="2490"/>
          </a:xfrm>
          <a:custGeom>
            <a:avLst/>
            <a:gdLst/>
            <a:ahLst/>
            <a:cxnLst/>
            <a:rect l="l" t="t" r="r" b="b"/>
            <a:pathLst>
              <a:path w="43" h="85" extrusionOk="0">
                <a:moveTo>
                  <a:pt x="22" y="0"/>
                </a:moveTo>
                <a:cubicBezTo>
                  <a:pt x="17" y="0"/>
                  <a:pt x="10" y="2"/>
                  <a:pt x="1" y="7"/>
                </a:cubicBezTo>
                <a:lnTo>
                  <a:pt x="1" y="84"/>
                </a:lnTo>
                <a:cubicBezTo>
                  <a:pt x="22" y="42"/>
                  <a:pt x="43" y="0"/>
                  <a:pt x="2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5" name="Google Shape;7195;p41"/>
          <p:cNvSpPr/>
          <p:nvPr/>
        </p:nvSpPr>
        <p:spPr>
          <a:xfrm>
            <a:off x="5540524" y="3923645"/>
            <a:ext cx="1523" cy="29"/>
          </a:xfrm>
          <a:custGeom>
            <a:avLst/>
            <a:gdLst/>
            <a:ahLst/>
            <a:cxnLst/>
            <a:rect l="l" t="t" r="r" b="b"/>
            <a:pathLst>
              <a:path w="52" h="1" extrusionOk="0">
                <a:moveTo>
                  <a:pt x="52" y="0"/>
                </a:moveTo>
                <a:cubicBezTo>
                  <a:pt x="26" y="0"/>
                  <a:pt x="1" y="0"/>
                  <a:pt x="1" y="0"/>
                </a:cubicBezTo>
                <a:cubicBezTo>
                  <a:pt x="1" y="0"/>
                  <a:pt x="26" y="0"/>
                  <a:pt x="5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6" name="Google Shape;7196;p41"/>
          <p:cNvSpPr/>
          <p:nvPr/>
        </p:nvSpPr>
        <p:spPr>
          <a:xfrm>
            <a:off x="5526256" y="3935656"/>
            <a:ext cx="791" cy="762"/>
          </a:xfrm>
          <a:custGeom>
            <a:avLst/>
            <a:gdLst/>
            <a:ahLst/>
            <a:cxnLst/>
            <a:rect l="l" t="t" r="r" b="b"/>
            <a:pathLst>
              <a:path w="27" h="26" extrusionOk="0">
                <a:moveTo>
                  <a:pt x="26" y="0"/>
                </a:moveTo>
                <a:lnTo>
                  <a:pt x="26" y="0"/>
                </a:lnTo>
                <a:lnTo>
                  <a:pt x="0" y="26"/>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7" name="Google Shape;7197;p41"/>
          <p:cNvSpPr/>
          <p:nvPr/>
        </p:nvSpPr>
        <p:spPr>
          <a:xfrm>
            <a:off x="5461652" y="3922882"/>
            <a:ext cx="762" cy="1523"/>
          </a:xfrm>
          <a:custGeom>
            <a:avLst/>
            <a:gdLst/>
            <a:ahLst/>
            <a:cxnLst/>
            <a:rect l="l" t="t" r="r" b="b"/>
            <a:pathLst>
              <a:path w="26" h="52" extrusionOk="0">
                <a:moveTo>
                  <a:pt x="26" y="0"/>
                </a:moveTo>
                <a:lnTo>
                  <a:pt x="0" y="52"/>
                </a:lnTo>
                <a:cubicBezTo>
                  <a:pt x="26" y="52"/>
                  <a:pt x="26" y="26"/>
                  <a:pt x="2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8" name="Google Shape;7198;p41"/>
          <p:cNvSpPr/>
          <p:nvPr/>
        </p:nvSpPr>
        <p:spPr>
          <a:xfrm>
            <a:off x="5433087" y="3928127"/>
            <a:ext cx="5303" cy="6065"/>
          </a:xfrm>
          <a:custGeom>
            <a:avLst/>
            <a:gdLst/>
            <a:ahLst/>
            <a:cxnLst/>
            <a:rect l="l" t="t" r="r" b="b"/>
            <a:pathLst>
              <a:path w="181" h="207" extrusionOk="0">
                <a:moveTo>
                  <a:pt x="78" y="1"/>
                </a:moveTo>
                <a:cubicBezTo>
                  <a:pt x="78" y="52"/>
                  <a:pt x="1" y="129"/>
                  <a:pt x="52" y="206"/>
                </a:cubicBezTo>
                <a:lnTo>
                  <a:pt x="180" y="103"/>
                </a:lnTo>
                <a:cubicBezTo>
                  <a:pt x="129" y="103"/>
                  <a:pt x="103" y="52"/>
                  <a:pt x="7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9" name="Google Shape;7199;p41"/>
          <p:cNvSpPr/>
          <p:nvPr/>
        </p:nvSpPr>
        <p:spPr>
          <a:xfrm>
            <a:off x="5438360" y="3929650"/>
            <a:ext cx="1523" cy="1523"/>
          </a:xfrm>
          <a:custGeom>
            <a:avLst/>
            <a:gdLst/>
            <a:ahLst/>
            <a:cxnLst/>
            <a:rect l="l" t="t" r="r" b="b"/>
            <a:pathLst>
              <a:path w="52" h="52" extrusionOk="0">
                <a:moveTo>
                  <a:pt x="52" y="0"/>
                </a:moveTo>
                <a:lnTo>
                  <a:pt x="0" y="51"/>
                </a:lnTo>
                <a:cubicBezTo>
                  <a:pt x="26" y="26"/>
                  <a:pt x="52" y="26"/>
                  <a:pt x="5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00" name="Google Shape;7200;p41"/>
          <p:cNvSpPr/>
          <p:nvPr/>
        </p:nvSpPr>
        <p:spPr>
          <a:xfrm>
            <a:off x="5434610" y="3927394"/>
            <a:ext cx="762" cy="762"/>
          </a:xfrm>
          <a:custGeom>
            <a:avLst/>
            <a:gdLst/>
            <a:ahLst/>
            <a:cxnLst/>
            <a:rect l="l" t="t" r="r" b="b"/>
            <a:pathLst>
              <a:path w="26" h="26" extrusionOk="0">
                <a:moveTo>
                  <a:pt x="0" y="0"/>
                </a:moveTo>
                <a:cubicBezTo>
                  <a:pt x="26" y="26"/>
                  <a:pt x="26" y="26"/>
                  <a:pt x="26" y="26"/>
                </a:cubicBezTo>
                <a:cubicBezTo>
                  <a:pt x="26" y="26"/>
                  <a:pt x="26" y="26"/>
                  <a:pt x="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01" name="Google Shape;7201;p41"/>
          <p:cNvSpPr/>
          <p:nvPr/>
        </p:nvSpPr>
        <p:spPr>
          <a:xfrm>
            <a:off x="5270070" y="3919133"/>
            <a:ext cx="2285" cy="1523"/>
          </a:xfrm>
          <a:custGeom>
            <a:avLst/>
            <a:gdLst/>
            <a:ahLst/>
            <a:cxnLst/>
            <a:rect l="l" t="t" r="r" b="b"/>
            <a:pathLst>
              <a:path w="78" h="52" extrusionOk="0">
                <a:moveTo>
                  <a:pt x="0" y="0"/>
                </a:moveTo>
                <a:lnTo>
                  <a:pt x="0" y="0"/>
                </a:lnTo>
                <a:cubicBezTo>
                  <a:pt x="26" y="26"/>
                  <a:pt x="52" y="51"/>
                  <a:pt x="77" y="51"/>
                </a:cubicBez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02" name="Google Shape;7202;p41"/>
          <p:cNvSpPr/>
          <p:nvPr/>
        </p:nvSpPr>
        <p:spPr>
          <a:xfrm>
            <a:off x="5463147" y="3932638"/>
            <a:ext cx="1523" cy="3047"/>
          </a:xfrm>
          <a:custGeom>
            <a:avLst/>
            <a:gdLst/>
            <a:ahLst/>
            <a:cxnLst/>
            <a:rect l="l" t="t" r="r" b="b"/>
            <a:pathLst>
              <a:path w="52" h="104" extrusionOk="0">
                <a:moveTo>
                  <a:pt x="52" y="1"/>
                </a:moveTo>
                <a:lnTo>
                  <a:pt x="52" y="1"/>
                </a:lnTo>
                <a:cubicBezTo>
                  <a:pt x="26" y="26"/>
                  <a:pt x="0" y="78"/>
                  <a:pt x="0" y="103"/>
                </a:cubicBezTo>
                <a:cubicBezTo>
                  <a:pt x="52" y="52"/>
                  <a:pt x="52" y="26"/>
                  <a:pt x="5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03" name="Google Shape;7203;p41"/>
          <p:cNvSpPr/>
          <p:nvPr/>
        </p:nvSpPr>
        <p:spPr>
          <a:xfrm>
            <a:off x="5698295" y="3933753"/>
            <a:ext cx="3047" cy="2666"/>
          </a:xfrm>
          <a:custGeom>
            <a:avLst/>
            <a:gdLst/>
            <a:ahLst/>
            <a:cxnLst/>
            <a:rect l="l" t="t" r="r" b="b"/>
            <a:pathLst>
              <a:path w="104" h="91" extrusionOk="0">
                <a:moveTo>
                  <a:pt x="81" y="0"/>
                </a:moveTo>
                <a:cubicBezTo>
                  <a:pt x="61" y="0"/>
                  <a:pt x="38" y="72"/>
                  <a:pt x="1" y="91"/>
                </a:cubicBezTo>
                <a:cubicBezTo>
                  <a:pt x="52" y="91"/>
                  <a:pt x="77" y="65"/>
                  <a:pt x="103" y="40"/>
                </a:cubicBezTo>
                <a:cubicBezTo>
                  <a:pt x="96" y="11"/>
                  <a:pt x="89" y="0"/>
                  <a:pt x="8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pic>
        <p:nvPicPr>
          <p:cNvPr id="57" name="Content Placeholder 3">
            <a:extLst>
              <a:ext uri="{FF2B5EF4-FFF2-40B4-BE49-F238E27FC236}">
                <a16:creationId xmlns:a16="http://schemas.microsoft.com/office/drawing/2014/main" id="{8364828E-E096-4070-87F4-1C1FCD32EE86}"/>
              </a:ext>
            </a:extLst>
          </p:cNvPr>
          <p:cNvPicPr>
            <a:picLocks noChangeAspect="1"/>
          </p:cNvPicPr>
          <p:nvPr/>
        </p:nvPicPr>
        <p:blipFill>
          <a:blip r:embed="rId3"/>
          <a:stretch>
            <a:fillRect/>
          </a:stretch>
        </p:blipFill>
        <p:spPr>
          <a:xfrm rot="20461557">
            <a:off x="7455674" y="713596"/>
            <a:ext cx="3408355" cy="2272238"/>
          </a:xfrm>
          <a:prstGeom prst="rect">
            <a:avLst/>
          </a:prstGeom>
        </p:spPr>
      </p:pic>
      <p:pic>
        <p:nvPicPr>
          <p:cNvPr id="60" name="4 - Εικόνα" descr="erasmus_resim_2.jpg">
            <a:extLst>
              <a:ext uri="{FF2B5EF4-FFF2-40B4-BE49-F238E27FC236}">
                <a16:creationId xmlns:a16="http://schemas.microsoft.com/office/drawing/2014/main" id="{A93D2E39-9A27-A31F-7F1C-69E401855F24}"/>
              </a:ext>
            </a:extLst>
          </p:cNvPr>
          <p:cNvPicPr>
            <a:picLocks noChangeAspect="1"/>
          </p:cNvPicPr>
          <p:nvPr/>
        </p:nvPicPr>
        <p:blipFill>
          <a:blip r:embed="rId4"/>
          <a:stretch>
            <a:fillRect/>
          </a:stretch>
        </p:blipFill>
        <p:spPr>
          <a:xfrm>
            <a:off x="6411555" y="5186362"/>
            <a:ext cx="3525589" cy="1214438"/>
          </a:xfrm>
          <a:prstGeom prst="rect">
            <a:avLst/>
          </a:prstGeom>
        </p:spPr>
      </p:pic>
      <p:pic>
        <p:nvPicPr>
          <p:cNvPr id="6" name="Picture 5">
            <a:extLst>
              <a:ext uri="{FF2B5EF4-FFF2-40B4-BE49-F238E27FC236}">
                <a16:creationId xmlns:a16="http://schemas.microsoft.com/office/drawing/2014/main" id="{C835EF06-0B87-F5A8-D016-FA612093AEBA}"/>
              </a:ext>
            </a:extLst>
          </p:cNvPr>
          <p:cNvPicPr>
            <a:picLocks noChangeAspect="1"/>
          </p:cNvPicPr>
          <p:nvPr/>
        </p:nvPicPr>
        <p:blipFill rotWithShape="1">
          <a:blip r:embed="rId5"/>
          <a:srcRect l="33824" t="12201" r="33594" b="10101"/>
          <a:stretch/>
        </p:blipFill>
        <p:spPr>
          <a:xfrm>
            <a:off x="1009332" y="581332"/>
            <a:ext cx="3821263" cy="5695334"/>
          </a:xfrm>
          <a:prstGeom prst="rect">
            <a:avLst/>
          </a:prstGeom>
          <a:ln>
            <a:noFill/>
          </a:ln>
          <a:effectLst>
            <a:softEdge rad="112500"/>
          </a:effectLst>
        </p:spPr>
      </p:pic>
      <p:sp>
        <p:nvSpPr>
          <p:cNvPr id="9" name="TextBox 8">
            <a:extLst>
              <a:ext uri="{FF2B5EF4-FFF2-40B4-BE49-F238E27FC236}">
                <a16:creationId xmlns:a16="http://schemas.microsoft.com/office/drawing/2014/main" id="{244CBC84-29AD-88BF-7881-7D8358E3342E}"/>
              </a:ext>
            </a:extLst>
          </p:cNvPr>
          <p:cNvSpPr txBox="1"/>
          <p:nvPr/>
        </p:nvSpPr>
        <p:spPr>
          <a:xfrm>
            <a:off x="4842607" y="3618874"/>
            <a:ext cx="6340060" cy="1156535"/>
          </a:xfrm>
          <a:prstGeom prst="rect">
            <a:avLst/>
          </a:prstGeom>
          <a:noFill/>
        </p:spPr>
        <p:txBody>
          <a:bodyPr wrap="square">
            <a:spAutoFit/>
          </a:bodyPr>
          <a:lstStyle/>
          <a:p>
            <a:pPr algn="ctr" defTabSz="795528">
              <a:spcAft>
                <a:spcPts val="600"/>
              </a:spcAft>
            </a:pPr>
            <a:r>
              <a:rPr lang="el-GR" sz="1566" b="1" i="1" kern="1200" dirty="0">
                <a:solidFill>
                  <a:schemeClr val="bg1"/>
                </a:solidFill>
                <a:latin typeface="+mn-lt"/>
                <a:ea typeface="+mn-ea"/>
                <a:cs typeface="+mn-cs"/>
              </a:rPr>
              <a:t>«</a:t>
            </a:r>
            <a:r>
              <a:rPr lang="el-GR" sz="1566" b="1" i="1" kern="1200" dirty="0" err="1">
                <a:solidFill>
                  <a:schemeClr val="bg1"/>
                </a:solidFill>
                <a:latin typeface="+mn-lt"/>
                <a:ea typeface="+mn-ea"/>
                <a:cs typeface="+mn-cs"/>
              </a:rPr>
              <a:t>Erasmus</a:t>
            </a:r>
            <a:r>
              <a:rPr lang="el-GR" sz="1566" b="1" i="1" kern="1200" dirty="0">
                <a:solidFill>
                  <a:schemeClr val="bg1"/>
                </a:solidFill>
                <a:latin typeface="+mn-lt"/>
                <a:ea typeface="+mn-ea"/>
                <a:cs typeface="+mn-cs"/>
              </a:rPr>
              <a:t> + 2021-2027: ευκαιρίες και δυνατότητες για την εκπαίδευση, την κατάρτιση, τη νεολαία και τον αθλητισμό»</a:t>
            </a:r>
          </a:p>
          <a:p>
            <a:pPr algn="ctr" defTabSz="795528">
              <a:spcAft>
                <a:spcPts val="600"/>
              </a:spcAft>
            </a:pPr>
            <a:endParaRPr lang="el-GR" sz="1566" b="1" i="1" kern="1200" dirty="0">
              <a:solidFill>
                <a:schemeClr val="bg1"/>
              </a:solidFill>
              <a:latin typeface="+mn-lt"/>
              <a:ea typeface="+mn-ea"/>
              <a:cs typeface="+mn-cs"/>
            </a:endParaRPr>
          </a:p>
          <a:p>
            <a:pPr algn="ctr" defTabSz="795528">
              <a:spcAft>
                <a:spcPts val="600"/>
              </a:spcAft>
            </a:pPr>
            <a:r>
              <a:rPr lang="el-GR" sz="1218" b="1" kern="1200" dirty="0">
                <a:solidFill>
                  <a:schemeClr val="bg1"/>
                </a:solidFill>
                <a:latin typeface="+mn-lt"/>
                <a:ea typeface="+mn-ea"/>
                <a:cs typeface="+mn-cs"/>
              </a:rPr>
              <a:t>Ξανθή Χουλιάρα, Σύμβουλος Εκπαίδευσης ΠΕ70 Ζακύνθου</a:t>
            </a:r>
            <a:endParaRPr lang="el-GR" sz="1400" b="1" dirty="0">
              <a:solidFill>
                <a:schemeClr val="bg1"/>
              </a:solidFill>
            </a:endParaRPr>
          </a:p>
        </p:txBody>
      </p:sp>
      <p:pic>
        <p:nvPicPr>
          <p:cNvPr id="2" name="Picture 1">
            <a:extLst>
              <a:ext uri="{FF2B5EF4-FFF2-40B4-BE49-F238E27FC236}">
                <a16:creationId xmlns:a16="http://schemas.microsoft.com/office/drawing/2014/main" id="{E5463C3E-3172-496E-1C68-DCC62EDC7EF3}"/>
              </a:ext>
            </a:extLst>
          </p:cNvPr>
          <p:cNvPicPr>
            <a:picLocks noChangeAspect="1"/>
          </p:cNvPicPr>
          <p:nvPr/>
        </p:nvPicPr>
        <p:blipFill rotWithShape="1">
          <a:blip r:embed="rId5"/>
          <a:srcRect l="33824" t="12201" r="33594" b="10101"/>
          <a:stretch/>
        </p:blipFill>
        <p:spPr>
          <a:xfrm>
            <a:off x="1029211" y="457200"/>
            <a:ext cx="3821263" cy="5695334"/>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38069" y="235407"/>
            <a:ext cx="5755005" cy="1002030"/>
          </a:xfrm>
          <a:prstGeom prst="rect">
            <a:avLst/>
          </a:prstGeom>
        </p:spPr>
        <p:txBody>
          <a:bodyPr vert="horz" wrap="square" lIns="0" tIns="13335" rIns="0" bIns="0" rtlCol="0">
            <a:spAutoFit/>
          </a:bodyPr>
          <a:lstStyle/>
          <a:p>
            <a:pPr marL="831215" marR="5080" indent="-819150">
              <a:lnSpc>
                <a:spcPct val="100000"/>
              </a:lnSpc>
              <a:spcBef>
                <a:spcPts val="105"/>
              </a:spcBef>
            </a:pPr>
            <a:r>
              <a:rPr spc="-10" dirty="0"/>
              <a:t>Στόχοι </a:t>
            </a:r>
            <a:r>
              <a:rPr spc="-5" dirty="0"/>
              <a:t>της</a:t>
            </a:r>
            <a:r>
              <a:rPr spc="-20" dirty="0"/>
              <a:t> </a:t>
            </a:r>
            <a:r>
              <a:rPr spc="-5" dirty="0"/>
              <a:t>δράσης</a:t>
            </a:r>
            <a:r>
              <a:rPr spc="-45" dirty="0"/>
              <a:t> </a:t>
            </a:r>
            <a:r>
              <a:rPr dirty="0"/>
              <a:t>στον </a:t>
            </a:r>
            <a:r>
              <a:rPr spc="-10" dirty="0"/>
              <a:t>τομέα</a:t>
            </a:r>
            <a:r>
              <a:rPr spc="-25" dirty="0"/>
              <a:t> </a:t>
            </a:r>
            <a:r>
              <a:rPr dirty="0"/>
              <a:t>της </a:t>
            </a:r>
            <a:r>
              <a:rPr spc="-705" dirty="0"/>
              <a:t> </a:t>
            </a:r>
            <a:r>
              <a:rPr spc="-25" dirty="0"/>
              <a:t>ΣΧΟΛΙΚΗΣ</a:t>
            </a:r>
            <a:r>
              <a:rPr spc="-30" dirty="0"/>
              <a:t> </a:t>
            </a:r>
            <a:r>
              <a:rPr spc="-5" dirty="0"/>
              <a:t>ΕΚΠΑΙΔΕΥΣΗΣ</a:t>
            </a:r>
          </a:p>
        </p:txBody>
      </p:sp>
      <p:grpSp>
        <p:nvGrpSpPr>
          <p:cNvPr id="3" name="object 3"/>
          <p:cNvGrpSpPr/>
          <p:nvPr/>
        </p:nvGrpSpPr>
        <p:grpSpPr>
          <a:xfrm>
            <a:off x="4441190" y="1507489"/>
            <a:ext cx="5233035" cy="1412240"/>
            <a:chOff x="4441190" y="1507489"/>
            <a:chExt cx="5233035" cy="1412240"/>
          </a:xfrm>
        </p:grpSpPr>
        <p:sp>
          <p:nvSpPr>
            <p:cNvPr id="4" name="object 4"/>
            <p:cNvSpPr/>
            <p:nvPr/>
          </p:nvSpPr>
          <p:spPr>
            <a:xfrm>
              <a:off x="4453890" y="1520189"/>
              <a:ext cx="5207635" cy="1386840"/>
            </a:xfrm>
            <a:custGeom>
              <a:avLst/>
              <a:gdLst/>
              <a:ahLst/>
              <a:cxnLst/>
              <a:rect l="l" t="t" r="r" b="b"/>
              <a:pathLst>
                <a:path w="5207634" h="1386839">
                  <a:moveTo>
                    <a:pt x="4976368" y="0"/>
                  </a:moveTo>
                  <a:lnTo>
                    <a:pt x="0" y="0"/>
                  </a:lnTo>
                  <a:lnTo>
                    <a:pt x="0" y="1386839"/>
                  </a:lnTo>
                  <a:lnTo>
                    <a:pt x="4976368" y="1386839"/>
                  </a:lnTo>
                  <a:lnTo>
                    <a:pt x="5022945" y="1382143"/>
                  </a:lnTo>
                  <a:lnTo>
                    <a:pt x="5066329" y="1368673"/>
                  </a:lnTo>
                  <a:lnTo>
                    <a:pt x="5105591" y="1347359"/>
                  </a:lnTo>
                  <a:lnTo>
                    <a:pt x="5139801" y="1319133"/>
                  </a:lnTo>
                  <a:lnTo>
                    <a:pt x="5168027" y="1284923"/>
                  </a:lnTo>
                  <a:lnTo>
                    <a:pt x="5189341" y="1245661"/>
                  </a:lnTo>
                  <a:lnTo>
                    <a:pt x="5202811" y="1202277"/>
                  </a:lnTo>
                  <a:lnTo>
                    <a:pt x="5207508" y="1155700"/>
                  </a:lnTo>
                  <a:lnTo>
                    <a:pt x="5207508" y="231139"/>
                  </a:lnTo>
                  <a:lnTo>
                    <a:pt x="5202811" y="184562"/>
                  </a:lnTo>
                  <a:lnTo>
                    <a:pt x="5189341" y="141178"/>
                  </a:lnTo>
                  <a:lnTo>
                    <a:pt x="5168027" y="101916"/>
                  </a:lnTo>
                  <a:lnTo>
                    <a:pt x="5139801" y="67706"/>
                  </a:lnTo>
                  <a:lnTo>
                    <a:pt x="5105591" y="39480"/>
                  </a:lnTo>
                  <a:lnTo>
                    <a:pt x="5066329" y="18166"/>
                  </a:lnTo>
                  <a:lnTo>
                    <a:pt x="5022945" y="4696"/>
                  </a:lnTo>
                  <a:lnTo>
                    <a:pt x="4976368" y="0"/>
                  </a:lnTo>
                  <a:close/>
                </a:path>
              </a:pathLst>
            </a:custGeom>
            <a:solidFill>
              <a:srgbClr val="DEE7D1">
                <a:alpha val="90194"/>
              </a:srgbClr>
            </a:solidFill>
          </p:spPr>
          <p:txBody>
            <a:bodyPr wrap="square" lIns="0" tIns="0" rIns="0" bIns="0" rtlCol="0"/>
            <a:lstStyle/>
            <a:p>
              <a:endParaRPr/>
            </a:p>
          </p:txBody>
        </p:sp>
        <p:sp>
          <p:nvSpPr>
            <p:cNvPr id="5" name="object 5"/>
            <p:cNvSpPr/>
            <p:nvPr/>
          </p:nvSpPr>
          <p:spPr>
            <a:xfrm>
              <a:off x="4453890" y="1520189"/>
              <a:ext cx="5207635" cy="1386840"/>
            </a:xfrm>
            <a:custGeom>
              <a:avLst/>
              <a:gdLst/>
              <a:ahLst/>
              <a:cxnLst/>
              <a:rect l="l" t="t" r="r" b="b"/>
              <a:pathLst>
                <a:path w="5207634" h="1386839">
                  <a:moveTo>
                    <a:pt x="5207508" y="231139"/>
                  </a:moveTo>
                  <a:lnTo>
                    <a:pt x="5207508" y="1155700"/>
                  </a:lnTo>
                  <a:lnTo>
                    <a:pt x="5202811" y="1202277"/>
                  </a:lnTo>
                  <a:lnTo>
                    <a:pt x="5189341" y="1245661"/>
                  </a:lnTo>
                  <a:lnTo>
                    <a:pt x="5168027" y="1284923"/>
                  </a:lnTo>
                  <a:lnTo>
                    <a:pt x="5139801" y="1319133"/>
                  </a:lnTo>
                  <a:lnTo>
                    <a:pt x="5105591" y="1347359"/>
                  </a:lnTo>
                  <a:lnTo>
                    <a:pt x="5066329" y="1368673"/>
                  </a:lnTo>
                  <a:lnTo>
                    <a:pt x="5022945" y="1382143"/>
                  </a:lnTo>
                  <a:lnTo>
                    <a:pt x="4976368" y="1386839"/>
                  </a:lnTo>
                  <a:lnTo>
                    <a:pt x="0" y="1386839"/>
                  </a:lnTo>
                  <a:lnTo>
                    <a:pt x="0" y="0"/>
                  </a:lnTo>
                  <a:lnTo>
                    <a:pt x="4976368" y="0"/>
                  </a:lnTo>
                  <a:lnTo>
                    <a:pt x="5022945" y="4696"/>
                  </a:lnTo>
                  <a:lnTo>
                    <a:pt x="5066329" y="18166"/>
                  </a:lnTo>
                  <a:lnTo>
                    <a:pt x="5105591" y="39480"/>
                  </a:lnTo>
                  <a:lnTo>
                    <a:pt x="5139801" y="67706"/>
                  </a:lnTo>
                  <a:lnTo>
                    <a:pt x="5168027" y="101916"/>
                  </a:lnTo>
                  <a:lnTo>
                    <a:pt x="5189341" y="141178"/>
                  </a:lnTo>
                  <a:lnTo>
                    <a:pt x="5202811" y="184562"/>
                  </a:lnTo>
                  <a:lnTo>
                    <a:pt x="5207508" y="231139"/>
                  </a:lnTo>
                  <a:close/>
                </a:path>
              </a:pathLst>
            </a:custGeom>
            <a:ln w="25400">
              <a:solidFill>
                <a:srgbClr val="DEE7D1"/>
              </a:solidFill>
            </a:ln>
          </p:spPr>
          <p:txBody>
            <a:bodyPr wrap="square" lIns="0" tIns="0" rIns="0" bIns="0" rtlCol="0"/>
            <a:lstStyle/>
            <a:p>
              <a:endParaRPr/>
            </a:p>
          </p:txBody>
        </p:sp>
      </p:grpSp>
      <p:sp>
        <p:nvSpPr>
          <p:cNvPr id="6" name="object 6"/>
          <p:cNvSpPr txBox="1"/>
          <p:nvPr/>
        </p:nvSpPr>
        <p:spPr>
          <a:xfrm>
            <a:off x="4490465" y="1689607"/>
            <a:ext cx="4814570" cy="1009650"/>
          </a:xfrm>
          <a:prstGeom prst="rect">
            <a:avLst/>
          </a:prstGeom>
        </p:spPr>
        <p:txBody>
          <a:bodyPr vert="horz" wrap="square" lIns="0" tIns="12065" rIns="0" bIns="0" rtlCol="0">
            <a:spAutoFit/>
          </a:bodyPr>
          <a:lstStyle/>
          <a:p>
            <a:pPr marL="127000" indent="-114300">
              <a:lnSpc>
                <a:spcPts val="1495"/>
              </a:lnSpc>
              <a:spcBef>
                <a:spcPts val="95"/>
              </a:spcBef>
              <a:buChar char="•"/>
              <a:tabLst>
                <a:tab pos="127000" algn="l"/>
              </a:tabLst>
            </a:pPr>
            <a:r>
              <a:rPr sz="1300" spc="-10" dirty="0">
                <a:latin typeface="Calibri"/>
                <a:cs typeface="Calibri"/>
              </a:rPr>
              <a:t>Προώθηση</a:t>
            </a:r>
            <a:r>
              <a:rPr sz="1300" spc="30" dirty="0">
                <a:latin typeface="Calibri"/>
                <a:cs typeface="Calibri"/>
              </a:rPr>
              <a:t> </a:t>
            </a:r>
            <a:r>
              <a:rPr sz="1300" spc="-10" dirty="0">
                <a:latin typeface="Calibri"/>
                <a:cs typeface="Calibri"/>
              </a:rPr>
              <a:t>αξιών</a:t>
            </a:r>
            <a:r>
              <a:rPr sz="1300" spc="5" dirty="0">
                <a:latin typeface="Calibri"/>
                <a:cs typeface="Calibri"/>
              </a:rPr>
              <a:t> </a:t>
            </a:r>
            <a:r>
              <a:rPr sz="1300" spc="-10" dirty="0">
                <a:latin typeface="Calibri"/>
                <a:cs typeface="Calibri"/>
              </a:rPr>
              <a:t>συμπεριληπτικότητας</a:t>
            </a:r>
            <a:r>
              <a:rPr sz="1300" spc="40" dirty="0">
                <a:latin typeface="Calibri"/>
                <a:cs typeface="Calibri"/>
              </a:rPr>
              <a:t> </a:t>
            </a:r>
            <a:r>
              <a:rPr sz="1300" spc="-20" dirty="0">
                <a:latin typeface="Calibri"/>
                <a:cs typeface="Calibri"/>
              </a:rPr>
              <a:t>και</a:t>
            </a:r>
            <a:r>
              <a:rPr sz="1300" dirty="0">
                <a:latin typeface="Calibri"/>
                <a:cs typeface="Calibri"/>
              </a:rPr>
              <a:t> </a:t>
            </a:r>
            <a:r>
              <a:rPr sz="1300" spc="-10" dirty="0">
                <a:latin typeface="Calibri"/>
                <a:cs typeface="Calibri"/>
              </a:rPr>
              <a:t>της</a:t>
            </a:r>
            <a:r>
              <a:rPr sz="1300" dirty="0">
                <a:latin typeface="Calibri"/>
                <a:cs typeface="Calibri"/>
              </a:rPr>
              <a:t> </a:t>
            </a:r>
            <a:r>
              <a:rPr sz="1300" spc="-10" dirty="0">
                <a:latin typeface="Calibri"/>
                <a:cs typeface="Calibri"/>
              </a:rPr>
              <a:t>πολυμορφίας,</a:t>
            </a:r>
            <a:r>
              <a:rPr sz="1300" spc="45" dirty="0">
                <a:latin typeface="Calibri"/>
                <a:cs typeface="Calibri"/>
              </a:rPr>
              <a:t> </a:t>
            </a:r>
            <a:r>
              <a:rPr sz="1300" spc="-10" dirty="0">
                <a:latin typeface="Calibri"/>
                <a:cs typeface="Calibri"/>
              </a:rPr>
              <a:t>της</a:t>
            </a:r>
            <a:endParaRPr sz="1300" dirty="0">
              <a:latin typeface="Calibri"/>
              <a:cs typeface="Calibri"/>
            </a:endParaRPr>
          </a:p>
          <a:p>
            <a:pPr marL="127000">
              <a:lnSpc>
                <a:spcPts val="1495"/>
              </a:lnSpc>
            </a:pPr>
            <a:r>
              <a:rPr sz="1300" spc="-10" dirty="0">
                <a:latin typeface="Calibri"/>
                <a:cs typeface="Calibri"/>
              </a:rPr>
              <a:t>ανεκτικότητας</a:t>
            </a:r>
            <a:r>
              <a:rPr sz="1300" spc="15" dirty="0">
                <a:latin typeface="Calibri"/>
                <a:cs typeface="Calibri"/>
              </a:rPr>
              <a:t> </a:t>
            </a:r>
            <a:r>
              <a:rPr sz="1300" spc="-20" dirty="0">
                <a:latin typeface="Calibri"/>
                <a:cs typeface="Calibri"/>
              </a:rPr>
              <a:t>και</a:t>
            </a:r>
            <a:r>
              <a:rPr sz="1300" dirty="0">
                <a:latin typeface="Calibri"/>
                <a:cs typeface="Calibri"/>
              </a:rPr>
              <a:t> </a:t>
            </a:r>
            <a:r>
              <a:rPr sz="1300" spc="-5" dirty="0">
                <a:latin typeface="Calibri"/>
                <a:cs typeface="Calibri"/>
              </a:rPr>
              <a:t>της</a:t>
            </a:r>
            <a:r>
              <a:rPr sz="1300" spc="-10" dirty="0">
                <a:latin typeface="Calibri"/>
                <a:cs typeface="Calibri"/>
              </a:rPr>
              <a:t> δημοκρατικής</a:t>
            </a:r>
            <a:r>
              <a:rPr sz="1300" spc="15" dirty="0">
                <a:latin typeface="Calibri"/>
                <a:cs typeface="Calibri"/>
              </a:rPr>
              <a:t> </a:t>
            </a:r>
            <a:r>
              <a:rPr sz="1300" spc="-10" dirty="0">
                <a:latin typeface="Calibri"/>
                <a:cs typeface="Calibri"/>
              </a:rPr>
              <a:t>συμμετοχής</a:t>
            </a:r>
            <a:endParaRPr sz="1300" dirty="0">
              <a:latin typeface="Calibri"/>
              <a:cs typeface="Calibri"/>
            </a:endParaRPr>
          </a:p>
          <a:p>
            <a:pPr marL="127000" marR="5080" indent="-114300">
              <a:lnSpc>
                <a:spcPts val="1430"/>
              </a:lnSpc>
              <a:spcBef>
                <a:spcPts val="265"/>
              </a:spcBef>
              <a:buChar char="•"/>
              <a:tabLst>
                <a:tab pos="127000" algn="l"/>
              </a:tabLst>
            </a:pPr>
            <a:r>
              <a:rPr sz="1300" spc="-10" dirty="0">
                <a:latin typeface="Calibri"/>
                <a:cs typeface="Calibri"/>
              </a:rPr>
              <a:t>Προώθηση</a:t>
            </a:r>
            <a:r>
              <a:rPr sz="1300" spc="25" dirty="0">
                <a:latin typeface="Calibri"/>
                <a:cs typeface="Calibri"/>
              </a:rPr>
              <a:t> </a:t>
            </a:r>
            <a:r>
              <a:rPr sz="1300" spc="-10" dirty="0">
                <a:latin typeface="Calibri"/>
                <a:cs typeface="Calibri"/>
              </a:rPr>
              <a:t>γνώσεων</a:t>
            </a:r>
            <a:r>
              <a:rPr sz="1300" spc="30" dirty="0">
                <a:latin typeface="Calibri"/>
                <a:cs typeface="Calibri"/>
              </a:rPr>
              <a:t> </a:t>
            </a:r>
            <a:r>
              <a:rPr sz="1300" spc="-10" dirty="0">
                <a:latin typeface="Calibri"/>
                <a:cs typeface="Calibri"/>
              </a:rPr>
              <a:t>σχετικά</a:t>
            </a:r>
            <a:r>
              <a:rPr sz="1300" spc="5" dirty="0">
                <a:latin typeface="Calibri"/>
                <a:cs typeface="Calibri"/>
              </a:rPr>
              <a:t> </a:t>
            </a:r>
            <a:r>
              <a:rPr sz="1300" spc="-5" dirty="0">
                <a:latin typeface="Calibri"/>
                <a:cs typeface="Calibri"/>
              </a:rPr>
              <a:t>με</a:t>
            </a:r>
            <a:r>
              <a:rPr sz="1300" dirty="0">
                <a:latin typeface="Calibri"/>
                <a:cs typeface="Calibri"/>
              </a:rPr>
              <a:t> </a:t>
            </a:r>
            <a:r>
              <a:rPr sz="1300" spc="-15" dirty="0">
                <a:latin typeface="Calibri"/>
                <a:cs typeface="Calibri"/>
              </a:rPr>
              <a:t>την</a:t>
            </a:r>
            <a:r>
              <a:rPr sz="1300" dirty="0">
                <a:latin typeface="Calibri"/>
                <a:cs typeface="Calibri"/>
              </a:rPr>
              <a:t> </a:t>
            </a:r>
            <a:r>
              <a:rPr sz="1300" spc="-20" dirty="0">
                <a:latin typeface="Calibri"/>
                <a:cs typeface="Calibri"/>
              </a:rPr>
              <a:t>κοινή</a:t>
            </a:r>
            <a:r>
              <a:rPr sz="1300" spc="5" dirty="0">
                <a:latin typeface="Calibri"/>
                <a:cs typeface="Calibri"/>
              </a:rPr>
              <a:t> </a:t>
            </a:r>
            <a:r>
              <a:rPr sz="1300" spc="-10" dirty="0">
                <a:latin typeface="Calibri"/>
                <a:cs typeface="Calibri"/>
              </a:rPr>
              <a:t>ευρωπαϊκή</a:t>
            </a:r>
            <a:r>
              <a:rPr sz="1300" spc="30" dirty="0">
                <a:latin typeface="Calibri"/>
                <a:cs typeface="Calibri"/>
              </a:rPr>
              <a:t> </a:t>
            </a:r>
            <a:r>
              <a:rPr sz="1300" spc="-5" dirty="0">
                <a:latin typeface="Calibri"/>
                <a:cs typeface="Calibri"/>
              </a:rPr>
              <a:t>κληρονομιά</a:t>
            </a:r>
            <a:r>
              <a:rPr sz="1300" spc="10" dirty="0">
                <a:latin typeface="Calibri"/>
                <a:cs typeface="Calibri"/>
              </a:rPr>
              <a:t> </a:t>
            </a:r>
            <a:r>
              <a:rPr sz="1300" spc="-20" dirty="0">
                <a:latin typeface="Calibri"/>
                <a:cs typeface="Calibri"/>
              </a:rPr>
              <a:t>και </a:t>
            </a:r>
            <a:r>
              <a:rPr sz="1300" spc="-280" dirty="0">
                <a:latin typeface="Calibri"/>
                <a:cs typeface="Calibri"/>
              </a:rPr>
              <a:t> </a:t>
            </a:r>
            <a:r>
              <a:rPr sz="1300" spc="-15" dirty="0">
                <a:latin typeface="Calibri"/>
                <a:cs typeface="Calibri"/>
              </a:rPr>
              <a:t>την</a:t>
            </a:r>
            <a:r>
              <a:rPr sz="1300" spc="-10" dirty="0">
                <a:latin typeface="Calibri"/>
                <a:cs typeface="Calibri"/>
              </a:rPr>
              <a:t> </a:t>
            </a:r>
            <a:r>
              <a:rPr sz="1300" spc="-15" dirty="0">
                <a:latin typeface="Calibri"/>
                <a:cs typeface="Calibri"/>
              </a:rPr>
              <a:t>πολυμορφία</a:t>
            </a:r>
            <a:endParaRPr sz="1300" dirty="0">
              <a:latin typeface="Calibri"/>
              <a:cs typeface="Calibri"/>
            </a:endParaRPr>
          </a:p>
          <a:p>
            <a:pPr marL="127000" indent="-114300">
              <a:lnSpc>
                <a:spcPct val="100000"/>
              </a:lnSpc>
              <a:spcBef>
                <a:spcPts val="80"/>
              </a:spcBef>
              <a:buChar char="•"/>
              <a:tabLst>
                <a:tab pos="127000" algn="l"/>
              </a:tabLst>
            </a:pPr>
            <a:r>
              <a:rPr sz="1300" spc="-5" dirty="0">
                <a:latin typeface="Calibri"/>
                <a:cs typeface="Calibri"/>
              </a:rPr>
              <a:t>Υποστήριξη</a:t>
            </a:r>
            <a:r>
              <a:rPr sz="1300" dirty="0">
                <a:latin typeface="Calibri"/>
                <a:cs typeface="Calibri"/>
              </a:rPr>
              <a:t> </a:t>
            </a:r>
            <a:r>
              <a:rPr sz="1300" spc="-10" dirty="0">
                <a:latin typeface="Calibri"/>
                <a:cs typeface="Calibri"/>
              </a:rPr>
              <a:t>της</a:t>
            </a:r>
            <a:r>
              <a:rPr sz="1300" spc="-5" dirty="0">
                <a:latin typeface="Calibri"/>
                <a:cs typeface="Calibri"/>
              </a:rPr>
              <a:t> </a:t>
            </a:r>
            <a:r>
              <a:rPr sz="1300" spc="-10" dirty="0">
                <a:latin typeface="Calibri"/>
                <a:cs typeface="Calibri"/>
              </a:rPr>
              <a:t>ανάπτυξης</a:t>
            </a:r>
            <a:r>
              <a:rPr sz="1300" spc="15" dirty="0">
                <a:latin typeface="Calibri"/>
                <a:cs typeface="Calibri"/>
              </a:rPr>
              <a:t> </a:t>
            </a:r>
            <a:r>
              <a:rPr sz="1300" spc="-10" dirty="0">
                <a:latin typeface="Calibri"/>
                <a:cs typeface="Calibri"/>
              </a:rPr>
              <a:t>επαγγελματικών</a:t>
            </a:r>
            <a:r>
              <a:rPr sz="1300" spc="15" dirty="0">
                <a:latin typeface="Calibri"/>
                <a:cs typeface="Calibri"/>
              </a:rPr>
              <a:t> </a:t>
            </a:r>
            <a:r>
              <a:rPr sz="1300" spc="-5" dirty="0">
                <a:latin typeface="Calibri"/>
                <a:cs typeface="Calibri"/>
              </a:rPr>
              <a:t>δικτύων</a:t>
            </a:r>
            <a:endParaRPr sz="1300" dirty="0">
              <a:latin typeface="Calibri"/>
              <a:cs typeface="Calibri"/>
            </a:endParaRPr>
          </a:p>
        </p:txBody>
      </p:sp>
      <p:grpSp>
        <p:nvGrpSpPr>
          <p:cNvPr id="7" name="object 7"/>
          <p:cNvGrpSpPr/>
          <p:nvPr/>
        </p:nvGrpSpPr>
        <p:grpSpPr>
          <a:xfrm>
            <a:off x="1512061" y="1333753"/>
            <a:ext cx="2954655" cy="1760220"/>
            <a:chOff x="1512061" y="1333753"/>
            <a:chExt cx="2954655" cy="1760220"/>
          </a:xfrm>
        </p:grpSpPr>
        <p:sp>
          <p:nvSpPr>
            <p:cNvPr id="8" name="object 8"/>
            <p:cNvSpPr/>
            <p:nvPr/>
          </p:nvSpPr>
          <p:spPr>
            <a:xfrm>
              <a:off x="1524761" y="1346453"/>
              <a:ext cx="2929255" cy="1734820"/>
            </a:xfrm>
            <a:custGeom>
              <a:avLst/>
              <a:gdLst/>
              <a:ahLst/>
              <a:cxnLst/>
              <a:rect l="l" t="t" r="r" b="b"/>
              <a:pathLst>
                <a:path w="2929254" h="1734820">
                  <a:moveTo>
                    <a:pt x="2640076" y="0"/>
                  </a:moveTo>
                  <a:lnTo>
                    <a:pt x="289051" y="0"/>
                  </a:lnTo>
                  <a:lnTo>
                    <a:pt x="242166" y="3783"/>
                  </a:lnTo>
                  <a:lnTo>
                    <a:pt x="197689" y="14736"/>
                  </a:lnTo>
                  <a:lnTo>
                    <a:pt x="156215" y="32263"/>
                  </a:lnTo>
                  <a:lnTo>
                    <a:pt x="118341" y="55770"/>
                  </a:lnTo>
                  <a:lnTo>
                    <a:pt x="84661" y="84661"/>
                  </a:lnTo>
                  <a:lnTo>
                    <a:pt x="55770" y="118341"/>
                  </a:lnTo>
                  <a:lnTo>
                    <a:pt x="32263" y="156215"/>
                  </a:lnTo>
                  <a:lnTo>
                    <a:pt x="14736" y="197689"/>
                  </a:lnTo>
                  <a:lnTo>
                    <a:pt x="3783" y="242166"/>
                  </a:lnTo>
                  <a:lnTo>
                    <a:pt x="0" y="289051"/>
                  </a:lnTo>
                  <a:lnTo>
                    <a:pt x="0" y="1445260"/>
                  </a:lnTo>
                  <a:lnTo>
                    <a:pt x="3783" y="1492145"/>
                  </a:lnTo>
                  <a:lnTo>
                    <a:pt x="14736" y="1536622"/>
                  </a:lnTo>
                  <a:lnTo>
                    <a:pt x="32263" y="1578096"/>
                  </a:lnTo>
                  <a:lnTo>
                    <a:pt x="55770" y="1615970"/>
                  </a:lnTo>
                  <a:lnTo>
                    <a:pt x="84661" y="1649650"/>
                  </a:lnTo>
                  <a:lnTo>
                    <a:pt x="118341" y="1678541"/>
                  </a:lnTo>
                  <a:lnTo>
                    <a:pt x="156215" y="1702048"/>
                  </a:lnTo>
                  <a:lnTo>
                    <a:pt x="197689" y="1719575"/>
                  </a:lnTo>
                  <a:lnTo>
                    <a:pt x="242166" y="1730528"/>
                  </a:lnTo>
                  <a:lnTo>
                    <a:pt x="289051" y="1734312"/>
                  </a:lnTo>
                  <a:lnTo>
                    <a:pt x="2640076" y="1734312"/>
                  </a:lnTo>
                  <a:lnTo>
                    <a:pt x="2686961" y="1730528"/>
                  </a:lnTo>
                  <a:lnTo>
                    <a:pt x="2731438" y="1719575"/>
                  </a:lnTo>
                  <a:lnTo>
                    <a:pt x="2772912" y="1702048"/>
                  </a:lnTo>
                  <a:lnTo>
                    <a:pt x="2810786" y="1678541"/>
                  </a:lnTo>
                  <a:lnTo>
                    <a:pt x="2844466" y="1649650"/>
                  </a:lnTo>
                  <a:lnTo>
                    <a:pt x="2873357" y="1615970"/>
                  </a:lnTo>
                  <a:lnTo>
                    <a:pt x="2896864" y="1578096"/>
                  </a:lnTo>
                  <a:lnTo>
                    <a:pt x="2914391" y="1536622"/>
                  </a:lnTo>
                  <a:lnTo>
                    <a:pt x="2925344" y="1492145"/>
                  </a:lnTo>
                  <a:lnTo>
                    <a:pt x="2929128" y="1445260"/>
                  </a:lnTo>
                  <a:lnTo>
                    <a:pt x="2929128" y="289051"/>
                  </a:lnTo>
                  <a:lnTo>
                    <a:pt x="2925344" y="242166"/>
                  </a:lnTo>
                  <a:lnTo>
                    <a:pt x="2914391" y="197689"/>
                  </a:lnTo>
                  <a:lnTo>
                    <a:pt x="2896864" y="156215"/>
                  </a:lnTo>
                  <a:lnTo>
                    <a:pt x="2873357" y="118341"/>
                  </a:lnTo>
                  <a:lnTo>
                    <a:pt x="2844466" y="84661"/>
                  </a:lnTo>
                  <a:lnTo>
                    <a:pt x="2810786" y="55770"/>
                  </a:lnTo>
                  <a:lnTo>
                    <a:pt x="2772912" y="32263"/>
                  </a:lnTo>
                  <a:lnTo>
                    <a:pt x="2731438" y="14736"/>
                  </a:lnTo>
                  <a:lnTo>
                    <a:pt x="2686961" y="3783"/>
                  </a:lnTo>
                  <a:lnTo>
                    <a:pt x="2640076" y="0"/>
                  </a:lnTo>
                  <a:close/>
                </a:path>
              </a:pathLst>
            </a:custGeom>
            <a:solidFill>
              <a:srgbClr val="9BBA58"/>
            </a:solidFill>
          </p:spPr>
          <p:txBody>
            <a:bodyPr wrap="square" lIns="0" tIns="0" rIns="0" bIns="0" rtlCol="0"/>
            <a:lstStyle/>
            <a:p>
              <a:endParaRPr/>
            </a:p>
          </p:txBody>
        </p:sp>
        <p:sp>
          <p:nvSpPr>
            <p:cNvPr id="9" name="object 9"/>
            <p:cNvSpPr/>
            <p:nvPr/>
          </p:nvSpPr>
          <p:spPr>
            <a:xfrm>
              <a:off x="1524761" y="1346453"/>
              <a:ext cx="2929255" cy="1734820"/>
            </a:xfrm>
            <a:custGeom>
              <a:avLst/>
              <a:gdLst/>
              <a:ahLst/>
              <a:cxnLst/>
              <a:rect l="l" t="t" r="r" b="b"/>
              <a:pathLst>
                <a:path w="2929254" h="1734820">
                  <a:moveTo>
                    <a:pt x="0" y="289051"/>
                  </a:moveTo>
                  <a:lnTo>
                    <a:pt x="3783" y="242166"/>
                  </a:lnTo>
                  <a:lnTo>
                    <a:pt x="14736" y="197689"/>
                  </a:lnTo>
                  <a:lnTo>
                    <a:pt x="32263" y="156215"/>
                  </a:lnTo>
                  <a:lnTo>
                    <a:pt x="55770" y="118341"/>
                  </a:lnTo>
                  <a:lnTo>
                    <a:pt x="84661" y="84661"/>
                  </a:lnTo>
                  <a:lnTo>
                    <a:pt x="118341" y="55770"/>
                  </a:lnTo>
                  <a:lnTo>
                    <a:pt x="156215" y="32263"/>
                  </a:lnTo>
                  <a:lnTo>
                    <a:pt x="197689" y="14736"/>
                  </a:lnTo>
                  <a:lnTo>
                    <a:pt x="242166" y="3783"/>
                  </a:lnTo>
                  <a:lnTo>
                    <a:pt x="289051" y="0"/>
                  </a:lnTo>
                  <a:lnTo>
                    <a:pt x="2640076" y="0"/>
                  </a:lnTo>
                  <a:lnTo>
                    <a:pt x="2686961" y="3783"/>
                  </a:lnTo>
                  <a:lnTo>
                    <a:pt x="2731438" y="14736"/>
                  </a:lnTo>
                  <a:lnTo>
                    <a:pt x="2772912" y="32263"/>
                  </a:lnTo>
                  <a:lnTo>
                    <a:pt x="2810786" y="55770"/>
                  </a:lnTo>
                  <a:lnTo>
                    <a:pt x="2844466" y="84661"/>
                  </a:lnTo>
                  <a:lnTo>
                    <a:pt x="2873357" y="118341"/>
                  </a:lnTo>
                  <a:lnTo>
                    <a:pt x="2896864" y="156215"/>
                  </a:lnTo>
                  <a:lnTo>
                    <a:pt x="2914391" y="197689"/>
                  </a:lnTo>
                  <a:lnTo>
                    <a:pt x="2925344" y="242166"/>
                  </a:lnTo>
                  <a:lnTo>
                    <a:pt x="2929128" y="289051"/>
                  </a:lnTo>
                  <a:lnTo>
                    <a:pt x="2929128" y="1445260"/>
                  </a:lnTo>
                  <a:lnTo>
                    <a:pt x="2925344" y="1492145"/>
                  </a:lnTo>
                  <a:lnTo>
                    <a:pt x="2914391" y="1536622"/>
                  </a:lnTo>
                  <a:lnTo>
                    <a:pt x="2896864" y="1578096"/>
                  </a:lnTo>
                  <a:lnTo>
                    <a:pt x="2873357" y="1615970"/>
                  </a:lnTo>
                  <a:lnTo>
                    <a:pt x="2844466" y="1649650"/>
                  </a:lnTo>
                  <a:lnTo>
                    <a:pt x="2810786" y="1678541"/>
                  </a:lnTo>
                  <a:lnTo>
                    <a:pt x="2772912" y="1702048"/>
                  </a:lnTo>
                  <a:lnTo>
                    <a:pt x="2731438" y="1719575"/>
                  </a:lnTo>
                  <a:lnTo>
                    <a:pt x="2686961" y="1730528"/>
                  </a:lnTo>
                  <a:lnTo>
                    <a:pt x="2640076" y="1734312"/>
                  </a:lnTo>
                  <a:lnTo>
                    <a:pt x="289051" y="1734312"/>
                  </a:lnTo>
                  <a:lnTo>
                    <a:pt x="242166" y="1730528"/>
                  </a:lnTo>
                  <a:lnTo>
                    <a:pt x="197689" y="1719575"/>
                  </a:lnTo>
                  <a:lnTo>
                    <a:pt x="156215" y="1702048"/>
                  </a:lnTo>
                  <a:lnTo>
                    <a:pt x="118341" y="1678541"/>
                  </a:lnTo>
                  <a:lnTo>
                    <a:pt x="84661" y="1649650"/>
                  </a:lnTo>
                  <a:lnTo>
                    <a:pt x="55770" y="1615970"/>
                  </a:lnTo>
                  <a:lnTo>
                    <a:pt x="32263" y="1578096"/>
                  </a:lnTo>
                  <a:lnTo>
                    <a:pt x="14736" y="1536622"/>
                  </a:lnTo>
                  <a:lnTo>
                    <a:pt x="3783" y="1492145"/>
                  </a:lnTo>
                  <a:lnTo>
                    <a:pt x="0" y="1445260"/>
                  </a:lnTo>
                  <a:lnTo>
                    <a:pt x="0" y="289051"/>
                  </a:lnTo>
                  <a:close/>
                </a:path>
              </a:pathLst>
            </a:custGeom>
            <a:ln w="25400">
              <a:solidFill>
                <a:srgbClr val="FFFFFF"/>
              </a:solidFill>
            </a:ln>
          </p:spPr>
          <p:txBody>
            <a:bodyPr wrap="square" lIns="0" tIns="0" rIns="0" bIns="0" rtlCol="0"/>
            <a:lstStyle/>
            <a:p>
              <a:endParaRPr/>
            </a:p>
          </p:txBody>
        </p:sp>
      </p:grpSp>
      <p:sp>
        <p:nvSpPr>
          <p:cNvPr id="10" name="object 10"/>
          <p:cNvSpPr txBox="1"/>
          <p:nvPr/>
        </p:nvSpPr>
        <p:spPr>
          <a:xfrm>
            <a:off x="1679194" y="1569211"/>
            <a:ext cx="2616200" cy="1225550"/>
          </a:xfrm>
          <a:prstGeom prst="rect">
            <a:avLst/>
          </a:prstGeom>
        </p:spPr>
        <p:txBody>
          <a:bodyPr vert="horz" wrap="square" lIns="0" tIns="12700" rIns="0" bIns="0" rtlCol="0">
            <a:spAutoFit/>
          </a:bodyPr>
          <a:lstStyle/>
          <a:p>
            <a:pPr marL="1270" algn="ctr">
              <a:lnSpc>
                <a:spcPts val="2420"/>
              </a:lnSpc>
              <a:spcBef>
                <a:spcPts val="100"/>
              </a:spcBef>
            </a:pPr>
            <a:r>
              <a:rPr sz="2100" spc="-5" dirty="0">
                <a:solidFill>
                  <a:srgbClr val="FFFFFF"/>
                </a:solidFill>
                <a:latin typeface="Calibri"/>
                <a:cs typeface="Calibri"/>
              </a:rPr>
              <a:t>Ενίσχυση</a:t>
            </a:r>
            <a:r>
              <a:rPr sz="2100" spc="-40" dirty="0">
                <a:solidFill>
                  <a:srgbClr val="FFFFFF"/>
                </a:solidFill>
                <a:latin typeface="Calibri"/>
                <a:cs typeface="Calibri"/>
              </a:rPr>
              <a:t> </a:t>
            </a:r>
            <a:r>
              <a:rPr sz="2100" spc="-5" dirty="0">
                <a:solidFill>
                  <a:srgbClr val="FFFFFF"/>
                </a:solidFill>
                <a:latin typeface="Calibri"/>
                <a:cs typeface="Calibri"/>
              </a:rPr>
              <a:t>της</a:t>
            </a:r>
            <a:endParaRPr sz="2100">
              <a:latin typeface="Calibri"/>
              <a:cs typeface="Calibri"/>
            </a:endParaRPr>
          </a:p>
          <a:p>
            <a:pPr marL="12700" marR="5080" indent="2540" algn="ctr">
              <a:lnSpc>
                <a:spcPts val="2310"/>
              </a:lnSpc>
              <a:spcBef>
                <a:spcPts val="150"/>
              </a:spcBef>
            </a:pPr>
            <a:r>
              <a:rPr sz="2100" spc="-5" dirty="0">
                <a:solidFill>
                  <a:srgbClr val="FFFFFF"/>
                </a:solidFill>
                <a:latin typeface="Calibri"/>
                <a:cs typeface="Calibri"/>
              </a:rPr>
              <a:t>ευρωπαϊκής </a:t>
            </a:r>
            <a:r>
              <a:rPr sz="2100" spc="-10" dirty="0">
                <a:solidFill>
                  <a:srgbClr val="FFFFFF"/>
                </a:solidFill>
                <a:latin typeface="Calibri"/>
                <a:cs typeface="Calibri"/>
              </a:rPr>
              <a:t>διάστασης </a:t>
            </a:r>
            <a:r>
              <a:rPr sz="2100" spc="-459" dirty="0">
                <a:solidFill>
                  <a:srgbClr val="FFFFFF"/>
                </a:solidFill>
                <a:latin typeface="Calibri"/>
                <a:cs typeface="Calibri"/>
              </a:rPr>
              <a:t> </a:t>
            </a:r>
            <a:r>
              <a:rPr sz="2100" spc="-5" dirty="0">
                <a:solidFill>
                  <a:srgbClr val="FFFFFF"/>
                </a:solidFill>
                <a:latin typeface="Calibri"/>
                <a:cs typeface="Calibri"/>
              </a:rPr>
              <a:t>της </a:t>
            </a:r>
            <a:r>
              <a:rPr sz="2100" spc="-15" dirty="0">
                <a:solidFill>
                  <a:srgbClr val="FFFFFF"/>
                </a:solidFill>
                <a:latin typeface="Calibri"/>
                <a:cs typeface="Calibri"/>
              </a:rPr>
              <a:t>διδασκαλίας </a:t>
            </a:r>
            <a:r>
              <a:rPr sz="2100" spc="-25" dirty="0">
                <a:solidFill>
                  <a:srgbClr val="FFFFFF"/>
                </a:solidFill>
                <a:latin typeface="Calibri"/>
                <a:cs typeface="Calibri"/>
              </a:rPr>
              <a:t>και </a:t>
            </a:r>
            <a:r>
              <a:rPr sz="2100" spc="-5" dirty="0">
                <a:solidFill>
                  <a:srgbClr val="FFFFFF"/>
                </a:solidFill>
                <a:latin typeface="Calibri"/>
                <a:cs typeface="Calibri"/>
              </a:rPr>
              <a:t>της </a:t>
            </a:r>
            <a:r>
              <a:rPr sz="2100" spc="-459" dirty="0">
                <a:solidFill>
                  <a:srgbClr val="FFFFFF"/>
                </a:solidFill>
                <a:latin typeface="Calibri"/>
                <a:cs typeface="Calibri"/>
              </a:rPr>
              <a:t> </a:t>
            </a:r>
            <a:r>
              <a:rPr sz="2100" spc="-10" dirty="0">
                <a:solidFill>
                  <a:srgbClr val="FFFFFF"/>
                </a:solidFill>
                <a:latin typeface="Calibri"/>
                <a:cs typeface="Calibri"/>
              </a:rPr>
              <a:t>μάθησης</a:t>
            </a:r>
            <a:endParaRPr sz="2100">
              <a:latin typeface="Calibri"/>
              <a:cs typeface="Calibri"/>
            </a:endParaRPr>
          </a:p>
        </p:txBody>
      </p:sp>
      <p:grpSp>
        <p:nvGrpSpPr>
          <p:cNvPr id="11" name="object 11"/>
          <p:cNvGrpSpPr/>
          <p:nvPr/>
        </p:nvGrpSpPr>
        <p:grpSpPr>
          <a:xfrm>
            <a:off x="4441190" y="3328670"/>
            <a:ext cx="5233035" cy="1412240"/>
            <a:chOff x="4441190" y="3328670"/>
            <a:chExt cx="5233035" cy="1412240"/>
          </a:xfrm>
        </p:grpSpPr>
        <p:sp>
          <p:nvSpPr>
            <p:cNvPr id="12" name="object 12"/>
            <p:cNvSpPr/>
            <p:nvPr/>
          </p:nvSpPr>
          <p:spPr>
            <a:xfrm>
              <a:off x="4453890" y="3341370"/>
              <a:ext cx="5207635" cy="1386840"/>
            </a:xfrm>
            <a:custGeom>
              <a:avLst/>
              <a:gdLst/>
              <a:ahLst/>
              <a:cxnLst/>
              <a:rect l="l" t="t" r="r" b="b"/>
              <a:pathLst>
                <a:path w="5207634" h="1386839">
                  <a:moveTo>
                    <a:pt x="4976368" y="0"/>
                  </a:moveTo>
                  <a:lnTo>
                    <a:pt x="0" y="0"/>
                  </a:lnTo>
                  <a:lnTo>
                    <a:pt x="0" y="1386839"/>
                  </a:lnTo>
                  <a:lnTo>
                    <a:pt x="4976368" y="1386839"/>
                  </a:lnTo>
                  <a:lnTo>
                    <a:pt x="5022945" y="1382143"/>
                  </a:lnTo>
                  <a:lnTo>
                    <a:pt x="5066329" y="1368673"/>
                  </a:lnTo>
                  <a:lnTo>
                    <a:pt x="5105591" y="1347359"/>
                  </a:lnTo>
                  <a:lnTo>
                    <a:pt x="5139801" y="1319133"/>
                  </a:lnTo>
                  <a:lnTo>
                    <a:pt x="5168027" y="1284923"/>
                  </a:lnTo>
                  <a:lnTo>
                    <a:pt x="5189341" y="1245661"/>
                  </a:lnTo>
                  <a:lnTo>
                    <a:pt x="5202811" y="1202277"/>
                  </a:lnTo>
                  <a:lnTo>
                    <a:pt x="5207508" y="1155699"/>
                  </a:lnTo>
                  <a:lnTo>
                    <a:pt x="5207508" y="231139"/>
                  </a:lnTo>
                  <a:lnTo>
                    <a:pt x="5202811" y="184562"/>
                  </a:lnTo>
                  <a:lnTo>
                    <a:pt x="5189341" y="141178"/>
                  </a:lnTo>
                  <a:lnTo>
                    <a:pt x="5168027" y="101916"/>
                  </a:lnTo>
                  <a:lnTo>
                    <a:pt x="5139801" y="67706"/>
                  </a:lnTo>
                  <a:lnTo>
                    <a:pt x="5105591" y="39480"/>
                  </a:lnTo>
                  <a:lnTo>
                    <a:pt x="5066329" y="18166"/>
                  </a:lnTo>
                  <a:lnTo>
                    <a:pt x="5022945" y="4696"/>
                  </a:lnTo>
                  <a:lnTo>
                    <a:pt x="4976368" y="0"/>
                  </a:lnTo>
                  <a:close/>
                </a:path>
              </a:pathLst>
            </a:custGeom>
            <a:solidFill>
              <a:srgbClr val="D2E3E1">
                <a:alpha val="90194"/>
              </a:srgbClr>
            </a:solidFill>
          </p:spPr>
          <p:txBody>
            <a:bodyPr wrap="square" lIns="0" tIns="0" rIns="0" bIns="0" rtlCol="0"/>
            <a:lstStyle/>
            <a:p>
              <a:endParaRPr/>
            </a:p>
          </p:txBody>
        </p:sp>
        <p:sp>
          <p:nvSpPr>
            <p:cNvPr id="13" name="object 13"/>
            <p:cNvSpPr/>
            <p:nvPr/>
          </p:nvSpPr>
          <p:spPr>
            <a:xfrm>
              <a:off x="4453890" y="3341370"/>
              <a:ext cx="5207635" cy="1386840"/>
            </a:xfrm>
            <a:custGeom>
              <a:avLst/>
              <a:gdLst/>
              <a:ahLst/>
              <a:cxnLst/>
              <a:rect l="l" t="t" r="r" b="b"/>
              <a:pathLst>
                <a:path w="5207634" h="1386839">
                  <a:moveTo>
                    <a:pt x="5207508" y="231139"/>
                  </a:moveTo>
                  <a:lnTo>
                    <a:pt x="5207508" y="1155699"/>
                  </a:lnTo>
                  <a:lnTo>
                    <a:pt x="5202811" y="1202277"/>
                  </a:lnTo>
                  <a:lnTo>
                    <a:pt x="5189341" y="1245661"/>
                  </a:lnTo>
                  <a:lnTo>
                    <a:pt x="5168027" y="1284923"/>
                  </a:lnTo>
                  <a:lnTo>
                    <a:pt x="5139801" y="1319133"/>
                  </a:lnTo>
                  <a:lnTo>
                    <a:pt x="5105591" y="1347359"/>
                  </a:lnTo>
                  <a:lnTo>
                    <a:pt x="5066329" y="1368673"/>
                  </a:lnTo>
                  <a:lnTo>
                    <a:pt x="5022945" y="1382143"/>
                  </a:lnTo>
                  <a:lnTo>
                    <a:pt x="4976368" y="1386839"/>
                  </a:lnTo>
                  <a:lnTo>
                    <a:pt x="0" y="1386839"/>
                  </a:lnTo>
                  <a:lnTo>
                    <a:pt x="0" y="0"/>
                  </a:lnTo>
                  <a:lnTo>
                    <a:pt x="4976368" y="0"/>
                  </a:lnTo>
                  <a:lnTo>
                    <a:pt x="5022945" y="4696"/>
                  </a:lnTo>
                  <a:lnTo>
                    <a:pt x="5066329" y="18166"/>
                  </a:lnTo>
                  <a:lnTo>
                    <a:pt x="5105591" y="39480"/>
                  </a:lnTo>
                  <a:lnTo>
                    <a:pt x="5139801" y="67706"/>
                  </a:lnTo>
                  <a:lnTo>
                    <a:pt x="5168027" y="101916"/>
                  </a:lnTo>
                  <a:lnTo>
                    <a:pt x="5189341" y="141178"/>
                  </a:lnTo>
                  <a:lnTo>
                    <a:pt x="5202811" y="184562"/>
                  </a:lnTo>
                  <a:lnTo>
                    <a:pt x="5207508" y="231139"/>
                  </a:lnTo>
                  <a:close/>
                </a:path>
              </a:pathLst>
            </a:custGeom>
            <a:ln w="25400">
              <a:solidFill>
                <a:srgbClr val="D2E3E1"/>
              </a:solidFill>
            </a:ln>
          </p:spPr>
          <p:txBody>
            <a:bodyPr wrap="square" lIns="0" tIns="0" rIns="0" bIns="0" rtlCol="0"/>
            <a:lstStyle/>
            <a:p>
              <a:endParaRPr/>
            </a:p>
          </p:txBody>
        </p:sp>
      </p:grpSp>
      <p:sp>
        <p:nvSpPr>
          <p:cNvPr id="14" name="object 14"/>
          <p:cNvSpPr txBox="1"/>
          <p:nvPr/>
        </p:nvSpPr>
        <p:spPr>
          <a:xfrm>
            <a:off x="4490465" y="3572408"/>
            <a:ext cx="4683760" cy="873125"/>
          </a:xfrm>
          <a:prstGeom prst="rect">
            <a:avLst/>
          </a:prstGeom>
        </p:spPr>
        <p:txBody>
          <a:bodyPr vert="horz" wrap="square" lIns="0" tIns="26034" rIns="0" bIns="0" rtlCol="0">
            <a:spAutoFit/>
          </a:bodyPr>
          <a:lstStyle/>
          <a:p>
            <a:pPr marL="127000" indent="-114300">
              <a:lnSpc>
                <a:spcPct val="100000"/>
              </a:lnSpc>
              <a:spcBef>
                <a:spcPts val="204"/>
              </a:spcBef>
              <a:buChar char="•"/>
              <a:tabLst>
                <a:tab pos="127000" algn="l"/>
              </a:tabLst>
            </a:pPr>
            <a:r>
              <a:rPr sz="1300" spc="-5" dirty="0">
                <a:latin typeface="Calibri"/>
                <a:cs typeface="Calibri"/>
              </a:rPr>
              <a:t>Υποστήριξη</a:t>
            </a:r>
            <a:r>
              <a:rPr sz="1300" spc="10" dirty="0">
                <a:latin typeface="Calibri"/>
                <a:cs typeface="Calibri"/>
              </a:rPr>
              <a:t> </a:t>
            </a:r>
            <a:r>
              <a:rPr sz="1300" spc="-10" dirty="0">
                <a:latin typeface="Calibri"/>
                <a:cs typeface="Calibri"/>
              </a:rPr>
              <a:t>της</a:t>
            </a:r>
            <a:r>
              <a:rPr sz="1300" spc="5" dirty="0">
                <a:latin typeface="Calibri"/>
                <a:cs typeface="Calibri"/>
              </a:rPr>
              <a:t> </a:t>
            </a:r>
            <a:r>
              <a:rPr sz="1300" spc="-10" dirty="0">
                <a:latin typeface="Calibri"/>
                <a:cs typeface="Calibri"/>
              </a:rPr>
              <a:t>επαγγελματικής</a:t>
            </a:r>
            <a:r>
              <a:rPr sz="1300" spc="35" dirty="0">
                <a:latin typeface="Calibri"/>
                <a:cs typeface="Calibri"/>
              </a:rPr>
              <a:t> </a:t>
            </a:r>
            <a:r>
              <a:rPr sz="1300" spc="-10" dirty="0">
                <a:latin typeface="Calibri"/>
                <a:cs typeface="Calibri"/>
              </a:rPr>
              <a:t>ανάπτυξης</a:t>
            </a:r>
            <a:r>
              <a:rPr sz="1300" spc="30" dirty="0">
                <a:latin typeface="Calibri"/>
                <a:cs typeface="Calibri"/>
              </a:rPr>
              <a:t> </a:t>
            </a:r>
            <a:r>
              <a:rPr sz="1300" spc="-10" dirty="0">
                <a:latin typeface="Calibri"/>
                <a:cs typeface="Calibri"/>
              </a:rPr>
              <a:t>των εκπαιδευτικών</a:t>
            </a:r>
            <a:endParaRPr sz="1300">
              <a:latin typeface="Calibri"/>
              <a:cs typeface="Calibri"/>
            </a:endParaRPr>
          </a:p>
          <a:p>
            <a:pPr marL="127000" indent="-114300">
              <a:lnSpc>
                <a:spcPct val="100000"/>
              </a:lnSpc>
              <a:spcBef>
                <a:spcPts val="110"/>
              </a:spcBef>
              <a:buChar char="•"/>
              <a:tabLst>
                <a:tab pos="127000" algn="l"/>
              </a:tabLst>
            </a:pPr>
            <a:r>
              <a:rPr sz="1300" spc="-10" dirty="0">
                <a:latin typeface="Calibri"/>
                <a:cs typeface="Calibri"/>
              </a:rPr>
              <a:t>Προώθηση</a:t>
            </a:r>
            <a:r>
              <a:rPr sz="1300" spc="20" dirty="0">
                <a:latin typeface="Calibri"/>
                <a:cs typeface="Calibri"/>
              </a:rPr>
              <a:t> </a:t>
            </a:r>
            <a:r>
              <a:rPr sz="1300" spc="-10" dirty="0">
                <a:latin typeface="Calibri"/>
                <a:cs typeface="Calibri"/>
              </a:rPr>
              <a:t>της</a:t>
            </a:r>
            <a:r>
              <a:rPr sz="1300" spc="-5" dirty="0">
                <a:latin typeface="Calibri"/>
                <a:cs typeface="Calibri"/>
              </a:rPr>
              <a:t> </a:t>
            </a:r>
            <a:r>
              <a:rPr sz="1300" spc="-10" dirty="0">
                <a:latin typeface="Calibri"/>
                <a:cs typeface="Calibri"/>
              </a:rPr>
              <a:t>χρήσης</a:t>
            </a:r>
            <a:r>
              <a:rPr sz="1300" spc="15" dirty="0">
                <a:latin typeface="Calibri"/>
                <a:cs typeface="Calibri"/>
              </a:rPr>
              <a:t> </a:t>
            </a:r>
            <a:r>
              <a:rPr sz="1300" spc="-10" dirty="0">
                <a:latin typeface="Calibri"/>
                <a:cs typeface="Calibri"/>
              </a:rPr>
              <a:t>νέων</a:t>
            </a:r>
            <a:r>
              <a:rPr sz="1300" spc="10" dirty="0">
                <a:latin typeface="Calibri"/>
                <a:cs typeface="Calibri"/>
              </a:rPr>
              <a:t> </a:t>
            </a:r>
            <a:r>
              <a:rPr sz="1300" spc="-10" dirty="0">
                <a:latin typeface="Calibri"/>
                <a:cs typeface="Calibri"/>
              </a:rPr>
              <a:t>τεχνολογιών</a:t>
            </a:r>
            <a:endParaRPr sz="1300">
              <a:latin typeface="Calibri"/>
              <a:cs typeface="Calibri"/>
            </a:endParaRPr>
          </a:p>
          <a:p>
            <a:pPr marL="127000" indent="-114300">
              <a:lnSpc>
                <a:spcPct val="100000"/>
              </a:lnSpc>
              <a:spcBef>
                <a:spcPts val="110"/>
              </a:spcBef>
              <a:buChar char="•"/>
              <a:tabLst>
                <a:tab pos="127000" algn="l"/>
              </a:tabLst>
            </a:pPr>
            <a:r>
              <a:rPr sz="1300" spc="-15" dirty="0">
                <a:latin typeface="Calibri"/>
                <a:cs typeface="Calibri"/>
              </a:rPr>
              <a:t>Βελτίωση</a:t>
            </a:r>
            <a:r>
              <a:rPr sz="1300" spc="10" dirty="0">
                <a:latin typeface="Calibri"/>
                <a:cs typeface="Calibri"/>
              </a:rPr>
              <a:t> </a:t>
            </a:r>
            <a:r>
              <a:rPr sz="1300" spc="-10" dirty="0">
                <a:latin typeface="Calibri"/>
                <a:cs typeface="Calibri"/>
              </a:rPr>
              <a:t>της</a:t>
            </a:r>
            <a:r>
              <a:rPr sz="1300" spc="15" dirty="0">
                <a:latin typeface="Calibri"/>
                <a:cs typeface="Calibri"/>
              </a:rPr>
              <a:t> </a:t>
            </a:r>
            <a:r>
              <a:rPr sz="1300" spc="-10" dirty="0">
                <a:latin typeface="Calibri"/>
                <a:cs typeface="Calibri"/>
              </a:rPr>
              <a:t>εκμάθησης</a:t>
            </a:r>
            <a:r>
              <a:rPr sz="1300" spc="40" dirty="0">
                <a:latin typeface="Calibri"/>
                <a:cs typeface="Calibri"/>
              </a:rPr>
              <a:t> </a:t>
            </a:r>
            <a:r>
              <a:rPr sz="1300" spc="-15" dirty="0">
                <a:latin typeface="Calibri"/>
                <a:cs typeface="Calibri"/>
              </a:rPr>
              <a:t>γλωσσών</a:t>
            </a:r>
            <a:r>
              <a:rPr sz="1300" spc="25" dirty="0">
                <a:latin typeface="Calibri"/>
                <a:cs typeface="Calibri"/>
              </a:rPr>
              <a:t> </a:t>
            </a:r>
            <a:r>
              <a:rPr sz="1300" spc="-20" dirty="0">
                <a:latin typeface="Calibri"/>
                <a:cs typeface="Calibri"/>
              </a:rPr>
              <a:t>και</a:t>
            </a:r>
            <a:r>
              <a:rPr sz="1300" spc="10" dirty="0">
                <a:latin typeface="Calibri"/>
                <a:cs typeface="Calibri"/>
              </a:rPr>
              <a:t> </a:t>
            </a:r>
            <a:r>
              <a:rPr sz="1300" spc="-10" dirty="0">
                <a:latin typeface="Calibri"/>
                <a:cs typeface="Calibri"/>
              </a:rPr>
              <a:t>της</a:t>
            </a:r>
            <a:r>
              <a:rPr sz="1300" spc="5" dirty="0">
                <a:latin typeface="Calibri"/>
                <a:cs typeface="Calibri"/>
              </a:rPr>
              <a:t> </a:t>
            </a:r>
            <a:r>
              <a:rPr sz="1300" spc="-15" dirty="0">
                <a:latin typeface="Calibri"/>
                <a:cs typeface="Calibri"/>
              </a:rPr>
              <a:t>γλωσσικής</a:t>
            </a:r>
            <a:r>
              <a:rPr sz="1300" spc="30" dirty="0">
                <a:latin typeface="Calibri"/>
                <a:cs typeface="Calibri"/>
              </a:rPr>
              <a:t> </a:t>
            </a:r>
            <a:r>
              <a:rPr sz="1300" spc="-10" dirty="0">
                <a:latin typeface="Calibri"/>
                <a:cs typeface="Calibri"/>
              </a:rPr>
              <a:t>πολυμορφίας</a:t>
            </a:r>
            <a:endParaRPr sz="1300">
              <a:latin typeface="Calibri"/>
              <a:cs typeface="Calibri"/>
            </a:endParaRPr>
          </a:p>
          <a:p>
            <a:pPr marL="127000" indent="-114300">
              <a:lnSpc>
                <a:spcPct val="100000"/>
              </a:lnSpc>
              <a:spcBef>
                <a:spcPts val="105"/>
              </a:spcBef>
              <a:buChar char="•"/>
              <a:tabLst>
                <a:tab pos="127000" algn="l"/>
              </a:tabLst>
            </a:pPr>
            <a:r>
              <a:rPr sz="1300" spc="-5" dirty="0">
                <a:latin typeface="Calibri"/>
                <a:cs typeface="Calibri"/>
              </a:rPr>
              <a:t>Υποστήριξη</a:t>
            </a:r>
            <a:r>
              <a:rPr sz="1300" spc="10" dirty="0">
                <a:latin typeface="Calibri"/>
                <a:cs typeface="Calibri"/>
              </a:rPr>
              <a:t> </a:t>
            </a:r>
            <a:r>
              <a:rPr sz="1300" spc="-10" dirty="0">
                <a:latin typeface="Calibri"/>
                <a:cs typeface="Calibri"/>
              </a:rPr>
              <a:t>της</a:t>
            </a:r>
            <a:r>
              <a:rPr sz="1300" spc="5" dirty="0">
                <a:latin typeface="Calibri"/>
                <a:cs typeface="Calibri"/>
              </a:rPr>
              <a:t> </a:t>
            </a:r>
            <a:r>
              <a:rPr sz="1300" spc="-10" dirty="0">
                <a:latin typeface="Calibri"/>
                <a:cs typeface="Calibri"/>
              </a:rPr>
              <a:t>ανταλλαγής</a:t>
            </a:r>
            <a:r>
              <a:rPr sz="1300" spc="25" dirty="0">
                <a:latin typeface="Calibri"/>
                <a:cs typeface="Calibri"/>
              </a:rPr>
              <a:t> </a:t>
            </a:r>
            <a:r>
              <a:rPr sz="1300" spc="-20" dirty="0">
                <a:latin typeface="Calibri"/>
                <a:cs typeface="Calibri"/>
              </a:rPr>
              <a:t>και</a:t>
            </a:r>
            <a:r>
              <a:rPr sz="1300" dirty="0">
                <a:latin typeface="Calibri"/>
                <a:cs typeface="Calibri"/>
              </a:rPr>
              <a:t> </a:t>
            </a:r>
            <a:r>
              <a:rPr sz="1300" spc="-10" dirty="0">
                <a:latin typeface="Calibri"/>
                <a:cs typeface="Calibri"/>
              </a:rPr>
              <a:t>μεταφοράς</a:t>
            </a:r>
            <a:r>
              <a:rPr sz="1300" spc="35" dirty="0">
                <a:latin typeface="Calibri"/>
                <a:cs typeface="Calibri"/>
              </a:rPr>
              <a:t> </a:t>
            </a:r>
            <a:r>
              <a:rPr sz="1300" spc="-10" dirty="0">
                <a:latin typeface="Calibri"/>
                <a:cs typeface="Calibri"/>
              </a:rPr>
              <a:t>βέλτιστων</a:t>
            </a:r>
            <a:r>
              <a:rPr sz="1300" spc="20" dirty="0">
                <a:latin typeface="Calibri"/>
                <a:cs typeface="Calibri"/>
              </a:rPr>
              <a:t> </a:t>
            </a:r>
            <a:r>
              <a:rPr sz="1300" spc="-10" dirty="0">
                <a:latin typeface="Calibri"/>
                <a:cs typeface="Calibri"/>
              </a:rPr>
              <a:t>πρακτικών</a:t>
            </a:r>
            <a:endParaRPr sz="1300">
              <a:latin typeface="Calibri"/>
              <a:cs typeface="Calibri"/>
            </a:endParaRPr>
          </a:p>
        </p:txBody>
      </p:sp>
      <p:grpSp>
        <p:nvGrpSpPr>
          <p:cNvPr id="15" name="object 15"/>
          <p:cNvGrpSpPr/>
          <p:nvPr/>
        </p:nvGrpSpPr>
        <p:grpSpPr>
          <a:xfrm>
            <a:off x="1512061" y="3154933"/>
            <a:ext cx="2954655" cy="1760220"/>
            <a:chOff x="1512061" y="3154933"/>
            <a:chExt cx="2954655" cy="1760220"/>
          </a:xfrm>
        </p:grpSpPr>
        <p:sp>
          <p:nvSpPr>
            <p:cNvPr id="16" name="object 16"/>
            <p:cNvSpPr/>
            <p:nvPr/>
          </p:nvSpPr>
          <p:spPr>
            <a:xfrm>
              <a:off x="1524761" y="3167633"/>
              <a:ext cx="2929255" cy="1734820"/>
            </a:xfrm>
            <a:custGeom>
              <a:avLst/>
              <a:gdLst/>
              <a:ahLst/>
              <a:cxnLst/>
              <a:rect l="l" t="t" r="r" b="b"/>
              <a:pathLst>
                <a:path w="2929254" h="1734820">
                  <a:moveTo>
                    <a:pt x="2640076" y="0"/>
                  </a:moveTo>
                  <a:lnTo>
                    <a:pt x="289051" y="0"/>
                  </a:lnTo>
                  <a:lnTo>
                    <a:pt x="242166" y="3783"/>
                  </a:lnTo>
                  <a:lnTo>
                    <a:pt x="197689" y="14736"/>
                  </a:lnTo>
                  <a:lnTo>
                    <a:pt x="156215" y="32263"/>
                  </a:lnTo>
                  <a:lnTo>
                    <a:pt x="118341" y="55770"/>
                  </a:lnTo>
                  <a:lnTo>
                    <a:pt x="84661" y="84661"/>
                  </a:lnTo>
                  <a:lnTo>
                    <a:pt x="55770" y="118341"/>
                  </a:lnTo>
                  <a:lnTo>
                    <a:pt x="32263" y="156215"/>
                  </a:lnTo>
                  <a:lnTo>
                    <a:pt x="14736" y="197689"/>
                  </a:lnTo>
                  <a:lnTo>
                    <a:pt x="3783" y="242166"/>
                  </a:lnTo>
                  <a:lnTo>
                    <a:pt x="0" y="289051"/>
                  </a:lnTo>
                  <a:lnTo>
                    <a:pt x="0" y="1445259"/>
                  </a:lnTo>
                  <a:lnTo>
                    <a:pt x="3783" y="1492145"/>
                  </a:lnTo>
                  <a:lnTo>
                    <a:pt x="14736" y="1536622"/>
                  </a:lnTo>
                  <a:lnTo>
                    <a:pt x="32263" y="1578096"/>
                  </a:lnTo>
                  <a:lnTo>
                    <a:pt x="55770" y="1615970"/>
                  </a:lnTo>
                  <a:lnTo>
                    <a:pt x="84661" y="1649650"/>
                  </a:lnTo>
                  <a:lnTo>
                    <a:pt x="118341" y="1678541"/>
                  </a:lnTo>
                  <a:lnTo>
                    <a:pt x="156215" y="1702048"/>
                  </a:lnTo>
                  <a:lnTo>
                    <a:pt x="197689" y="1719575"/>
                  </a:lnTo>
                  <a:lnTo>
                    <a:pt x="242166" y="1730528"/>
                  </a:lnTo>
                  <a:lnTo>
                    <a:pt x="289051" y="1734311"/>
                  </a:lnTo>
                  <a:lnTo>
                    <a:pt x="2640076" y="1734311"/>
                  </a:lnTo>
                  <a:lnTo>
                    <a:pt x="2686961" y="1730528"/>
                  </a:lnTo>
                  <a:lnTo>
                    <a:pt x="2731438" y="1719575"/>
                  </a:lnTo>
                  <a:lnTo>
                    <a:pt x="2772912" y="1702048"/>
                  </a:lnTo>
                  <a:lnTo>
                    <a:pt x="2810786" y="1678541"/>
                  </a:lnTo>
                  <a:lnTo>
                    <a:pt x="2844466" y="1649650"/>
                  </a:lnTo>
                  <a:lnTo>
                    <a:pt x="2873357" y="1615970"/>
                  </a:lnTo>
                  <a:lnTo>
                    <a:pt x="2896864" y="1578096"/>
                  </a:lnTo>
                  <a:lnTo>
                    <a:pt x="2914391" y="1536622"/>
                  </a:lnTo>
                  <a:lnTo>
                    <a:pt x="2925344" y="1492145"/>
                  </a:lnTo>
                  <a:lnTo>
                    <a:pt x="2929128" y="1445259"/>
                  </a:lnTo>
                  <a:lnTo>
                    <a:pt x="2929128" y="289051"/>
                  </a:lnTo>
                  <a:lnTo>
                    <a:pt x="2925344" y="242166"/>
                  </a:lnTo>
                  <a:lnTo>
                    <a:pt x="2914391" y="197689"/>
                  </a:lnTo>
                  <a:lnTo>
                    <a:pt x="2896864" y="156215"/>
                  </a:lnTo>
                  <a:lnTo>
                    <a:pt x="2873357" y="118341"/>
                  </a:lnTo>
                  <a:lnTo>
                    <a:pt x="2844466" y="84661"/>
                  </a:lnTo>
                  <a:lnTo>
                    <a:pt x="2810786" y="55770"/>
                  </a:lnTo>
                  <a:lnTo>
                    <a:pt x="2772912" y="32263"/>
                  </a:lnTo>
                  <a:lnTo>
                    <a:pt x="2731438" y="14736"/>
                  </a:lnTo>
                  <a:lnTo>
                    <a:pt x="2686961" y="3783"/>
                  </a:lnTo>
                  <a:lnTo>
                    <a:pt x="2640076" y="0"/>
                  </a:lnTo>
                  <a:close/>
                </a:path>
              </a:pathLst>
            </a:custGeom>
            <a:solidFill>
              <a:srgbClr val="5EAEA6"/>
            </a:solidFill>
          </p:spPr>
          <p:txBody>
            <a:bodyPr wrap="square" lIns="0" tIns="0" rIns="0" bIns="0" rtlCol="0"/>
            <a:lstStyle/>
            <a:p>
              <a:endParaRPr/>
            </a:p>
          </p:txBody>
        </p:sp>
        <p:sp>
          <p:nvSpPr>
            <p:cNvPr id="17" name="object 17"/>
            <p:cNvSpPr/>
            <p:nvPr/>
          </p:nvSpPr>
          <p:spPr>
            <a:xfrm>
              <a:off x="1524761" y="3167633"/>
              <a:ext cx="2929255" cy="1734820"/>
            </a:xfrm>
            <a:custGeom>
              <a:avLst/>
              <a:gdLst/>
              <a:ahLst/>
              <a:cxnLst/>
              <a:rect l="l" t="t" r="r" b="b"/>
              <a:pathLst>
                <a:path w="2929254" h="1734820">
                  <a:moveTo>
                    <a:pt x="0" y="289051"/>
                  </a:moveTo>
                  <a:lnTo>
                    <a:pt x="3783" y="242166"/>
                  </a:lnTo>
                  <a:lnTo>
                    <a:pt x="14736" y="197689"/>
                  </a:lnTo>
                  <a:lnTo>
                    <a:pt x="32263" y="156215"/>
                  </a:lnTo>
                  <a:lnTo>
                    <a:pt x="55770" y="118341"/>
                  </a:lnTo>
                  <a:lnTo>
                    <a:pt x="84661" y="84661"/>
                  </a:lnTo>
                  <a:lnTo>
                    <a:pt x="118341" y="55770"/>
                  </a:lnTo>
                  <a:lnTo>
                    <a:pt x="156215" y="32263"/>
                  </a:lnTo>
                  <a:lnTo>
                    <a:pt x="197689" y="14736"/>
                  </a:lnTo>
                  <a:lnTo>
                    <a:pt x="242166" y="3783"/>
                  </a:lnTo>
                  <a:lnTo>
                    <a:pt x="289051" y="0"/>
                  </a:lnTo>
                  <a:lnTo>
                    <a:pt x="2640076" y="0"/>
                  </a:lnTo>
                  <a:lnTo>
                    <a:pt x="2686961" y="3783"/>
                  </a:lnTo>
                  <a:lnTo>
                    <a:pt x="2731438" y="14736"/>
                  </a:lnTo>
                  <a:lnTo>
                    <a:pt x="2772912" y="32263"/>
                  </a:lnTo>
                  <a:lnTo>
                    <a:pt x="2810786" y="55770"/>
                  </a:lnTo>
                  <a:lnTo>
                    <a:pt x="2844466" y="84661"/>
                  </a:lnTo>
                  <a:lnTo>
                    <a:pt x="2873357" y="118341"/>
                  </a:lnTo>
                  <a:lnTo>
                    <a:pt x="2896864" y="156215"/>
                  </a:lnTo>
                  <a:lnTo>
                    <a:pt x="2914391" y="197689"/>
                  </a:lnTo>
                  <a:lnTo>
                    <a:pt x="2925344" y="242166"/>
                  </a:lnTo>
                  <a:lnTo>
                    <a:pt x="2929128" y="289051"/>
                  </a:lnTo>
                  <a:lnTo>
                    <a:pt x="2929128" y="1445259"/>
                  </a:lnTo>
                  <a:lnTo>
                    <a:pt x="2925344" y="1492145"/>
                  </a:lnTo>
                  <a:lnTo>
                    <a:pt x="2914391" y="1536622"/>
                  </a:lnTo>
                  <a:lnTo>
                    <a:pt x="2896864" y="1578096"/>
                  </a:lnTo>
                  <a:lnTo>
                    <a:pt x="2873357" y="1615970"/>
                  </a:lnTo>
                  <a:lnTo>
                    <a:pt x="2844466" y="1649650"/>
                  </a:lnTo>
                  <a:lnTo>
                    <a:pt x="2810786" y="1678541"/>
                  </a:lnTo>
                  <a:lnTo>
                    <a:pt x="2772912" y="1702048"/>
                  </a:lnTo>
                  <a:lnTo>
                    <a:pt x="2731438" y="1719575"/>
                  </a:lnTo>
                  <a:lnTo>
                    <a:pt x="2686961" y="1730528"/>
                  </a:lnTo>
                  <a:lnTo>
                    <a:pt x="2640076" y="1734311"/>
                  </a:lnTo>
                  <a:lnTo>
                    <a:pt x="289051" y="1734311"/>
                  </a:lnTo>
                  <a:lnTo>
                    <a:pt x="242166" y="1730528"/>
                  </a:lnTo>
                  <a:lnTo>
                    <a:pt x="197689" y="1719575"/>
                  </a:lnTo>
                  <a:lnTo>
                    <a:pt x="156215" y="1702048"/>
                  </a:lnTo>
                  <a:lnTo>
                    <a:pt x="118341" y="1678541"/>
                  </a:lnTo>
                  <a:lnTo>
                    <a:pt x="84661" y="1649650"/>
                  </a:lnTo>
                  <a:lnTo>
                    <a:pt x="55770" y="1615970"/>
                  </a:lnTo>
                  <a:lnTo>
                    <a:pt x="32263" y="1578096"/>
                  </a:lnTo>
                  <a:lnTo>
                    <a:pt x="14736" y="1536622"/>
                  </a:lnTo>
                  <a:lnTo>
                    <a:pt x="3783" y="1492145"/>
                  </a:lnTo>
                  <a:lnTo>
                    <a:pt x="0" y="1445259"/>
                  </a:lnTo>
                  <a:lnTo>
                    <a:pt x="0" y="289051"/>
                  </a:lnTo>
                  <a:close/>
                </a:path>
              </a:pathLst>
            </a:custGeom>
            <a:ln w="25400">
              <a:solidFill>
                <a:srgbClr val="FFFFFF"/>
              </a:solidFill>
            </a:ln>
          </p:spPr>
          <p:txBody>
            <a:bodyPr wrap="square" lIns="0" tIns="0" rIns="0" bIns="0" rtlCol="0"/>
            <a:lstStyle/>
            <a:p>
              <a:endParaRPr/>
            </a:p>
          </p:txBody>
        </p:sp>
      </p:grpSp>
      <p:sp>
        <p:nvSpPr>
          <p:cNvPr id="18" name="object 18"/>
          <p:cNvSpPr txBox="1"/>
          <p:nvPr/>
        </p:nvSpPr>
        <p:spPr>
          <a:xfrm>
            <a:off x="1805685" y="3244088"/>
            <a:ext cx="2361565" cy="1517650"/>
          </a:xfrm>
          <a:prstGeom prst="rect">
            <a:avLst/>
          </a:prstGeom>
        </p:spPr>
        <p:txBody>
          <a:bodyPr vert="horz" wrap="square" lIns="0" tIns="43180" rIns="0" bIns="0" rtlCol="0">
            <a:spAutoFit/>
          </a:bodyPr>
          <a:lstStyle/>
          <a:p>
            <a:pPr marL="421005" marR="408305" indent="-2540" algn="ctr">
              <a:lnSpc>
                <a:spcPts val="2320"/>
              </a:lnSpc>
              <a:spcBef>
                <a:spcPts val="340"/>
              </a:spcBef>
            </a:pPr>
            <a:r>
              <a:rPr sz="2100" spc="-15" dirty="0">
                <a:solidFill>
                  <a:srgbClr val="FFFFFF"/>
                </a:solidFill>
                <a:latin typeface="Calibri"/>
                <a:cs typeface="Calibri"/>
              </a:rPr>
              <a:t>Βελτίωση </a:t>
            </a:r>
            <a:r>
              <a:rPr sz="2100" spc="-5" dirty="0">
                <a:solidFill>
                  <a:srgbClr val="FFFFFF"/>
                </a:solidFill>
                <a:latin typeface="Calibri"/>
                <a:cs typeface="Calibri"/>
              </a:rPr>
              <a:t>της </a:t>
            </a:r>
            <a:r>
              <a:rPr sz="2100" dirty="0">
                <a:solidFill>
                  <a:srgbClr val="FFFFFF"/>
                </a:solidFill>
                <a:latin typeface="Calibri"/>
                <a:cs typeface="Calibri"/>
              </a:rPr>
              <a:t> </a:t>
            </a:r>
            <a:r>
              <a:rPr sz="2100" spc="-10" dirty="0">
                <a:solidFill>
                  <a:srgbClr val="FFFFFF"/>
                </a:solidFill>
                <a:latin typeface="Calibri"/>
                <a:cs typeface="Calibri"/>
              </a:rPr>
              <a:t>ποιότητας</a:t>
            </a:r>
            <a:r>
              <a:rPr sz="2100" spc="-60" dirty="0">
                <a:solidFill>
                  <a:srgbClr val="FFFFFF"/>
                </a:solidFill>
                <a:latin typeface="Calibri"/>
                <a:cs typeface="Calibri"/>
              </a:rPr>
              <a:t> </a:t>
            </a:r>
            <a:r>
              <a:rPr sz="2100" spc="-5" dirty="0">
                <a:solidFill>
                  <a:srgbClr val="FFFFFF"/>
                </a:solidFill>
                <a:latin typeface="Calibri"/>
                <a:cs typeface="Calibri"/>
              </a:rPr>
              <a:t>της</a:t>
            </a:r>
            <a:endParaRPr sz="2100">
              <a:latin typeface="Calibri"/>
              <a:cs typeface="Calibri"/>
            </a:endParaRPr>
          </a:p>
          <a:p>
            <a:pPr marL="2540" algn="ctr">
              <a:lnSpc>
                <a:spcPts val="2150"/>
              </a:lnSpc>
            </a:pPr>
            <a:r>
              <a:rPr sz="2100" spc="-15" dirty="0">
                <a:solidFill>
                  <a:srgbClr val="FFFFFF"/>
                </a:solidFill>
                <a:latin typeface="Calibri"/>
                <a:cs typeface="Calibri"/>
              </a:rPr>
              <a:t>διδασκαλίας</a:t>
            </a:r>
            <a:r>
              <a:rPr sz="2100" spc="-20" dirty="0">
                <a:solidFill>
                  <a:srgbClr val="FFFFFF"/>
                </a:solidFill>
                <a:latin typeface="Calibri"/>
                <a:cs typeface="Calibri"/>
              </a:rPr>
              <a:t> </a:t>
            </a:r>
            <a:r>
              <a:rPr sz="2100" spc="-25" dirty="0">
                <a:solidFill>
                  <a:srgbClr val="FFFFFF"/>
                </a:solidFill>
                <a:latin typeface="Calibri"/>
                <a:cs typeface="Calibri"/>
              </a:rPr>
              <a:t>και</a:t>
            </a:r>
            <a:r>
              <a:rPr sz="2100" spc="-30" dirty="0">
                <a:solidFill>
                  <a:srgbClr val="FFFFFF"/>
                </a:solidFill>
                <a:latin typeface="Calibri"/>
                <a:cs typeface="Calibri"/>
              </a:rPr>
              <a:t> </a:t>
            </a:r>
            <a:r>
              <a:rPr sz="2100" spc="-5" dirty="0">
                <a:solidFill>
                  <a:srgbClr val="FFFFFF"/>
                </a:solidFill>
                <a:latin typeface="Calibri"/>
                <a:cs typeface="Calibri"/>
              </a:rPr>
              <a:t>της</a:t>
            </a:r>
            <a:endParaRPr sz="2100">
              <a:latin typeface="Calibri"/>
              <a:cs typeface="Calibri"/>
            </a:endParaRPr>
          </a:p>
          <a:p>
            <a:pPr marL="12700" marR="5080" algn="ctr">
              <a:lnSpc>
                <a:spcPts val="2300"/>
              </a:lnSpc>
              <a:spcBef>
                <a:spcPts val="155"/>
              </a:spcBef>
            </a:pPr>
            <a:r>
              <a:rPr sz="2100" spc="-10" dirty="0">
                <a:solidFill>
                  <a:srgbClr val="FFFFFF"/>
                </a:solidFill>
                <a:latin typeface="Calibri"/>
                <a:cs typeface="Calibri"/>
              </a:rPr>
              <a:t>μάθησης </a:t>
            </a:r>
            <a:r>
              <a:rPr sz="2100" spc="5" dirty="0">
                <a:solidFill>
                  <a:srgbClr val="FFFFFF"/>
                </a:solidFill>
                <a:latin typeface="Calibri"/>
                <a:cs typeface="Calibri"/>
              </a:rPr>
              <a:t>στη </a:t>
            </a:r>
            <a:r>
              <a:rPr sz="2100" spc="-15" dirty="0">
                <a:solidFill>
                  <a:srgbClr val="FFFFFF"/>
                </a:solidFill>
                <a:latin typeface="Calibri"/>
                <a:cs typeface="Calibri"/>
              </a:rPr>
              <a:t>σχολική </a:t>
            </a:r>
            <a:r>
              <a:rPr sz="2100" spc="-459" dirty="0">
                <a:solidFill>
                  <a:srgbClr val="FFFFFF"/>
                </a:solidFill>
                <a:latin typeface="Calibri"/>
                <a:cs typeface="Calibri"/>
              </a:rPr>
              <a:t> </a:t>
            </a:r>
            <a:r>
              <a:rPr sz="2100" spc="-5" dirty="0">
                <a:solidFill>
                  <a:srgbClr val="FFFFFF"/>
                </a:solidFill>
                <a:latin typeface="Calibri"/>
                <a:cs typeface="Calibri"/>
              </a:rPr>
              <a:t>εκπαίδευση</a:t>
            </a:r>
            <a:endParaRPr sz="2100">
              <a:latin typeface="Calibri"/>
              <a:cs typeface="Calibri"/>
            </a:endParaRPr>
          </a:p>
        </p:txBody>
      </p:sp>
      <p:grpSp>
        <p:nvGrpSpPr>
          <p:cNvPr id="19" name="object 19"/>
          <p:cNvGrpSpPr/>
          <p:nvPr/>
        </p:nvGrpSpPr>
        <p:grpSpPr>
          <a:xfrm>
            <a:off x="4441190" y="5149850"/>
            <a:ext cx="5233035" cy="1412240"/>
            <a:chOff x="4441190" y="5149850"/>
            <a:chExt cx="5233035" cy="1412240"/>
          </a:xfrm>
        </p:grpSpPr>
        <p:sp>
          <p:nvSpPr>
            <p:cNvPr id="20" name="object 20"/>
            <p:cNvSpPr/>
            <p:nvPr/>
          </p:nvSpPr>
          <p:spPr>
            <a:xfrm>
              <a:off x="4453890" y="5162550"/>
              <a:ext cx="5207635" cy="1386840"/>
            </a:xfrm>
            <a:custGeom>
              <a:avLst/>
              <a:gdLst/>
              <a:ahLst/>
              <a:cxnLst/>
              <a:rect l="l" t="t" r="r" b="b"/>
              <a:pathLst>
                <a:path w="5207634" h="1386840">
                  <a:moveTo>
                    <a:pt x="4976368" y="0"/>
                  </a:moveTo>
                  <a:lnTo>
                    <a:pt x="0" y="0"/>
                  </a:lnTo>
                  <a:lnTo>
                    <a:pt x="0" y="1386840"/>
                  </a:lnTo>
                  <a:lnTo>
                    <a:pt x="4976368" y="1386840"/>
                  </a:lnTo>
                  <a:lnTo>
                    <a:pt x="5022945" y="1382143"/>
                  </a:lnTo>
                  <a:lnTo>
                    <a:pt x="5066329" y="1368674"/>
                  </a:lnTo>
                  <a:lnTo>
                    <a:pt x="5105591" y="1347362"/>
                  </a:lnTo>
                  <a:lnTo>
                    <a:pt x="5139801" y="1319137"/>
                  </a:lnTo>
                  <a:lnTo>
                    <a:pt x="5168027" y="1284929"/>
                  </a:lnTo>
                  <a:lnTo>
                    <a:pt x="5189341" y="1245666"/>
                  </a:lnTo>
                  <a:lnTo>
                    <a:pt x="5202811" y="1202280"/>
                  </a:lnTo>
                  <a:lnTo>
                    <a:pt x="5207508" y="1155700"/>
                  </a:lnTo>
                  <a:lnTo>
                    <a:pt x="5207508" y="231140"/>
                  </a:lnTo>
                  <a:lnTo>
                    <a:pt x="5202811" y="184562"/>
                  </a:lnTo>
                  <a:lnTo>
                    <a:pt x="5189341" y="141178"/>
                  </a:lnTo>
                  <a:lnTo>
                    <a:pt x="5168027" y="101916"/>
                  </a:lnTo>
                  <a:lnTo>
                    <a:pt x="5139801" y="67706"/>
                  </a:lnTo>
                  <a:lnTo>
                    <a:pt x="5105591" y="39480"/>
                  </a:lnTo>
                  <a:lnTo>
                    <a:pt x="5066329" y="18166"/>
                  </a:lnTo>
                  <a:lnTo>
                    <a:pt x="5022945" y="4696"/>
                  </a:lnTo>
                  <a:lnTo>
                    <a:pt x="4976368" y="0"/>
                  </a:lnTo>
                  <a:close/>
                </a:path>
              </a:pathLst>
            </a:custGeom>
            <a:solidFill>
              <a:srgbClr val="D7D2DF">
                <a:alpha val="90194"/>
              </a:srgbClr>
            </a:solidFill>
          </p:spPr>
          <p:txBody>
            <a:bodyPr wrap="square" lIns="0" tIns="0" rIns="0" bIns="0" rtlCol="0"/>
            <a:lstStyle/>
            <a:p>
              <a:endParaRPr/>
            </a:p>
          </p:txBody>
        </p:sp>
        <p:sp>
          <p:nvSpPr>
            <p:cNvPr id="21" name="object 21"/>
            <p:cNvSpPr/>
            <p:nvPr/>
          </p:nvSpPr>
          <p:spPr>
            <a:xfrm>
              <a:off x="4453890" y="5162550"/>
              <a:ext cx="5207635" cy="1386840"/>
            </a:xfrm>
            <a:custGeom>
              <a:avLst/>
              <a:gdLst/>
              <a:ahLst/>
              <a:cxnLst/>
              <a:rect l="l" t="t" r="r" b="b"/>
              <a:pathLst>
                <a:path w="5207634" h="1386840">
                  <a:moveTo>
                    <a:pt x="5207508" y="231140"/>
                  </a:moveTo>
                  <a:lnTo>
                    <a:pt x="5207508" y="1155700"/>
                  </a:lnTo>
                  <a:lnTo>
                    <a:pt x="5202811" y="1202280"/>
                  </a:lnTo>
                  <a:lnTo>
                    <a:pt x="5189341" y="1245666"/>
                  </a:lnTo>
                  <a:lnTo>
                    <a:pt x="5168027" y="1284929"/>
                  </a:lnTo>
                  <a:lnTo>
                    <a:pt x="5139801" y="1319137"/>
                  </a:lnTo>
                  <a:lnTo>
                    <a:pt x="5105591" y="1347362"/>
                  </a:lnTo>
                  <a:lnTo>
                    <a:pt x="5066329" y="1368674"/>
                  </a:lnTo>
                  <a:lnTo>
                    <a:pt x="5022945" y="1382143"/>
                  </a:lnTo>
                  <a:lnTo>
                    <a:pt x="4976368" y="1386840"/>
                  </a:lnTo>
                  <a:lnTo>
                    <a:pt x="0" y="1386840"/>
                  </a:lnTo>
                  <a:lnTo>
                    <a:pt x="0" y="0"/>
                  </a:lnTo>
                  <a:lnTo>
                    <a:pt x="4976368" y="0"/>
                  </a:lnTo>
                  <a:lnTo>
                    <a:pt x="5022945" y="4696"/>
                  </a:lnTo>
                  <a:lnTo>
                    <a:pt x="5066329" y="18166"/>
                  </a:lnTo>
                  <a:lnTo>
                    <a:pt x="5105591" y="39480"/>
                  </a:lnTo>
                  <a:lnTo>
                    <a:pt x="5139801" y="67706"/>
                  </a:lnTo>
                  <a:lnTo>
                    <a:pt x="5168027" y="101916"/>
                  </a:lnTo>
                  <a:lnTo>
                    <a:pt x="5189341" y="141178"/>
                  </a:lnTo>
                  <a:lnTo>
                    <a:pt x="5202811" y="184562"/>
                  </a:lnTo>
                  <a:lnTo>
                    <a:pt x="5207508" y="231140"/>
                  </a:lnTo>
                  <a:close/>
                </a:path>
              </a:pathLst>
            </a:custGeom>
            <a:ln w="25399">
              <a:solidFill>
                <a:srgbClr val="D7D2DF"/>
              </a:solidFill>
            </a:ln>
          </p:spPr>
          <p:txBody>
            <a:bodyPr wrap="square" lIns="0" tIns="0" rIns="0" bIns="0" rtlCol="0"/>
            <a:lstStyle/>
            <a:p>
              <a:endParaRPr/>
            </a:p>
          </p:txBody>
        </p:sp>
      </p:grpSp>
      <p:sp>
        <p:nvSpPr>
          <p:cNvPr id="22" name="object 22"/>
          <p:cNvSpPr txBox="1"/>
          <p:nvPr/>
        </p:nvSpPr>
        <p:spPr>
          <a:xfrm>
            <a:off x="4490465" y="5241416"/>
            <a:ext cx="5008880" cy="1191260"/>
          </a:xfrm>
          <a:prstGeom prst="rect">
            <a:avLst/>
          </a:prstGeom>
        </p:spPr>
        <p:txBody>
          <a:bodyPr vert="horz" wrap="square" lIns="0" tIns="31750" rIns="0" bIns="0" rtlCol="0">
            <a:spAutoFit/>
          </a:bodyPr>
          <a:lstStyle/>
          <a:p>
            <a:pPr marL="127000" marR="890905" indent="-114300">
              <a:lnSpc>
                <a:spcPts val="1430"/>
              </a:lnSpc>
              <a:spcBef>
                <a:spcPts val="250"/>
              </a:spcBef>
              <a:buChar char="•"/>
              <a:tabLst>
                <a:tab pos="127000" algn="l"/>
              </a:tabLst>
            </a:pPr>
            <a:r>
              <a:rPr sz="1300" spc="-10" dirty="0">
                <a:latin typeface="Calibri"/>
                <a:cs typeface="Calibri"/>
              </a:rPr>
              <a:t>Ανάπτυξη</a:t>
            </a:r>
            <a:r>
              <a:rPr sz="1300" spc="25" dirty="0">
                <a:latin typeface="Calibri"/>
                <a:cs typeface="Calibri"/>
              </a:rPr>
              <a:t> </a:t>
            </a:r>
            <a:r>
              <a:rPr sz="1300" spc="-10" dirty="0">
                <a:latin typeface="Calibri"/>
                <a:cs typeface="Calibri"/>
              </a:rPr>
              <a:t>της</a:t>
            </a:r>
            <a:r>
              <a:rPr sz="1300" dirty="0">
                <a:latin typeface="Calibri"/>
                <a:cs typeface="Calibri"/>
              </a:rPr>
              <a:t> </a:t>
            </a:r>
            <a:r>
              <a:rPr sz="1300" spc="-15" dirty="0">
                <a:latin typeface="Calibri"/>
                <a:cs typeface="Calibri"/>
              </a:rPr>
              <a:t>ικανότητας</a:t>
            </a:r>
            <a:r>
              <a:rPr sz="1300" spc="25" dirty="0">
                <a:latin typeface="Calibri"/>
                <a:cs typeface="Calibri"/>
              </a:rPr>
              <a:t> </a:t>
            </a:r>
            <a:r>
              <a:rPr sz="1300" spc="-10" dirty="0">
                <a:latin typeface="Calibri"/>
                <a:cs typeface="Calibri"/>
              </a:rPr>
              <a:t>των</a:t>
            </a:r>
            <a:r>
              <a:rPr sz="1300" spc="-5" dirty="0">
                <a:latin typeface="Calibri"/>
                <a:cs typeface="Calibri"/>
              </a:rPr>
              <a:t> σχολείων </a:t>
            </a:r>
            <a:r>
              <a:rPr sz="1300" spc="-10" dirty="0">
                <a:latin typeface="Calibri"/>
                <a:cs typeface="Calibri"/>
              </a:rPr>
              <a:t>να</a:t>
            </a:r>
            <a:r>
              <a:rPr sz="1300" spc="15" dirty="0">
                <a:latin typeface="Calibri"/>
                <a:cs typeface="Calibri"/>
              </a:rPr>
              <a:t> </a:t>
            </a:r>
            <a:r>
              <a:rPr sz="1300" spc="-10" dirty="0">
                <a:latin typeface="Calibri"/>
                <a:cs typeface="Calibri"/>
              </a:rPr>
              <a:t>συμμετέχουν</a:t>
            </a:r>
            <a:r>
              <a:rPr sz="1300" spc="30" dirty="0">
                <a:latin typeface="Calibri"/>
                <a:cs typeface="Calibri"/>
              </a:rPr>
              <a:t> </a:t>
            </a:r>
            <a:r>
              <a:rPr sz="1300" spc="-5" dirty="0">
                <a:latin typeface="Calibri"/>
                <a:cs typeface="Calibri"/>
              </a:rPr>
              <a:t>σε </a:t>
            </a:r>
            <a:r>
              <a:rPr sz="1300" spc="-280" dirty="0">
                <a:latin typeface="Calibri"/>
                <a:cs typeface="Calibri"/>
              </a:rPr>
              <a:t> </a:t>
            </a:r>
            <a:r>
              <a:rPr sz="1300" spc="-10" dirty="0">
                <a:latin typeface="Calibri"/>
                <a:cs typeface="Calibri"/>
              </a:rPr>
              <a:t>διασυνοριακές</a:t>
            </a:r>
            <a:r>
              <a:rPr sz="1300" spc="25" dirty="0">
                <a:latin typeface="Calibri"/>
                <a:cs typeface="Calibri"/>
              </a:rPr>
              <a:t> </a:t>
            </a:r>
            <a:r>
              <a:rPr sz="1300" spc="-10" dirty="0">
                <a:latin typeface="Calibri"/>
                <a:cs typeface="Calibri"/>
              </a:rPr>
              <a:t>ανταλλαγές</a:t>
            </a:r>
            <a:r>
              <a:rPr sz="1300" spc="20" dirty="0">
                <a:latin typeface="Calibri"/>
                <a:cs typeface="Calibri"/>
              </a:rPr>
              <a:t> </a:t>
            </a:r>
            <a:r>
              <a:rPr sz="1300" spc="-20" dirty="0">
                <a:latin typeface="Calibri"/>
                <a:cs typeface="Calibri"/>
              </a:rPr>
              <a:t>και</a:t>
            </a:r>
            <a:r>
              <a:rPr sz="1300" spc="-5" dirty="0">
                <a:latin typeface="Calibri"/>
                <a:cs typeface="Calibri"/>
              </a:rPr>
              <a:t> </a:t>
            </a:r>
            <a:r>
              <a:rPr sz="1300" spc="-10" dirty="0">
                <a:latin typeface="Calibri"/>
                <a:cs typeface="Calibri"/>
              </a:rPr>
              <a:t>συνεργασία\</a:t>
            </a:r>
            <a:endParaRPr sz="1300">
              <a:latin typeface="Calibri"/>
              <a:cs typeface="Calibri"/>
            </a:endParaRPr>
          </a:p>
          <a:p>
            <a:pPr marL="127000" marR="471805" indent="-114300">
              <a:lnSpc>
                <a:spcPts val="1430"/>
              </a:lnSpc>
              <a:spcBef>
                <a:spcPts val="235"/>
              </a:spcBef>
              <a:buChar char="•"/>
              <a:tabLst>
                <a:tab pos="127000" algn="l"/>
              </a:tabLst>
            </a:pPr>
            <a:r>
              <a:rPr sz="1300" spc="-10" dirty="0">
                <a:latin typeface="Calibri"/>
                <a:cs typeface="Calibri"/>
              </a:rPr>
              <a:t>Μέριμνα</a:t>
            </a:r>
            <a:r>
              <a:rPr sz="1300" spc="15" dirty="0">
                <a:latin typeface="Calibri"/>
                <a:cs typeface="Calibri"/>
              </a:rPr>
              <a:t> </a:t>
            </a:r>
            <a:r>
              <a:rPr sz="1300" spc="-5" dirty="0">
                <a:latin typeface="Calibri"/>
                <a:cs typeface="Calibri"/>
              </a:rPr>
              <a:t>ώστε</a:t>
            </a:r>
            <a:r>
              <a:rPr sz="1300" spc="10" dirty="0">
                <a:latin typeface="Calibri"/>
                <a:cs typeface="Calibri"/>
              </a:rPr>
              <a:t> </a:t>
            </a:r>
            <a:r>
              <a:rPr sz="1300" spc="-5" dirty="0">
                <a:latin typeface="Calibri"/>
                <a:cs typeface="Calibri"/>
              </a:rPr>
              <a:t>η</a:t>
            </a:r>
            <a:r>
              <a:rPr sz="1300" dirty="0">
                <a:latin typeface="Calibri"/>
                <a:cs typeface="Calibri"/>
              </a:rPr>
              <a:t> </a:t>
            </a:r>
            <a:r>
              <a:rPr sz="1300" spc="-10" dirty="0">
                <a:latin typeface="Calibri"/>
                <a:cs typeface="Calibri"/>
              </a:rPr>
              <a:t>μαθησιακή</a:t>
            </a:r>
            <a:r>
              <a:rPr sz="1300" spc="35" dirty="0">
                <a:latin typeface="Calibri"/>
                <a:cs typeface="Calibri"/>
              </a:rPr>
              <a:t> </a:t>
            </a:r>
            <a:r>
              <a:rPr sz="1300" spc="-15" dirty="0">
                <a:latin typeface="Calibri"/>
                <a:cs typeface="Calibri"/>
              </a:rPr>
              <a:t>κινητικότητα</a:t>
            </a:r>
            <a:r>
              <a:rPr sz="1300" spc="15" dirty="0">
                <a:latin typeface="Calibri"/>
                <a:cs typeface="Calibri"/>
              </a:rPr>
              <a:t> </a:t>
            </a:r>
            <a:r>
              <a:rPr sz="1300" spc="-10" dirty="0">
                <a:latin typeface="Calibri"/>
                <a:cs typeface="Calibri"/>
              </a:rPr>
              <a:t>να</a:t>
            </a:r>
            <a:r>
              <a:rPr sz="1300" spc="-5" dirty="0">
                <a:latin typeface="Calibri"/>
                <a:cs typeface="Calibri"/>
              </a:rPr>
              <a:t> αποτελεί</a:t>
            </a:r>
            <a:r>
              <a:rPr sz="1300" spc="15" dirty="0">
                <a:latin typeface="Calibri"/>
                <a:cs typeface="Calibri"/>
              </a:rPr>
              <a:t> </a:t>
            </a:r>
            <a:r>
              <a:rPr sz="1300" spc="-5" dirty="0">
                <a:latin typeface="Calibri"/>
                <a:cs typeface="Calibri"/>
              </a:rPr>
              <a:t>ρεαλιστική </a:t>
            </a:r>
            <a:r>
              <a:rPr sz="1300" spc="-280" dirty="0">
                <a:latin typeface="Calibri"/>
                <a:cs typeface="Calibri"/>
              </a:rPr>
              <a:t> </a:t>
            </a:r>
            <a:r>
              <a:rPr sz="1300" spc="-15" dirty="0">
                <a:latin typeface="Calibri"/>
                <a:cs typeface="Calibri"/>
              </a:rPr>
              <a:t>δυνατότητα</a:t>
            </a:r>
            <a:r>
              <a:rPr sz="1300" spc="30" dirty="0">
                <a:latin typeface="Calibri"/>
                <a:cs typeface="Calibri"/>
              </a:rPr>
              <a:t> </a:t>
            </a:r>
            <a:r>
              <a:rPr sz="1300" spc="-10" dirty="0">
                <a:latin typeface="Calibri"/>
                <a:cs typeface="Calibri"/>
              </a:rPr>
              <a:t>για</a:t>
            </a:r>
            <a:r>
              <a:rPr sz="1300" dirty="0">
                <a:latin typeface="Calibri"/>
                <a:cs typeface="Calibri"/>
              </a:rPr>
              <a:t> </a:t>
            </a:r>
            <a:r>
              <a:rPr sz="1300" spc="-20" dirty="0">
                <a:latin typeface="Calibri"/>
                <a:cs typeface="Calibri"/>
              </a:rPr>
              <a:t>κάθε</a:t>
            </a:r>
            <a:r>
              <a:rPr sz="1300" dirty="0">
                <a:latin typeface="Calibri"/>
                <a:cs typeface="Calibri"/>
              </a:rPr>
              <a:t> </a:t>
            </a:r>
            <a:r>
              <a:rPr sz="1300" spc="-15" dirty="0">
                <a:latin typeface="Calibri"/>
                <a:cs typeface="Calibri"/>
              </a:rPr>
              <a:t>μαθητή</a:t>
            </a:r>
            <a:endParaRPr sz="1300">
              <a:latin typeface="Calibri"/>
              <a:cs typeface="Calibri"/>
            </a:endParaRPr>
          </a:p>
          <a:p>
            <a:pPr marL="127000" marR="5080" indent="-114300">
              <a:lnSpc>
                <a:spcPts val="1430"/>
              </a:lnSpc>
              <a:spcBef>
                <a:spcPts val="240"/>
              </a:spcBef>
              <a:buChar char="•"/>
              <a:tabLst>
                <a:tab pos="127000" algn="l"/>
              </a:tabLst>
            </a:pPr>
            <a:r>
              <a:rPr sz="1300" spc="-10" dirty="0">
                <a:latin typeface="Calibri"/>
                <a:cs typeface="Calibri"/>
              </a:rPr>
              <a:t>Προώθηση</a:t>
            </a:r>
            <a:r>
              <a:rPr sz="1300" spc="30" dirty="0">
                <a:latin typeface="Calibri"/>
                <a:cs typeface="Calibri"/>
              </a:rPr>
              <a:t> </a:t>
            </a:r>
            <a:r>
              <a:rPr sz="1300" spc="-10" dirty="0">
                <a:latin typeface="Calibri"/>
                <a:cs typeface="Calibri"/>
              </a:rPr>
              <a:t>της</a:t>
            </a:r>
            <a:r>
              <a:rPr sz="1300" spc="10" dirty="0">
                <a:latin typeface="Calibri"/>
                <a:cs typeface="Calibri"/>
              </a:rPr>
              <a:t> </a:t>
            </a:r>
            <a:r>
              <a:rPr sz="1300" spc="-10" dirty="0">
                <a:latin typeface="Calibri"/>
                <a:cs typeface="Calibri"/>
              </a:rPr>
              <a:t>αναγνώρισης</a:t>
            </a:r>
            <a:r>
              <a:rPr sz="1300" spc="55" dirty="0">
                <a:latin typeface="Calibri"/>
                <a:cs typeface="Calibri"/>
              </a:rPr>
              <a:t> </a:t>
            </a:r>
            <a:r>
              <a:rPr sz="1300" spc="-10" dirty="0">
                <a:latin typeface="Calibri"/>
                <a:cs typeface="Calibri"/>
              </a:rPr>
              <a:t>των </a:t>
            </a:r>
            <a:r>
              <a:rPr sz="1300" spc="-15" dirty="0">
                <a:latin typeface="Calibri"/>
                <a:cs typeface="Calibri"/>
              </a:rPr>
              <a:t>μαθησιακών</a:t>
            </a:r>
            <a:r>
              <a:rPr sz="1300" spc="40" dirty="0">
                <a:latin typeface="Calibri"/>
                <a:cs typeface="Calibri"/>
              </a:rPr>
              <a:t> </a:t>
            </a:r>
            <a:r>
              <a:rPr sz="1300" spc="-10" dirty="0">
                <a:latin typeface="Calibri"/>
                <a:cs typeface="Calibri"/>
              </a:rPr>
              <a:t>αποτελεσμάτων</a:t>
            </a:r>
            <a:r>
              <a:rPr sz="1300" spc="40" dirty="0">
                <a:latin typeface="Calibri"/>
                <a:cs typeface="Calibri"/>
              </a:rPr>
              <a:t> </a:t>
            </a:r>
            <a:r>
              <a:rPr sz="1300" spc="-15" dirty="0">
                <a:latin typeface="Calibri"/>
                <a:cs typeface="Calibri"/>
              </a:rPr>
              <a:t>μαθητών </a:t>
            </a:r>
            <a:r>
              <a:rPr sz="1300" spc="-280" dirty="0">
                <a:latin typeface="Calibri"/>
                <a:cs typeface="Calibri"/>
              </a:rPr>
              <a:t> </a:t>
            </a:r>
            <a:r>
              <a:rPr sz="1300" spc="-20" dirty="0">
                <a:latin typeface="Calibri"/>
                <a:cs typeface="Calibri"/>
              </a:rPr>
              <a:t>και</a:t>
            </a:r>
            <a:r>
              <a:rPr sz="1300" spc="-10" dirty="0">
                <a:latin typeface="Calibri"/>
                <a:cs typeface="Calibri"/>
              </a:rPr>
              <a:t> προσωπικού</a:t>
            </a:r>
            <a:endParaRPr sz="1300">
              <a:latin typeface="Calibri"/>
              <a:cs typeface="Calibri"/>
            </a:endParaRPr>
          </a:p>
        </p:txBody>
      </p:sp>
      <p:grpSp>
        <p:nvGrpSpPr>
          <p:cNvPr id="23" name="object 23"/>
          <p:cNvGrpSpPr/>
          <p:nvPr/>
        </p:nvGrpSpPr>
        <p:grpSpPr>
          <a:xfrm>
            <a:off x="1512061" y="4976114"/>
            <a:ext cx="2954655" cy="1760220"/>
            <a:chOff x="1512061" y="4976114"/>
            <a:chExt cx="2954655" cy="1760220"/>
          </a:xfrm>
        </p:grpSpPr>
        <p:sp>
          <p:nvSpPr>
            <p:cNvPr id="24" name="object 24"/>
            <p:cNvSpPr/>
            <p:nvPr/>
          </p:nvSpPr>
          <p:spPr>
            <a:xfrm>
              <a:off x="1524761" y="4988814"/>
              <a:ext cx="2929255" cy="1734820"/>
            </a:xfrm>
            <a:custGeom>
              <a:avLst/>
              <a:gdLst/>
              <a:ahLst/>
              <a:cxnLst/>
              <a:rect l="l" t="t" r="r" b="b"/>
              <a:pathLst>
                <a:path w="2929254" h="1734820">
                  <a:moveTo>
                    <a:pt x="2640076" y="0"/>
                  </a:moveTo>
                  <a:lnTo>
                    <a:pt x="289051" y="0"/>
                  </a:lnTo>
                  <a:lnTo>
                    <a:pt x="242166" y="3783"/>
                  </a:lnTo>
                  <a:lnTo>
                    <a:pt x="197689" y="14736"/>
                  </a:lnTo>
                  <a:lnTo>
                    <a:pt x="156215" y="32263"/>
                  </a:lnTo>
                  <a:lnTo>
                    <a:pt x="118341" y="55770"/>
                  </a:lnTo>
                  <a:lnTo>
                    <a:pt x="84661" y="84661"/>
                  </a:lnTo>
                  <a:lnTo>
                    <a:pt x="55770" y="118341"/>
                  </a:lnTo>
                  <a:lnTo>
                    <a:pt x="32263" y="156215"/>
                  </a:lnTo>
                  <a:lnTo>
                    <a:pt x="14736" y="197689"/>
                  </a:lnTo>
                  <a:lnTo>
                    <a:pt x="3783" y="242166"/>
                  </a:lnTo>
                  <a:lnTo>
                    <a:pt x="0" y="289052"/>
                  </a:lnTo>
                  <a:lnTo>
                    <a:pt x="0" y="1445260"/>
                  </a:lnTo>
                  <a:lnTo>
                    <a:pt x="3783" y="1492145"/>
                  </a:lnTo>
                  <a:lnTo>
                    <a:pt x="14736" y="1536622"/>
                  </a:lnTo>
                  <a:lnTo>
                    <a:pt x="32263" y="1578096"/>
                  </a:lnTo>
                  <a:lnTo>
                    <a:pt x="55770" y="1615970"/>
                  </a:lnTo>
                  <a:lnTo>
                    <a:pt x="84661" y="1649650"/>
                  </a:lnTo>
                  <a:lnTo>
                    <a:pt x="118341" y="1678541"/>
                  </a:lnTo>
                  <a:lnTo>
                    <a:pt x="156215" y="1702048"/>
                  </a:lnTo>
                  <a:lnTo>
                    <a:pt x="197689" y="1719575"/>
                  </a:lnTo>
                  <a:lnTo>
                    <a:pt x="242166" y="1730528"/>
                  </a:lnTo>
                  <a:lnTo>
                    <a:pt x="289051" y="1734312"/>
                  </a:lnTo>
                  <a:lnTo>
                    <a:pt x="2640076" y="1734312"/>
                  </a:lnTo>
                  <a:lnTo>
                    <a:pt x="2686961" y="1730528"/>
                  </a:lnTo>
                  <a:lnTo>
                    <a:pt x="2731438" y="1719575"/>
                  </a:lnTo>
                  <a:lnTo>
                    <a:pt x="2772912" y="1702048"/>
                  </a:lnTo>
                  <a:lnTo>
                    <a:pt x="2810786" y="1678541"/>
                  </a:lnTo>
                  <a:lnTo>
                    <a:pt x="2844466" y="1649650"/>
                  </a:lnTo>
                  <a:lnTo>
                    <a:pt x="2873357" y="1615970"/>
                  </a:lnTo>
                  <a:lnTo>
                    <a:pt x="2896864" y="1578096"/>
                  </a:lnTo>
                  <a:lnTo>
                    <a:pt x="2914391" y="1536622"/>
                  </a:lnTo>
                  <a:lnTo>
                    <a:pt x="2925344" y="1492145"/>
                  </a:lnTo>
                  <a:lnTo>
                    <a:pt x="2929128" y="1445260"/>
                  </a:lnTo>
                  <a:lnTo>
                    <a:pt x="2929128" y="289052"/>
                  </a:lnTo>
                  <a:lnTo>
                    <a:pt x="2925344" y="242166"/>
                  </a:lnTo>
                  <a:lnTo>
                    <a:pt x="2914391" y="197689"/>
                  </a:lnTo>
                  <a:lnTo>
                    <a:pt x="2896864" y="156215"/>
                  </a:lnTo>
                  <a:lnTo>
                    <a:pt x="2873357" y="118341"/>
                  </a:lnTo>
                  <a:lnTo>
                    <a:pt x="2844466" y="84661"/>
                  </a:lnTo>
                  <a:lnTo>
                    <a:pt x="2810786" y="55770"/>
                  </a:lnTo>
                  <a:lnTo>
                    <a:pt x="2772912" y="32263"/>
                  </a:lnTo>
                  <a:lnTo>
                    <a:pt x="2731438" y="14736"/>
                  </a:lnTo>
                  <a:lnTo>
                    <a:pt x="2686961" y="3783"/>
                  </a:lnTo>
                  <a:lnTo>
                    <a:pt x="2640076" y="0"/>
                  </a:lnTo>
                  <a:close/>
                </a:path>
              </a:pathLst>
            </a:custGeom>
            <a:solidFill>
              <a:srgbClr val="8063A1"/>
            </a:solidFill>
          </p:spPr>
          <p:txBody>
            <a:bodyPr wrap="square" lIns="0" tIns="0" rIns="0" bIns="0" rtlCol="0"/>
            <a:lstStyle/>
            <a:p>
              <a:endParaRPr/>
            </a:p>
          </p:txBody>
        </p:sp>
        <p:sp>
          <p:nvSpPr>
            <p:cNvPr id="25" name="object 25"/>
            <p:cNvSpPr/>
            <p:nvPr/>
          </p:nvSpPr>
          <p:spPr>
            <a:xfrm>
              <a:off x="1524761" y="4988814"/>
              <a:ext cx="2929255" cy="1734820"/>
            </a:xfrm>
            <a:custGeom>
              <a:avLst/>
              <a:gdLst/>
              <a:ahLst/>
              <a:cxnLst/>
              <a:rect l="l" t="t" r="r" b="b"/>
              <a:pathLst>
                <a:path w="2929254" h="1734820">
                  <a:moveTo>
                    <a:pt x="0" y="289052"/>
                  </a:moveTo>
                  <a:lnTo>
                    <a:pt x="3783" y="242166"/>
                  </a:lnTo>
                  <a:lnTo>
                    <a:pt x="14736" y="197689"/>
                  </a:lnTo>
                  <a:lnTo>
                    <a:pt x="32263" y="156215"/>
                  </a:lnTo>
                  <a:lnTo>
                    <a:pt x="55770" y="118341"/>
                  </a:lnTo>
                  <a:lnTo>
                    <a:pt x="84661" y="84661"/>
                  </a:lnTo>
                  <a:lnTo>
                    <a:pt x="118341" y="55770"/>
                  </a:lnTo>
                  <a:lnTo>
                    <a:pt x="156215" y="32263"/>
                  </a:lnTo>
                  <a:lnTo>
                    <a:pt x="197689" y="14736"/>
                  </a:lnTo>
                  <a:lnTo>
                    <a:pt x="242166" y="3783"/>
                  </a:lnTo>
                  <a:lnTo>
                    <a:pt x="289051" y="0"/>
                  </a:lnTo>
                  <a:lnTo>
                    <a:pt x="2640076" y="0"/>
                  </a:lnTo>
                  <a:lnTo>
                    <a:pt x="2686961" y="3783"/>
                  </a:lnTo>
                  <a:lnTo>
                    <a:pt x="2731438" y="14736"/>
                  </a:lnTo>
                  <a:lnTo>
                    <a:pt x="2772912" y="32263"/>
                  </a:lnTo>
                  <a:lnTo>
                    <a:pt x="2810786" y="55770"/>
                  </a:lnTo>
                  <a:lnTo>
                    <a:pt x="2844466" y="84661"/>
                  </a:lnTo>
                  <a:lnTo>
                    <a:pt x="2873357" y="118341"/>
                  </a:lnTo>
                  <a:lnTo>
                    <a:pt x="2896864" y="156215"/>
                  </a:lnTo>
                  <a:lnTo>
                    <a:pt x="2914391" y="197689"/>
                  </a:lnTo>
                  <a:lnTo>
                    <a:pt x="2925344" y="242166"/>
                  </a:lnTo>
                  <a:lnTo>
                    <a:pt x="2929128" y="289052"/>
                  </a:lnTo>
                  <a:lnTo>
                    <a:pt x="2929128" y="1445260"/>
                  </a:lnTo>
                  <a:lnTo>
                    <a:pt x="2925344" y="1492145"/>
                  </a:lnTo>
                  <a:lnTo>
                    <a:pt x="2914391" y="1536622"/>
                  </a:lnTo>
                  <a:lnTo>
                    <a:pt x="2896864" y="1578096"/>
                  </a:lnTo>
                  <a:lnTo>
                    <a:pt x="2873357" y="1615970"/>
                  </a:lnTo>
                  <a:lnTo>
                    <a:pt x="2844466" y="1649650"/>
                  </a:lnTo>
                  <a:lnTo>
                    <a:pt x="2810786" y="1678541"/>
                  </a:lnTo>
                  <a:lnTo>
                    <a:pt x="2772912" y="1702048"/>
                  </a:lnTo>
                  <a:lnTo>
                    <a:pt x="2731438" y="1719575"/>
                  </a:lnTo>
                  <a:lnTo>
                    <a:pt x="2686961" y="1730528"/>
                  </a:lnTo>
                  <a:lnTo>
                    <a:pt x="2640076" y="1734312"/>
                  </a:lnTo>
                  <a:lnTo>
                    <a:pt x="289051" y="1734312"/>
                  </a:lnTo>
                  <a:lnTo>
                    <a:pt x="242166" y="1730528"/>
                  </a:lnTo>
                  <a:lnTo>
                    <a:pt x="197689" y="1719575"/>
                  </a:lnTo>
                  <a:lnTo>
                    <a:pt x="156215" y="1702048"/>
                  </a:lnTo>
                  <a:lnTo>
                    <a:pt x="118341" y="1678541"/>
                  </a:lnTo>
                  <a:lnTo>
                    <a:pt x="84661" y="1649650"/>
                  </a:lnTo>
                  <a:lnTo>
                    <a:pt x="55770" y="1615970"/>
                  </a:lnTo>
                  <a:lnTo>
                    <a:pt x="32263" y="1578096"/>
                  </a:lnTo>
                  <a:lnTo>
                    <a:pt x="14736" y="1536622"/>
                  </a:lnTo>
                  <a:lnTo>
                    <a:pt x="3783" y="1492145"/>
                  </a:lnTo>
                  <a:lnTo>
                    <a:pt x="0" y="1445260"/>
                  </a:lnTo>
                  <a:lnTo>
                    <a:pt x="0" y="289052"/>
                  </a:lnTo>
                  <a:close/>
                </a:path>
              </a:pathLst>
            </a:custGeom>
            <a:ln w="25400">
              <a:solidFill>
                <a:srgbClr val="FFFFFF"/>
              </a:solidFill>
            </a:ln>
          </p:spPr>
          <p:txBody>
            <a:bodyPr wrap="square" lIns="0" tIns="0" rIns="0" bIns="0" rtlCol="0"/>
            <a:lstStyle/>
            <a:p>
              <a:endParaRPr/>
            </a:p>
          </p:txBody>
        </p:sp>
      </p:grpSp>
      <p:sp>
        <p:nvSpPr>
          <p:cNvPr id="26" name="object 26"/>
          <p:cNvSpPr txBox="1"/>
          <p:nvPr/>
        </p:nvSpPr>
        <p:spPr>
          <a:xfrm>
            <a:off x="1891029" y="5211267"/>
            <a:ext cx="2192020" cy="1225550"/>
          </a:xfrm>
          <a:prstGeom prst="rect">
            <a:avLst/>
          </a:prstGeom>
        </p:spPr>
        <p:txBody>
          <a:bodyPr vert="horz" wrap="square" lIns="0" tIns="40005" rIns="0" bIns="0" rtlCol="0">
            <a:spAutoFit/>
          </a:bodyPr>
          <a:lstStyle/>
          <a:p>
            <a:pPr marL="12700" marR="5080" indent="1270" algn="ctr">
              <a:lnSpc>
                <a:spcPct val="91600"/>
              </a:lnSpc>
              <a:spcBef>
                <a:spcPts val="315"/>
              </a:spcBef>
            </a:pPr>
            <a:r>
              <a:rPr sz="2100" spc="-5" dirty="0">
                <a:solidFill>
                  <a:srgbClr val="FFFFFF"/>
                </a:solidFill>
                <a:latin typeface="Calibri"/>
                <a:cs typeface="Calibri"/>
              </a:rPr>
              <a:t>Συμβολή </a:t>
            </a:r>
            <a:r>
              <a:rPr sz="2100" dirty="0">
                <a:solidFill>
                  <a:srgbClr val="FFFFFF"/>
                </a:solidFill>
                <a:latin typeface="Calibri"/>
                <a:cs typeface="Calibri"/>
              </a:rPr>
              <a:t>στη </a:t>
            </a:r>
            <a:r>
              <a:rPr sz="2100" spc="5" dirty="0">
                <a:solidFill>
                  <a:srgbClr val="FFFFFF"/>
                </a:solidFill>
                <a:latin typeface="Calibri"/>
                <a:cs typeface="Calibri"/>
              </a:rPr>
              <a:t> </a:t>
            </a:r>
            <a:r>
              <a:rPr sz="2100" spc="-10" dirty="0">
                <a:solidFill>
                  <a:srgbClr val="FFFFFF"/>
                </a:solidFill>
                <a:latin typeface="Calibri"/>
                <a:cs typeface="Calibri"/>
              </a:rPr>
              <a:t>δημιουργία </a:t>
            </a:r>
            <a:r>
              <a:rPr sz="2100" spc="-5" dirty="0">
                <a:solidFill>
                  <a:srgbClr val="FFFFFF"/>
                </a:solidFill>
                <a:latin typeface="Calibri"/>
                <a:cs typeface="Calibri"/>
              </a:rPr>
              <a:t>του </a:t>
            </a:r>
            <a:r>
              <a:rPr sz="2100" dirty="0">
                <a:solidFill>
                  <a:srgbClr val="FFFFFF"/>
                </a:solidFill>
                <a:latin typeface="Calibri"/>
                <a:cs typeface="Calibri"/>
              </a:rPr>
              <a:t> </a:t>
            </a:r>
            <a:r>
              <a:rPr sz="2100" spc="-15" dirty="0">
                <a:solidFill>
                  <a:srgbClr val="FFFFFF"/>
                </a:solidFill>
                <a:latin typeface="Calibri"/>
                <a:cs typeface="Calibri"/>
              </a:rPr>
              <a:t>Ευρωπαϊκού</a:t>
            </a:r>
            <a:r>
              <a:rPr sz="2100" spc="-75" dirty="0">
                <a:solidFill>
                  <a:srgbClr val="FFFFFF"/>
                </a:solidFill>
                <a:latin typeface="Calibri"/>
                <a:cs typeface="Calibri"/>
              </a:rPr>
              <a:t> </a:t>
            </a:r>
            <a:r>
              <a:rPr sz="2100" spc="-5" dirty="0">
                <a:solidFill>
                  <a:srgbClr val="FFFFFF"/>
                </a:solidFill>
                <a:latin typeface="Calibri"/>
                <a:cs typeface="Calibri"/>
              </a:rPr>
              <a:t>Χώρου </a:t>
            </a:r>
            <a:r>
              <a:rPr sz="2100" spc="-459" dirty="0">
                <a:solidFill>
                  <a:srgbClr val="FFFFFF"/>
                </a:solidFill>
                <a:latin typeface="Calibri"/>
                <a:cs typeface="Calibri"/>
              </a:rPr>
              <a:t> </a:t>
            </a:r>
            <a:r>
              <a:rPr sz="2100" spc="-10" dirty="0">
                <a:solidFill>
                  <a:srgbClr val="FFFFFF"/>
                </a:solidFill>
                <a:latin typeface="Calibri"/>
                <a:cs typeface="Calibri"/>
              </a:rPr>
              <a:t>Εκπαίδευσης</a:t>
            </a:r>
            <a:endParaRPr sz="2100">
              <a:latin typeface="Calibri"/>
              <a:cs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E</a:t>
            </a:r>
            <a:r>
              <a:rPr lang="el-GR" sz="2800" dirty="0" err="1">
                <a:solidFill>
                  <a:schemeClr val="bg1"/>
                </a:solidFill>
                <a:latin typeface="Century Gothic" panose="020B0502020202020204" pitchFamily="34" charset="0"/>
              </a:rPr>
              <a:t>νημέρωση</a:t>
            </a:r>
            <a:r>
              <a:rPr lang="el-GR" sz="2800" dirty="0">
                <a:solidFill>
                  <a:schemeClr val="bg1"/>
                </a:solidFill>
                <a:latin typeface="Century Gothic" panose="020B0502020202020204" pitchFamily="34" charset="0"/>
              </a:rPr>
              <a:t> Στοιχείων Οργανισμού 2/2</a:t>
            </a:r>
            <a:endParaRPr lang="en-GB" sz="2800" dirty="0">
              <a:solidFill>
                <a:schemeClr val="bg1"/>
              </a:solidFill>
              <a:latin typeface="Century Gothic" panose="020B0502020202020204" pitchFamily="34" charset="0"/>
            </a:endParaRPr>
          </a:p>
        </p:txBody>
      </p:sp>
      <p:sp>
        <p:nvSpPr>
          <p:cNvPr id="4" name="Rectangle 3"/>
          <p:cNvSpPr/>
          <p:nvPr/>
        </p:nvSpPr>
        <p:spPr>
          <a:xfrm>
            <a:off x="-161467" y="815588"/>
            <a:ext cx="10335128" cy="2246769"/>
          </a:xfrm>
          <a:prstGeom prst="rect">
            <a:avLst/>
          </a:prstGeom>
        </p:spPr>
        <p:txBody>
          <a:bodyPr wrap="square">
            <a:spAutoFit/>
          </a:bodyPr>
          <a:lstStyle/>
          <a:p>
            <a:pPr marL="914400" lvl="1" indent="-457200" algn="just">
              <a:buFont typeface="+mj-lt"/>
              <a:buAutoNum type="arabicPeriod"/>
            </a:pPr>
            <a:r>
              <a:rPr lang="el-GR" sz="2000" dirty="0">
                <a:solidFill>
                  <a:schemeClr val="bg1"/>
                </a:solidFill>
                <a:latin typeface="Century Gothic" panose="020B0502020202020204" pitchFamily="34" charset="0"/>
              </a:rPr>
              <a:t>Επιλογή της ενότητας που χρήζει τροποποίησης</a:t>
            </a:r>
            <a:endParaRPr lang="en-GB" sz="2000" dirty="0">
              <a:solidFill>
                <a:schemeClr val="bg1"/>
              </a:solidFill>
              <a:latin typeface="Century Gothic" panose="020B0502020202020204" pitchFamily="34" charset="0"/>
            </a:endParaRPr>
          </a:p>
          <a:p>
            <a:pPr marL="914400" lvl="1" indent="-457200" algn="just">
              <a:buFont typeface="+mj-lt"/>
              <a:buAutoNum type="arabicPeriod"/>
            </a:pPr>
            <a:r>
              <a:rPr lang="el-GR" sz="2000" dirty="0">
                <a:solidFill>
                  <a:schemeClr val="bg1"/>
                </a:solidFill>
                <a:latin typeface="Century Gothic" panose="020B0502020202020204" pitchFamily="34" charset="0"/>
              </a:rPr>
              <a:t>Ενημέρωση των πεδίων</a:t>
            </a:r>
          </a:p>
          <a:p>
            <a:pPr marL="914400" lvl="1" indent="-457200" algn="just">
              <a:buFont typeface="+mj-lt"/>
              <a:buAutoNum type="arabicPeriod"/>
            </a:pPr>
            <a:r>
              <a:rPr lang="el-GR" sz="2000" dirty="0">
                <a:solidFill>
                  <a:schemeClr val="bg1"/>
                </a:solidFill>
                <a:latin typeface="Century Gothic" panose="020B0502020202020204" pitchFamily="34" charset="0"/>
              </a:rPr>
              <a:t>Αποθήκευση μέσω της επιλογής </a:t>
            </a:r>
            <a:r>
              <a:rPr lang="en-US" sz="2000" dirty="0">
                <a:solidFill>
                  <a:schemeClr val="bg1"/>
                </a:solidFill>
                <a:latin typeface="Century Gothic" panose="020B0502020202020204" pitchFamily="34" charset="0"/>
              </a:rPr>
              <a:t>“Update my organization”</a:t>
            </a:r>
          </a:p>
          <a:p>
            <a:pPr marL="914400" lvl="1" indent="-457200">
              <a:buFont typeface="+mj-lt"/>
              <a:buAutoNum type="arabicPeriod"/>
            </a:pPr>
            <a:r>
              <a:rPr lang="en-US" sz="2000" dirty="0">
                <a:solidFill>
                  <a:schemeClr val="bg1"/>
                </a:solidFill>
                <a:latin typeface="Century Gothic" panose="020B0502020202020204" pitchFamily="34" charset="0"/>
              </a:rPr>
              <a:t>Uploading </a:t>
            </a:r>
            <a:r>
              <a:rPr lang="el-GR" sz="2000" dirty="0">
                <a:solidFill>
                  <a:schemeClr val="bg1"/>
                </a:solidFill>
                <a:latin typeface="Century Gothic" panose="020B0502020202020204" pitchFamily="34" charset="0"/>
              </a:rPr>
              <a:t>απαραίτητων εγγραφών</a:t>
            </a:r>
          </a:p>
          <a:p>
            <a:pPr marL="971550" lvl="1" indent="-514350">
              <a:buFont typeface="+mj-lt"/>
              <a:buAutoNum type="romanLcPeriod"/>
            </a:pPr>
            <a:r>
              <a:rPr lang="el-GR" sz="2000" b="1" dirty="0">
                <a:solidFill>
                  <a:schemeClr val="bg1"/>
                </a:solidFill>
                <a:latin typeface="Century Gothic" panose="020B0502020202020204" pitchFamily="34" charset="0"/>
              </a:rPr>
              <a:t> Έντυπο Νομικής Οντότητας (Απαραίτητο)</a:t>
            </a:r>
          </a:p>
          <a:p>
            <a:pPr marL="971550" lvl="1" indent="-514350">
              <a:buFont typeface="+mj-lt"/>
              <a:buAutoNum type="romanLcPeriod"/>
            </a:pPr>
            <a:r>
              <a:rPr lang="el-GR" sz="2000" b="1" dirty="0">
                <a:solidFill>
                  <a:schemeClr val="bg1"/>
                </a:solidFill>
                <a:latin typeface="Century Gothic" panose="020B0502020202020204" pitchFamily="34" charset="0"/>
              </a:rPr>
              <a:t>Δελτίο Τραπεζικών Στοιχείων του οργανισμού (Απαραίτητο)</a:t>
            </a:r>
          </a:p>
          <a:p>
            <a:pPr marL="971550" lvl="1" indent="-514350">
              <a:buFont typeface="+mj-lt"/>
              <a:buAutoNum type="romanLcPeriod"/>
            </a:pPr>
            <a:r>
              <a:rPr lang="el-GR" sz="2000" dirty="0">
                <a:solidFill>
                  <a:schemeClr val="bg1"/>
                </a:solidFill>
                <a:latin typeface="Century Gothic" panose="020B0502020202020204" pitchFamily="34" charset="0"/>
              </a:rPr>
              <a:t>Έντυπα για  έλεγχο χρηματοοικονομικής ικανότητας </a:t>
            </a:r>
          </a:p>
        </p:txBody>
      </p:sp>
      <p:pic>
        <p:nvPicPr>
          <p:cNvPr id="8" name="Picture 2" descr="OID_Modify_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678" y="3062357"/>
            <a:ext cx="7059893" cy="3911090"/>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Connector 8"/>
          <p:cNvSpPr/>
          <p:nvPr/>
        </p:nvSpPr>
        <p:spPr>
          <a:xfrm>
            <a:off x="4308470" y="4498708"/>
            <a:ext cx="286105" cy="313184"/>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lumMod val="75000"/>
                    <a:lumOff val="25000"/>
                  </a:schemeClr>
                </a:solidFill>
              </a:rPr>
              <a:t>4</a:t>
            </a:r>
            <a:endParaRPr lang="en-US" dirty="0">
              <a:solidFill>
                <a:schemeClr val="tx1">
                  <a:lumMod val="75000"/>
                  <a:lumOff val="25000"/>
                </a:schemeClr>
              </a:solidFill>
            </a:endParaRPr>
          </a:p>
        </p:txBody>
      </p:sp>
    </p:spTree>
    <p:extLst>
      <p:ext uri="{BB962C8B-B14F-4D97-AF65-F5344CB8AC3E}">
        <p14:creationId xmlns:p14="http://schemas.microsoft.com/office/powerpoint/2010/main" val="10395169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60190"/>
            <a:ext cx="8194433" cy="523220"/>
          </a:xfrm>
          <a:prstGeom prst="rect">
            <a:avLst/>
          </a:prstGeom>
          <a:noFill/>
        </p:spPr>
        <p:txBody>
          <a:bodyPr wrap="square" rtlCol="0">
            <a:spAutoFit/>
          </a:bodyPr>
          <a:lstStyle/>
          <a:p>
            <a:pPr algn="ctr"/>
            <a:r>
              <a:rPr lang="el-GR" sz="2800" dirty="0">
                <a:solidFill>
                  <a:schemeClr val="bg1"/>
                </a:solidFill>
                <a:latin typeface="Century Gothic" panose="020B0502020202020204" pitchFamily="34" charset="0"/>
              </a:rPr>
              <a:t>Χρήσιμοι σύνδεσμοι</a:t>
            </a:r>
            <a:endParaRPr lang="en-GB" sz="2800" b="1" dirty="0">
              <a:solidFill>
                <a:schemeClr val="bg1"/>
              </a:solidFill>
            </a:endParaRPr>
          </a:p>
        </p:txBody>
      </p:sp>
      <p:sp>
        <p:nvSpPr>
          <p:cNvPr id="3" name="Rectangle 2"/>
          <p:cNvSpPr/>
          <p:nvPr/>
        </p:nvSpPr>
        <p:spPr>
          <a:xfrm>
            <a:off x="572868" y="581723"/>
            <a:ext cx="10593363" cy="5856411"/>
          </a:xfrm>
          <a:prstGeom prst="rect">
            <a:avLst/>
          </a:prstGeom>
        </p:spPr>
        <p:txBody>
          <a:bodyPr wrap="square">
            <a:spAutoFit/>
          </a:bodyPr>
          <a:lstStyle/>
          <a:p>
            <a:pPr>
              <a:lnSpc>
                <a:spcPct val="150000"/>
              </a:lnSpc>
            </a:pPr>
            <a:r>
              <a:rPr lang="el-GR" b="1" dirty="0">
                <a:latin typeface="Century Gothic" panose="020B0502020202020204" pitchFamily="34" charset="0"/>
              </a:rPr>
              <a:t>Διαπίστευση </a:t>
            </a:r>
            <a:r>
              <a:rPr lang="en-US" b="1" dirty="0">
                <a:latin typeface="Century Gothic" panose="020B0502020202020204" pitchFamily="34" charset="0"/>
              </a:rPr>
              <a:t>Erasmus</a:t>
            </a:r>
            <a:endParaRPr lang="en-US" b="1" dirty="0">
              <a:latin typeface="Century Gothic" panose="020B0502020202020204" pitchFamily="34" charset="0"/>
              <a:hlinkClick r:id="rId3"/>
            </a:endParaRPr>
          </a:p>
          <a:p>
            <a:pPr>
              <a:lnSpc>
                <a:spcPct val="150000"/>
              </a:lnSpc>
            </a:pPr>
            <a:r>
              <a:rPr lang="el-GR" dirty="0">
                <a:solidFill>
                  <a:schemeClr val="bg1"/>
                </a:solidFill>
                <a:latin typeface="Century Gothic" panose="020B0502020202020204" pitchFamily="34" charset="0"/>
                <a:hlinkClick r:id="rId4">
                  <a:extLst>
                    <a:ext uri="{A12FA001-AC4F-418D-AE19-62706E023703}">
                      <ahyp:hlinkClr xmlns:ahyp="http://schemas.microsoft.com/office/drawing/2018/hyperlinkcolor" xmlns="" val="tx"/>
                    </a:ext>
                  </a:extLst>
                </a:hlinkClick>
              </a:rPr>
              <a:t>Γενικές Πληροφορίες για τη Διαπίστευση</a:t>
            </a:r>
            <a:endParaRPr lang="el-GR" dirty="0">
              <a:solidFill>
                <a:schemeClr val="bg1"/>
              </a:solidFill>
              <a:latin typeface="Century Gothic" panose="020B0502020202020204" pitchFamily="34" charset="0"/>
              <a:hlinkClick r:id="rId5">
                <a:extLst>
                  <a:ext uri="{A12FA001-AC4F-418D-AE19-62706E023703}">
                    <ahyp:hlinkClr xmlns:ahyp="http://schemas.microsoft.com/office/drawing/2018/hyperlinkcolor" xmlns="" val="tx"/>
                  </a:ext>
                </a:extLst>
              </a:hlinkClick>
            </a:endParaRPr>
          </a:p>
          <a:p>
            <a:pPr>
              <a:lnSpc>
                <a:spcPct val="150000"/>
              </a:lnSpc>
            </a:pPr>
            <a:r>
              <a:rPr lang="el-GR" dirty="0">
                <a:solidFill>
                  <a:schemeClr val="bg1"/>
                </a:solidFill>
                <a:latin typeface="Century Gothic" panose="020B0502020202020204" pitchFamily="34" charset="0"/>
                <a:hlinkClick r:id="rId6">
                  <a:extLst>
                    <a:ext uri="{A12FA001-AC4F-418D-AE19-62706E023703}">
                      <ahyp:hlinkClr xmlns:ahyp="http://schemas.microsoft.com/office/drawing/2018/hyperlinkcolor" xmlns="" val="tx"/>
                    </a:ext>
                  </a:extLst>
                </a:hlinkClick>
              </a:rPr>
              <a:t>Εκτελεστικοί κανόνες της Διαπίστευσης </a:t>
            </a:r>
            <a:endParaRPr lang="el-GR" dirty="0">
              <a:solidFill>
                <a:schemeClr val="bg1"/>
              </a:solidFill>
              <a:latin typeface="Century Gothic" panose="020B0502020202020204" pitchFamily="34" charset="0"/>
            </a:endParaRPr>
          </a:p>
          <a:p>
            <a:pPr>
              <a:lnSpc>
                <a:spcPct val="150000"/>
              </a:lnSpc>
            </a:pPr>
            <a:r>
              <a:rPr lang="el-GR" dirty="0">
                <a:solidFill>
                  <a:schemeClr val="bg1"/>
                </a:solidFill>
                <a:latin typeface="Century Gothic" panose="020B0502020202020204" pitchFamily="34" charset="0"/>
                <a:hlinkClick r:id="rId7">
                  <a:extLst>
                    <a:ext uri="{A12FA001-AC4F-418D-AE19-62706E023703}">
                      <ahyp:hlinkClr xmlns:ahyp="http://schemas.microsoft.com/office/drawing/2018/hyperlinkcolor" xmlns="" val="tx"/>
                    </a:ext>
                  </a:extLst>
                </a:hlinkClick>
              </a:rPr>
              <a:t>Πρότυπα ποιότητας της Διαπίστευσης (</a:t>
            </a:r>
            <a:r>
              <a:rPr lang="en-US" dirty="0">
                <a:solidFill>
                  <a:schemeClr val="bg1"/>
                </a:solidFill>
                <a:latin typeface="Century Gothic" panose="020B0502020202020204" pitchFamily="34" charset="0"/>
                <a:hlinkClick r:id="rId7">
                  <a:extLst>
                    <a:ext uri="{A12FA001-AC4F-418D-AE19-62706E023703}">
                      <ahyp:hlinkClr xmlns:ahyp="http://schemas.microsoft.com/office/drawing/2018/hyperlinkcolor" xmlns="" val="tx"/>
                    </a:ext>
                  </a:extLst>
                </a:hlinkClick>
              </a:rPr>
              <a:t>Quality Standards)</a:t>
            </a:r>
            <a:endParaRPr lang="en-US" dirty="0">
              <a:solidFill>
                <a:schemeClr val="bg1"/>
              </a:solidFill>
              <a:latin typeface="Century Gothic" panose="020B0502020202020204" pitchFamily="34" charset="0"/>
            </a:endParaRPr>
          </a:p>
          <a:p>
            <a:pPr>
              <a:lnSpc>
                <a:spcPct val="150000"/>
              </a:lnSpc>
            </a:pPr>
            <a:r>
              <a:rPr lang="en-US" dirty="0">
                <a:solidFill>
                  <a:schemeClr val="bg1"/>
                </a:solidFill>
                <a:latin typeface="Century Gothic" panose="020B0502020202020204" pitchFamily="34" charset="0"/>
                <a:hlinkClick r:id="rId8">
                  <a:extLst>
                    <a:ext uri="{A12FA001-AC4F-418D-AE19-62706E023703}">
                      <ahyp:hlinkClr xmlns:ahyp="http://schemas.microsoft.com/office/drawing/2018/hyperlinkcolor" xmlns="" val="tx"/>
                    </a:ext>
                  </a:extLst>
                </a:hlinkClick>
              </a:rPr>
              <a:t>O</a:t>
            </a:r>
            <a:r>
              <a:rPr lang="el-GR" dirty="0">
                <a:solidFill>
                  <a:schemeClr val="bg1"/>
                </a:solidFill>
                <a:latin typeface="Century Gothic" panose="020B0502020202020204" pitchFamily="34" charset="0"/>
                <a:hlinkClick r:id="rId8">
                  <a:extLst>
                    <a:ext uri="{A12FA001-AC4F-418D-AE19-62706E023703}">
                      <ahyp:hlinkClr xmlns:ahyp="http://schemas.microsoft.com/office/drawing/2018/hyperlinkcolor" xmlns="" val="tx"/>
                    </a:ext>
                  </a:extLst>
                </a:hlinkClick>
              </a:rPr>
              <a:t>δηγός Προγράμματος 202</a:t>
            </a:r>
            <a:r>
              <a:rPr lang="el-GR" dirty="0">
                <a:solidFill>
                  <a:schemeClr val="bg1"/>
                </a:solidFill>
                <a:latin typeface="Century Gothic" panose="020B0502020202020204" pitchFamily="34" charset="0"/>
              </a:rPr>
              <a:t>3</a:t>
            </a:r>
          </a:p>
          <a:p>
            <a:pPr>
              <a:lnSpc>
                <a:spcPct val="150000"/>
              </a:lnSpc>
            </a:pPr>
            <a:r>
              <a:rPr lang="el-GR" dirty="0">
                <a:solidFill>
                  <a:schemeClr val="bg1"/>
                </a:solidFill>
                <a:latin typeface="Century Gothic" panose="020B0502020202020204" pitchFamily="34" charset="0"/>
                <a:hlinkClick r:id="rId9">
                  <a:extLst>
                    <a:ext uri="{A12FA001-AC4F-418D-AE19-62706E023703}">
                      <ahyp:hlinkClr xmlns:ahyp="http://schemas.microsoft.com/office/drawing/2018/hyperlinkcolor" xmlns="" val="tx"/>
                    </a:ext>
                  </a:extLst>
                </a:hlinkClick>
              </a:rPr>
              <a:t>Επιλέξιμοι Οργανισμοί για Διαπίστευση </a:t>
            </a:r>
            <a:r>
              <a:rPr lang="en-US" dirty="0">
                <a:solidFill>
                  <a:schemeClr val="bg1"/>
                </a:solidFill>
                <a:latin typeface="Century Gothic" panose="020B0502020202020204" pitchFamily="34" charset="0"/>
                <a:hlinkClick r:id="rId9">
                  <a:extLst>
                    <a:ext uri="{A12FA001-AC4F-418D-AE19-62706E023703}">
                      <ahyp:hlinkClr xmlns:ahyp="http://schemas.microsoft.com/office/drawing/2018/hyperlinkcolor" xmlns="" val="tx"/>
                    </a:ext>
                  </a:extLst>
                </a:hlinkClick>
              </a:rPr>
              <a:t>Erasmus</a:t>
            </a:r>
            <a:endParaRPr lang="en-US" dirty="0">
              <a:solidFill>
                <a:schemeClr val="bg1"/>
              </a:solidFill>
              <a:latin typeface="Century Gothic" panose="020B0502020202020204" pitchFamily="34" charset="0"/>
            </a:endParaRPr>
          </a:p>
          <a:p>
            <a:pPr>
              <a:lnSpc>
                <a:spcPct val="150000"/>
              </a:lnSpc>
            </a:pPr>
            <a:r>
              <a:rPr lang="el-GR" dirty="0">
                <a:solidFill>
                  <a:schemeClr val="bg1"/>
                </a:solidFill>
                <a:latin typeface="Century Gothic" panose="020B0502020202020204" pitchFamily="34" charset="0"/>
                <a:hlinkClick r:id="rId10">
                  <a:extLst>
                    <a:ext uri="{A12FA001-AC4F-418D-AE19-62706E023703}">
                      <ahyp:hlinkClr xmlns:ahyp="http://schemas.microsoft.com/office/drawing/2018/hyperlinkcolor" xmlns="" val="tx"/>
                    </a:ext>
                  </a:extLst>
                </a:hlinkClick>
              </a:rPr>
              <a:t>Έντυπα αιτήσεων</a:t>
            </a:r>
            <a:endParaRPr lang="en-US" dirty="0">
              <a:solidFill>
                <a:schemeClr val="bg1"/>
              </a:solidFill>
              <a:latin typeface="Century Gothic" panose="020B0502020202020204" pitchFamily="34" charset="0"/>
            </a:endParaRPr>
          </a:p>
          <a:p>
            <a:pPr>
              <a:lnSpc>
                <a:spcPct val="150000"/>
              </a:lnSpc>
            </a:pPr>
            <a:r>
              <a:rPr lang="en-US" dirty="0">
                <a:solidFill>
                  <a:schemeClr val="bg1"/>
                </a:solidFill>
                <a:latin typeface="Century Gothic" panose="020B0502020202020204" pitchFamily="34" charset="0"/>
                <a:hlinkClick r:id="rId11">
                  <a:extLst>
                    <a:ext uri="{A12FA001-AC4F-418D-AE19-62706E023703}">
                      <ahyp:hlinkClr xmlns:ahyp="http://schemas.microsoft.com/office/drawing/2018/hyperlinkcolor" xmlns="" val="tx"/>
                    </a:ext>
                  </a:extLst>
                </a:hlinkClick>
              </a:rPr>
              <a:t>O</a:t>
            </a:r>
            <a:r>
              <a:rPr lang="el-GR" dirty="0" err="1">
                <a:solidFill>
                  <a:schemeClr val="bg1"/>
                </a:solidFill>
                <a:latin typeface="Century Gothic" panose="020B0502020202020204" pitchFamily="34" charset="0"/>
                <a:hlinkClick r:id="rId11">
                  <a:extLst>
                    <a:ext uri="{A12FA001-AC4F-418D-AE19-62706E023703}">
                      <ahyp:hlinkClr xmlns:ahyp="http://schemas.microsoft.com/office/drawing/2018/hyperlinkcolor" xmlns="" val="tx"/>
                    </a:ext>
                  </a:extLst>
                </a:hlinkClick>
              </a:rPr>
              <a:t>δηγός</a:t>
            </a:r>
            <a:r>
              <a:rPr lang="el-GR" dirty="0">
                <a:solidFill>
                  <a:schemeClr val="bg1"/>
                </a:solidFill>
                <a:latin typeface="Century Gothic" panose="020B0502020202020204" pitchFamily="34" charset="0"/>
                <a:hlinkClick r:id="rId11">
                  <a:extLst>
                    <a:ext uri="{A12FA001-AC4F-418D-AE19-62706E023703}">
                      <ahyp:hlinkClr xmlns:ahyp="http://schemas.microsoft.com/office/drawing/2018/hyperlinkcolor" xmlns="" val="tx"/>
                    </a:ext>
                  </a:extLst>
                </a:hlinkClick>
              </a:rPr>
              <a:t> για Υποβολή Αίτησης</a:t>
            </a:r>
            <a:endParaRPr lang="en-US" dirty="0">
              <a:solidFill>
                <a:schemeClr val="bg1"/>
              </a:solidFill>
              <a:latin typeface="Century Gothic" panose="020B0502020202020204" pitchFamily="34" charset="0"/>
            </a:endParaRPr>
          </a:p>
          <a:p>
            <a:pPr>
              <a:lnSpc>
                <a:spcPct val="150000"/>
              </a:lnSpc>
            </a:pPr>
            <a:r>
              <a:rPr lang="el-GR" dirty="0">
                <a:solidFill>
                  <a:schemeClr val="bg1"/>
                </a:solidFill>
                <a:latin typeface="Century Gothic" panose="020B0502020202020204" pitchFamily="34" charset="0"/>
                <a:hlinkClick r:id="rId12">
                  <a:extLst>
                    <a:ext uri="{A12FA001-AC4F-418D-AE19-62706E023703}">
                      <ahyp:hlinkClr xmlns:ahyp="http://schemas.microsoft.com/office/drawing/2018/hyperlinkcolor" xmlns="" val="tx"/>
                    </a:ext>
                  </a:extLst>
                </a:hlinkClick>
              </a:rPr>
              <a:t>Οδηγός Διαχείρισης Σχεδίων για Δικαιούχους</a:t>
            </a:r>
            <a:endParaRPr lang="el-GR" dirty="0">
              <a:solidFill>
                <a:schemeClr val="bg1"/>
              </a:solidFill>
              <a:latin typeface="Century Gothic" panose="020B0502020202020204" pitchFamily="34" charset="0"/>
            </a:endParaRPr>
          </a:p>
          <a:p>
            <a:pPr>
              <a:lnSpc>
                <a:spcPct val="150000"/>
              </a:lnSpc>
            </a:pPr>
            <a:r>
              <a:rPr lang="el-GR" dirty="0">
                <a:solidFill>
                  <a:schemeClr val="bg1"/>
                </a:solidFill>
                <a:latin typeface="Century Gothic" panose="020B0502020202020204" pitchFamily="34" charset="0"/>
                <a:hlinkClick r:id="rId13">
                  <a:extLst>
                    <a:ext uri="{A12FA001-AC4F-418D-AE19-62706E023703}">
                      <ahyp:hlinkClr xmlns:ahyp="http://schemas.microsoft.com/office/drawing/2018/hyperlinkcolor" xmlns="" val="tx"/>
                    </a:ext>
                  </a:extLst>
                </a:hlinkClick>
              </a:rPr>
              <a:t>Οδηγός </a:t>
            </a:r>
            <a:r>
              <a:rPr lang="el-GR" dirty="0" err="1">
                <a:solidFill>
                  <a:schemeClr val="bg1"/>
                </a:solidFill>
                <a:latin typeface="Century Gothic" panose="020B0502020202020204" pitchFamily="34" charset="0"/>
                <a:hlinkClick r:id="rId13">
                  <a:extLst>
                    <a:ext uri="{A12FA001-AC4F-418D-AE19-62706E023703}">
                      <ahyp:hlinkClr xmlns:ahyp="http://schemas.microsoft.com/office/drawing/2018/hyperlinkcolor" xmlns="" val="tx"/>
                    </a:ext>
                  </a:extLst>
                </a:hlinkClick>
              </a:rPr>
              <a:t>Αξιολογητών</a:t>
            </a:r>
            <a:endParaRPr lang="en-US" dirty="0">
              <a:solidFill>
                <a:schemeClr val="bg1"/>
              </a:solidFill>
              <a:latin typeface="Century Gothic" panose="020B0502020202020204" pitchFamily="34" charset="0"/>
            </a:endParaRPr>
          </a:p>
          <a:p>
            <a:pPr>
              <a:lnSpc>
                <a:spcPct val="150000"/>
              </a:lnSpc>
            </a:pPr>
            <a:r>
              <a:rPr lang="el-GR" dirty="0">
                <a:solidFill>
                  <a:schemeClr val="bg1"/>
                </a:solidFill>
                <a:latin typeface="Century Gothic" panose="020B0502020202020204" pitchFamily="34" charset="0"/>
                <a:hlinkClick r:id="rId14">
                  <a:extLst>
                    <a:ext uri="{A12FA001-AC4F-418D-AE19-62706E023703}">
                      <ahyp:hlinkClr xmlns:ahyp="http://schemas.microsoft.com/office/drawing/2018/hyperlinkcolor" xmlns="" val="tx"/>
                    </a:ext>
                  </a:extLst>
                </a:hlinkClick>
              </a:rPr>
              <a:t>Εργαλεία Ε</a:t>
            </a:r>
            <a:r>
              <a:rPr lang="en-US" dirty="0">
                <a:solidFill>
                  <a:schemeClr val="bg1"/>
                </a:solidFill>
                <a:latin typeface="Century Gothic" panose="020B0502020202020204" pitchFamily="34" charset="0"/>
                <a:hlinkClick r:id="rId14">
                  <a:extLst>
                    <a:ext uri="{A12FA001-AC4F-418D-AE19-62706E023703}">
                      <ahyp:hlinkClr xmlns:ahyp="http://schemas.microsoft.com/office/drawing/2018/hyperlinkcolor" xmlns="" val="tx"/>
                    </a:ext>
                  </a:extLst>
                </a:hlinkClick>
              </a:rPr>
              <a:t>rasmus</a:t>
            </a:r>
            <a:endParaRPr lang="el-GR" dirty="0">
              <a:latin typeface="Century Gothic" panose="020B0502020202020204" pitchFamily="34" charset="0"/>
            </a:endParaRPr>
          </a:p>
          <a:p>
            <a:pPr>
              <a:lnSpc>
                <a:spcPct val="150000"/>
              </a:lnSpc>
            </a:pPr>
            <a:r>
              <a:rPr lang="el-GR" b="1" dirty="0">
                <a:latin typeface="Century Gothic" panose="020B0502020202020204" pitchFamily="34" charset="0"/>
              </a:rPr>
              <a:t>Ε</a:t>
            </a:r>
            <a:r>
              <a:rPr lang="en-US" b="1" dirty="0">
                <a:latin typeface="Century Gothic" panose="020B0502020202020204" pitchFamily="34" charset="0"/>
              </a:rPr>
              <a:t>U Login</a:t>
            </a:r>
          </a:p>
          <a:p>
            <a:pPr>
              <a:lnSpc>
                <a:spcPct val="150000"/>
              </a:lnSpc>
            </a:pPr>
            <a:r>
              <a:rPr lang="el-GR" dirty="0">
                <a:solidFill>
                  <a:schemeClr val="bg1"/>
                </a:solidFill>
                <a:latin typeface="Century Gothic" panose="020B0502020202020204" pitchFamily="34" charset="0"/>
                <a:hlinkClick r:id="rId15">
                  <a:extLst>
                    <a:ext uri="{A12FA001-AC4F-418D-AE19-62706E023703}">
                      <ahyp:hlinkClr xmlns:ahyp="http://schemas.microsoft.com/office/drawing/2018/hyperlinkcolor" xmlns="" val="tx"/>
                    </a:ext>
                  </a:extLst>
                </a:hlinkClick>
              </a:rPr>
              <a:t>Σύνδεσμος για τη δημιουργία </a:t>
            </a:r>
            <a:r>
              <a:rPr lang="en-US" dirty="0">
                <a:solidFill>
                  <a:schemeClr val="bg1"/>
                </a:solidFill>
                <a:latin typeface="Century Gothic" panose="020B0502020202020204" pitchFamily="34" charset="0"/>
                <a:hlinkClick r:id="rId15">
                  <a:extLst>
                    <a:ext uri="{A12FA001-AC4F-418D-AE19-62706E023703}">
                      <ahyp:hlinkClr xmlns:ahyp="http://schemas.microsoft.com/office/drawing/2018/hyperlinkcolor" xmlns="" val="tx"/>
                    </a:ext>
                  </a:extLst>
                </a:hlinkClick>
              </a:rPr>
              <a:t>EU Login Account</a:t>
            </a:r>
            <a:endParaRPr lang="en-US" dirty="0">
              <a:solidFill>
                <a:schemeClr val="bg1"/>
              </a:solidFill>
              <a:latin typeface="Century Gothic" panose="020B0502020202020204" pitchFamily="34" charset="0"/>
            </a:endParaRPr>
          </a:p>
          <a:p>
            <a:pPr>
              <a:lnSpc>
                <a:spcPct val="150000"/>
              </a:lnSpc>
            </a:pPr>
            <a:r>
              <a:rPr lang="en-US" dirty="0">
                <a:solidFill>
                  <a:schemeClr val="bg1"/>
                </a:solidFill>
                <a:latin typeface="Century Gothic" panose="020B0502020202020204" pitchFamily="34" charset="0"/>
                <a:hlinkClick r:id="rId16">
                  <a:extLst>
                    <a:ext uri="{A12FA001-AC4F-418D-AE19-62706E023703}">
                      <ahyp:hlinkClr xmlns:ahyp="http://schemas.microsoft.com/office/drawing/2018/hyperlinkcolor" xmlns="" val="tx"/>
                    </a:ext>
                  </a:extLst>
                </a:hlinkClick>
              </a:rPr>
              <a:t>O</a:t>
            </a:r>
            <a:r>
              <a:rPr lang="el-GR" dirty="0" err="1">
                <a:solidFill>
                  <a:schemeClr val="bg1"/>
                </a:solidFill>
                <a:latin typeface="Century Gothic" panose="020B0502020202020204" pitchFamily="34" charset="0"/>
                <a:hlinkClick r:id="rId16">
                  <a:extLst>
                    <a:ext uri="{A12FA001-AC4F-418D-AE19-62706E023703}">
                      <ahyp:hlinkClr xmlns:ahyp="http://schemas.microsoft.com/office/drawing/2018/hyperlinkcolor" xmlns="" val="tx"/>
                    </a:ext>
                  </a:extLst>
                </a:hlinkClick>
              </a:rPr>
              <a:t>δηγίες</a:t>
            </a:r>
            <a:r>
              <a:rPr lang="el-GR" dirty="0">
                <a:solidFill>
                  <a:schemeClr val="bg1"/>
                </a:solidFill>
                <a:latin typeface="Century Gothic" panose="020B0502020202020204" pitchFamily="34" charset="0"/>
                <a:hlinkClick r:id="rId16">
                  <a:extLst>
                    <a:ext uri="{A12FA001-AC4F-418D-AE19-62706E023703}">
                      <ahyp:hlinkClr xmlns:ahyp="http://schemas.microsoft.com/office/drawing/2018/hyperlinkcolor" xmlns="" val="tx"/>
                    </a:ext>
                  </a:extLst>
                </a:hlinkClick>
              </a:rPr>
              <a:t> για τη δημιουργία </a:t>
            </a:r>
            <a:r>
              <a:rPr lang="en-US" dirty="0">
                <a:solidFill>
                  <a:schemeClr val="bg1"/>
                </a:solidFill>
                <a:latin typeface="Century Gothic" panose="020B0502020202020204" pitchFamily="34" charset="0"/>
                <a:hlinkClick r:id="rId16">
                  <a:extLst>
                    <a:ext uri="{A12FA001-AC4F-418D-AE19-62706E023703}">
                      <ahyp:hlinkClr xmlns:ahyp="http://schemas.microsoft.com/office/drawing/2018/hyperlinkcolor" xmlns="" val="tx"/>
                    </a:ext>
                  </a:extLst>
                </a:hlinkClick>
              </a:rPr>
              <a:t>EU Login Account </a:t>
            </a:r>
            <a:endParaRPr lang="en-US"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14507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EF76E-12E1-D188-ADB6-2AED63EEB190}"/>
              </a:ext>
            </a:extLst>
          </p:cNvPr>
          <p:cNvSpPr>
            <a:spLocks noGrp="1"/>
          </p:cNvSpPr>
          <p:nvPr>
            <p:ph type="ctrTitle"/>
          </p:nvPr>
        </p:nvSpPr>
        <p:spPr>
          <a:xfrm>
            <a:off x="623392" y="89003"/>
            <a:ext cx="10363200" cy="492443"/>
          </a:xfrm>
        </p:spPr>
        <p:txBody>
          <a:bodyPr/>
          <a:lstStyle/>
          <a:p>
            <a:r>
              <a:rPr lang="el-GR" dirty="0"/>
              <a:t>Γ. Ευκαιρίες</a:t>
            </a:r>
            <a:endParaRPr lang="en-GR" dirty="0"/>
          </a:p>
        </p:txBody>
      </p:sp>
      <p:sp>
        <p:nvSpPr>
          <p:cNvPr id="5" name="TextBox 4">
            <a:extLst>
              <a:ext uri="{FF2B5EF4-FFF2-40B4-BE49-F238E27FC236}">
                <a16:creationId xmlns:a16="http://schemas.microsoft.com/office/drawing/2014/main" id="{9C9FCB70-9005-67B5-DB44-9A8D19C9D11A}"/>
              </a:ext>
            </a:extLst>
          </p:cNvPr>
          <p:cNvSpPr txBox="1"/>
          <p:nvPr/>
        </p:nvSpPr>
        <p:spPr>
          <a:xfrm>
            <a:off x="104354" y="1092317"/>
            <a:ext cx="7344816" cy="369332"/>
          </a:xfrm>
          <a:prstGeom prst="rect">
            <a:avLst/>
          </a:prstGeom>
          <a:noFill/>
        </p:spPr>
        <p:txBody>
          <a:bodyPr wrap="square">
            <a:spAutoFit/>
          </a:bodyPr>
          <a:lstStyle/>
          <a:p>
            <a:r>
              <a:rPr lang="en-GR" dirty="0">
                <a:hlinkClick r:id="rId2"/>
              </a:rPr>
              <a:t>https://school-education.ec.europa.eu/en/professional-development</a:t>
            </a:r>
            <a:r>
              <a:rPr lang="en-GR" dirty="0"/>
              <a:t> </a:t>
            </a:r>
          </a:p>
        </p:txBody>
      </p:sp>
      <p:sp>
        <p:nvSpPr>
          <p:cNvPr id="7" name="TextBox 6">
            <a:extLst>
              <a:ext uri="{FF2B5EF4-FFF2-40B4-BE49-F238E27FC236}">
                <a16:creationId xmlns:a16="http://schemas.microsoft.com/office/drawing/2014/main" id="{A686D185-96B5-EBA7-356F-C4D894DCAADC}"/>
              </a:ext>
            </a:extLst>
          </p:cNvPr>
          <p:cNvSpPr txBox="1"/>
          <p:nvPr/>
        </p:nvSpPr>
        <p:spPr>
          <a:xfrm>
            <a:off x="104354" y="1415482"/>
            <a:ext cx="6100762" cy="646331"/>
          </a:xfrm>
          <a:prstGeom prst="rect">
            <a:avLst/>
          </a:prstGeom>
          <a:noFill/>
        </p:spPr>
        <p:txBody>
          <a:bodyPr wrap="square">
            <a:spAutoFit/>
          </a:bodyPr>
          <a:lstStyle/>
          <a:p>
            <a:r>
              <a:rPr lang="en-GR" dirty="0">
                <a:hlinkClick r:id="rId3"/>
              </a:rPr>
              <a:t>https://www.etwinning.gr/</a:t>
            </a:r>
            <a:endParaRPr lang="en-GR" dirty="0"/>
          </a:p>
          <a:p>
            <a:r>
              <a:rPr lang="en-GB" dirty="0">
                <a:hlinkClick r:id="rId4"/>
              </a:rPr>
              <a:t>https://school-education.ec.europa.eu/el/etwinning</a:t>
            </a:r>
            <a:r>
              <a:rPr lang="en-GB" dirty="0"/>
              <a:t> </a:t>
            </a:r>
            <a:endParaRPr lang="el-GR" dirty="0"/>
          </a:p>
        </p:txBody>
      </p:sp>
      <p:sp>
        <p:nvSpPr>
          <p:cNvPr id="8" name="TextBox 7">
            <a:extLst>
              <a:ext uri="{FF2B5EF4-FFF2-40B4-BE49-F238E27FC236}">
                <a16:creationId xmlns:a16="http://schemas.microsoft.com/office/drawing/2014/main" id="{7870456D-D8AB-6501-8B95-0B4CC07FFA84}"/>
              </a:ext>
            </a:extLst>
          </p:cNvPr>
          <p:cNvSpPr txBox="1"/>
          <p:nvPr/>
        </p:nvSpPr>
        <p:spPr>
          <a:xfrm>
            <a:off x="104354" y="506621"/>
            <a:ext cx="3024336" cy="646331"/>
          </a:xfrm>
          <a:prstGeom prst="rect">
            <a:avLst/>
          </a:prstGeom>
          <a:noFill/>
        </p:spPr>
        <p:txBody>
          <a:bodyPr wrap="square" rtlCol="0">
            <a:spAutoFit/>
          </a:bodyPr>
          <a:lstStyle/>
          <a:p>
            <a:r>
              <a:rPr lang="en-GR" b="1" dirty="0">
                <a:solidFill>
                  <a:srgbClr val="FF0000"/>
                </a:solidFill>
              </a:rPr>
              <a:t>ETWINNING</a:t>
            </a:r>
          </a:p>
          <a:p>
            <a:r>
              <a:rPr lang="el-GR" b="1" dirty="0">
                <a:solidFill>
                  <a:srgbClr val="FF0000"/>
                </a:solidFill>
              </a:rPr>
              <a:t>Επαγγελματική ανάπτυξη</a:t>
            </a:r>
            <a:endParaRPr lang="en-GR" b="1" dirty="0">
              <a:solidFill>
                <a:srgbClr val="FF0000"/>
              </a:solidFill>
            </a:endParaRPr>
          </a:p>
        </p:txBody>
      </p:sp>
      <p:sp>
        <p:nvSpPr>
          <p:cNvPr id="9" name="TextBox 8">
            <a:extLst>
              <a:ext uri="{FF2B5EF4-FFF2-40B4-BE49-F238E27FC236}">
                <a16:creationId xmlns:a16="http://schemas.microsoft.com/office/drawing/2014/main" id="{EFE4A25F-8CDB-ADC2-76F0-CD25D145ABC0}"/>
              </a:ext>
            </a:extLst>
          </p:cNvPr>
          <p:cNvSpPr txBox="1"/>
          <p:nvPr/>
        </p:nvSpPr>
        <p:spPr>
          <a:xfrm>
            <a:off x="7449170" y="1838022"/>
            <a:ext cx="4104456" cy="923330"/>
          </a:xfrm>
          <a:prstGeom prst="rect">
            <a:avLst/>
          </a:prstGeom>
          <a:noFill/>
        </p:spPr>
        <p:txBody>
          <a:bodyPr wrap="square" rtlCol="0">
            <a:spAutoFit/>
          </a:bodyPr>
          <a:lstStyle/>
          <a:p>
            <a:r>
              <a:rPr lang="en-US" dirty="0" err="1">
                <a:solidFill>
                  <a:srgbClr val="FF0000"/>
                </a:solidFill>
              </a:rPr>
              <a:t>Scientix</a:t>
            </a:r>
            <a:endParaRPr lang="en-US" dirty="0">
              <a:solidFill>
                <a:srgbClr val="FF0000"/>
              </a:solidFill>
            </a:endParaRPr>
          </a:p>
          <a:p>
            <a:r>
              <a:rPr lang="en-US" dirty="0">
                <a:solidFill>
                  <a:srgbClr val="FF0000"/>
                </a:solidFill>
                <a:hlinkClick r:id="rId5"/>
              </a:rPr>
              <a:t>https://www.scientix.eu/</a:t>
            </a:r>
            <a:endParaRPr lang="en-US" dirty="0">
              <a:solidFill>
                <a:srgbClr val="FF0000"/>
              </a:solidFill>
            </a:endParaRPr>
          </a:p>
          <a:p>
            <a:r>
              <a:rPr lang="en-US" dirty="0">
                <a:solidFill>
                  <a:srgbClr val="FF0000"/>
                </a:solidFill>
                <a:hlinkClick r:id="rId6"/>
              </a:rPr>
              <a:t>https://ellak.gr/</a:t>
            </a:r>
            <a:r>
              <a:rPr lang="en-US" dirty="0">
                <a:solidFill>
                  <a:srgbClr val="FF0000"/>
                </a:solidFill>
              </a:rPr>
              <a:t> </a:t>
            </a:r>
          </a:p>
        </p:txBody>
      </p:sp>
      <p:sp>
        <p:nvSpPr>
          <p:cNvPr id="11" name="TextBox 10">
            <a:extLst>
              <a:ext uri="{FF2B5EF4-FFF2-40B4-BE49-F238E27FC236}">
                <a16:creationId xmlns:a16="http://schemas.microsoft.com/office/drawing/2014/main" id="{8DC53B3A-5BC9-C95C-F36A-D2481EDC76E4}"/>
              </a:ext>
            </a:extLst>
          </p:cNvPr>
          <p:cNvSpPr txBox="1"/>
          <p:nvPr/>
        </p:nvSpPr>
        <p:spPr>
          <a:xfrm>
            <a:off x="86644" y="2399061"/>
            <a:ext cx="8151886" cy="1477328"/>
          </a:xfrm>
          <a:prstGeom prst="rect">
            <a:avLst/>
          </a:prstGeom>
          <a:noFill/>
        </p:spPr>
        <p:txBody>
          <a:bodyPr wrap="square">
            <a:spAutoFit/>
          </a:bodyPr>
          <a:lstStyle/>
          <a:p>
            <a:r>
              <a:rPr lang="en-GR" dirty="0">
                <a:solidFill>
                  <a:srgbClr val="FF0000"/>
                </a:solidFill>
              </a:rPr>
              <a:t>European Schoolnet</a:t>
            </a:r>
          </a:p>
          <a:p>
            <a:r>
              <a:rPr lang="en-GR" dirty="0">
                <a:solidFill>
                  <a:srgbClr val="FF0000"/>
                </a:solidFill>
              </a:rPr>
              <a:t>Future Classroom Lab</a:t>
            </a:r>
          </a:p>
          <a:p>
            <a:r>
              <a:rPr lang="en-GR" dirty="0">
                <a:hlinkClick r:id="rId7"/>
              </a:rPr>
              <a:t>http://www.eun.org/el/professional-development/future-classroom-lab</a:t>
            </a:r>
            <a:endParaRPr lang="en-GR" dirty="0"/>
          </a:p>
          <a:p>
            <a:r>
              <a:rPr lang="en-US" dirty="0">
                <a:solidFill>
                  <a:srgbClr val="FF0000"/>
                </a:solidFill>
                <a:hlinkClick r:id="rId8"/>
              </a:rPr>
              <a:t>http://www.stemalliance.eu/partners</a:t>
            </a:r>
            <a:endParaRPr lang="en-US" dirty="0">
              <a:solidFill>
                <a:srgbClr val="FF0000"/>
              </a:solidFill>
            </a:endParaRPr>
          </a:p>
          <a:p>
            <a:r>
              <a:rPr lang="en-GB" b="1" i="0" dirty="0">
                <a:solidFill>
                  <a:srgbClr val="3DAB28"/>
                </a:solidFill>
                <a:effectLst/>
                <a:latin typeface="Lato" panose="020F0502020204030203" pitchFamily="34" charset="0"/>
                <a:hlinkClick r:id="rId9"/>
              </a:rPr>
              <a:t>www.cisco.com</a:t>
            </a:r>
            <a:endParaRPr lang="en-GB" b="1" i="0" dirty="0">
              <a:solidFill>
                <a:srgbClr val="3DAB28"/>
              </a:solidFill>
              <a:effectLst/>
              <a:latin typeface="Lato" panose="020F0502020204030203" pitchFamily="34" charset="0"/>
            </a:endParaRPr>
          </a:p>
        </p:txBody>
      </p:sp>
      <p:sp>
        <p:nvSpPr>
          <p:cNvPr id="13" name="TextBox 12">
            <a:extLst>
              <a:ext uri="{FF2B5EF4-FFF2-40B4-BE49-F238E27FC236}">
                <a16:creationId xmlns:a16="http://schemas.microsoft.com/office/drawing/2014/main" id="{66998621-0551-7259-9005-D087455E8D51}"/>
              </a:ext>
            </a:extLst>
          </p:cNvPr>
          <p:cNvSpPr txBox="1"/>
          <p:nvPr/>
        </p:nvSpPr>
        <p:spPr>
          <a:xfrm>
            <a:off x="86644" y="4069104"/>
            <a:ext cx="6657428" cy="646331"/>
          </a:xfrm>
          <a:prstGeom prst="rect">
            <a:avLst/>
          </a:prstGeom>
          <a:noFill/>
        </p:spPr>
        <p:txBody>
          <a:bodyPr wrap="square" rtlCol="0">
            <a:spAutoFit/>
          </a:bodyPr>
          <a:lstStyle/>
          <a:p>
            <a:r>
              <a:rPr lang="en-GR" dirty="0">
                <a:solidFill>
                  <a:srgbClr val="FF0000"/>
                </a:solidFill>
              </a:rPr>
              <a:t>NASA</a:t>
            </a:r>
          </a:p>
          <a:p>
            <a:r>
              <a:rPr lang="en-GB" dirty="0">
                <a:hlinkClick r:id="rId10"/>
              </a:rPr>
              <a:t>https://www.nasa.gov/stem/foreducators/k-12/index.html</a:t>
            </a:r>
            <a:r>
              <a:rPr lang="en-GB" dirty="0"/>
              <a:t> </a:t>
            </a:r>
            <a:endParaRPr lang="en-GR" dirty="0"/>
          </a:p>
        </p:txBody>
      </p:sp>
      <p:sp>
        <p:nvSpPr>
          <p:cNvPr id="14" name="TextBox 13">
            <a:extLst>
              <a:ext uri="{FF2B5EF4-FFF2-40B4-BE49-F238E27FC236}">
                <a16:creationId xmlns:a16="http://schemas.microsoft.com/office/drawing/2014/main" id="{900C96BC-EA1B-25C6-B023-98D9E43936D1}"/>
              </a:ext>
            </a:extLst>
          </p:cNvPr>
          <p:cNvSpPr txBox="1"/>
          <p:nvPr/>
        </p:nvSpPr>
        <p:spPr>
          <a:xfrm>
            <a:off x="86644" y="4908150"/>
            <a:ext cx="3543374" cy="646331"/>
          </a:xfrm>
          <a:prstGeom prst="rect">
            <a:avLst/>
          </a:prstGeom>
          <a:noFill/>
        </p:spPr>
        <p:txBody>
          <a:bodyPr wrap="square" rtlCol="0">
            <a:spAutoFit/>
          </a:bodyPr>
          <a:lstStyle/>
          <a:p>
            <a:r>
              <a:rPr lang="en-GR" dirty="0">
                <a:solidFill>
                  <a:srgbClr val="FF0000"/>
                </a:solidFill>
              </a:rPr>
              <a:t>CERN</a:t>
            </a:r>
          </a:p>
          <a:p>
            <a:r>
              <a:rPr lang="en-GB" dirty="0">
                <a:solidFill>
                  <a:srgbClr val="FF0000"/>
                </a:solidFill>
                <a:hlinkClick r:id="rId11"/>
              </a:rPr>
              <a:t>https://www.home.cern/</a:t>
            </a:r>
            <a:r>
              <a:rPr lang="en-GB" dirty="0">
                <a:solidFill>
                  <a:srgbClr val="FF0000"/>
                </a:solidFill>
              </a:rPr>
              <a:t> </a:t>
            </a:r>
            <a:endParaRPr lang="en-GR" dirty="0">
              <a:solidFill>
                <a:srgbClr val="FF0000"/>
              </a:solidFill>
            </a:endParaRPr>
          </a:p>
        </p:txBody>
      </p:sp>
      <p:sp>
        <p:nvSpPr>
          <p:cNvPr id="15" name="TextBox 14">
            <a:extLst>
              <a:ext uri="{FF2B5EF4-FFF2-40B4-BE49-F238E27FC236}">
                <a16:creationId xmlns:a16="http://schemas.microsoft.com/office/drawing/2014/main" id="{4701742E-98D3-4180-4D38-75D332A0A4D8}"/>
              </a:ext>
            </a:extLst>
          </p:cNvPr>
          <p:cNvSpPr txBox="1"/>
          <p:nvPr/>
        </p:nvSpPr>
        <p:spPr>
          <a:xfrm>
            <a:off x="7449170" y="3098600"/>
            <a:ext cx="3345060" cy="646331"/>
          </a:xfrm>
          <a:prstGeom prst="rect">
            <a:avLst/>
          </a:prstGeom>
          <a:noFill/>
        </p:spPr>
        <p:txBody>
          <a:bodyPr wrap="square" rtlCol="0">
            <a:spAutoFit/>
          </a:bodyPr>
          <a:lstStyle/>
          <a:p>
            <a:r>
              <a:rPr lang="en-GR" dirty="0">
                <a:solidFill>
                  <a:srgbClr val="FF0000"/>
                </a:solidFill>
              </a:rPr>
              <a:t>ESA</a:t>
            </a:r>
          </a:p>
          <a:p>
            <a:r>
              <a:rPr lang="en-GB" dirty="0">
                <a:solidFill>
                  <a:srgbClr val="FF0000"/>
                </a:solidFill>
                <a:hlinkClick r:id="rId12"/>
              </a:rPr>
              <a:t>https://www.esa.int/</a:t>
            </a:r>
            <a:r>
              <a:rPr lang="en-GB" dirty="0">
                <a:solidFill>
                  <a:srgbClr val="FF0000"/>
                </a:solidFill>
              </a:rPr>
              <a:t> </a:t>
            </a:r>
            <a:endParaRPr lang="en-GR" dirty="0">
              <a:solidFill>
                <a:srgbClr val="FF0000"/>
              </a:solidFill>
            </a:endParaRPr>
          </a:p>
        </p:txBody>
      </p:sp>
      <p:sp>
        <p:nvSpPr>
          <p:cNvPr id="16" name="TextBox 15">
            <a:extLst>
              <a:ext uri="{FF2B5EF4-FFF2-40B4-BE49-F238E27FC236}">
                <a16:creationId xmlns:a16="http://schemas.microsoft.com/office/drawing/2014/main" id="{C48EAF64-2932-E353-8894-ED1AAD3ED3B9}"/>
              </a:ext>
            </a:extLst>
          </p:cNvPr>
          <p:cNvSpPr txBox="1"/>
          <p:nvPr/>
        </p:nvSpPr>
        <p:spPr>
          <a:xfrm>
            <a:off x="7449170" y="778577"/>
            <a:ext cx="3903414" cy="646331"/>
          </a:xfrm>
          <a:prstGeom prst="rect">
            <a:avLst/>
          </a:prstGeom>
          <a:noFill/>
        </p:spPr>
        <p:txBody>
          <a:bodyPr wrap="square" rtlCol="0">
            <a:spAutoFit/>
          </a:bodyPr>
          <a:lstStyle/>
          <a:p>
            <a:r>
              <a:rPr lang="en-US" dirty="0">
                <a:solidFill>
                  <a:srgbClr val="FF0000"/>
                </a:solidFill>
              </a:rPr>
              <a:t>Mission X</a:t>
            </a:r>
          </a:p>
          <a:p>
            <a:r>
              <a:rPr lang="en-GB" dirty="0">
                <a:solidFill>
                  <a:srgbClr val="FF0000"/>
                </a:solidFill>
                <a:hlinkClick r:id="rId13"/>
              </a:rPr>
              <a:t>https://trainlikeanastronaut.org/el/</a:t>
            </a:r>
            <a:r>
              <a:rPr lang="en-US" dirty="0">
                <a:solidFill>
                  <a:srgbClr val="FF0000"/>
                </a:solidFill>
              </a:rPr>
              <a:t> </a:t>
            </a:r>
            <a:endParaRPr lang="en-GR" dirty="0">
              <a:solidFill>
                <a:srgbClr val="FF0000"/>
              </a:solidFill>
            </a:endParaRPr>
          </a:p>
        </p:txBody>
      </p:sp>
      <p:sp>
        <p:nvSpPr>
          <p:cNvPr id="18" name="TextBox 17">
            <a:extLst>
              <a:ext uri="{FF2B5EF4-FFF2-40B4-BE49-F238E27FC236}">
                <a16:creationId xmlns:a16="http://schemas.microsoft.com/office/drawing/2014/main" id="{E2F4C30D-D1F4-BEA2-46FE-D23D2878A773}"/>
              </a:ext>
            </a:extLst>
          </p:cNvPr>
          <p:cNvSpPr txBox="1"/>
          <p:nvPr/>
        </p:nvSpPr>
        <p:spPr>
          <a:xfrm>
            <a:off x="5804992" y="5479258"/>
            <a:ext cx="6100762" cy="1200329"/>
          </a:xfrm>
          <a:prstGeom prst="rect">
            <a:avLst/>
          </a:prstGeom>
          <a:noFill/>
        </p:spPr>
        <p:txBody>
          <a:bodyPr wrap="square">
            <a:spAutoFit/>
          </a:bodyPr>
          <a:lstStyle/>
          <a:p>
            <a:r>
              <a:rPr lang="en-GR" dirty="0">
                <a:solidFill>
                  <a:srgbClr val="FF0000"/>
                </a:solidFill>
                <a:hlinkClick r:id="rId14">
                  <a:extLst>
                    <a:ext uri="{A12FA001-AC4F-418D-AE19-62706E023703}">
                      <ahyp:hlinkClr xmlns:ahyp="http://schemas.microsoft.com/office/drawing/2018/hyperlinkcolor" xmlns="" val="tx"/>
                    </a:ext>
                  </a:extLst>
                </a:hlinkClick>
              </a:rPr>
              <a:t>NYAS</a:t>
            </a:r>
          </a:p>
          <a:p>
            <a:r>
              <a:rPr lang="en-GR" dirty="0">
                <a:solidFill>
                  <a:srgbClr val="FF0000"/>
                </a:solidFill>
                <a:hlinkClick r:id="rId14">
                  <a:extLst>
                    <a:ext uri="{A12FA001-AC4F-418D-AE19-62706E023703}">
                      <ahyp:hlinkClr xmlns:ahyp="http://schemas.microsoft.com/office/drawing/2018/hyperlinkcolor" xmlns="" val="tx"/>
                    </a:ext>
                  </a:extLst>
                </a:hlinkClick>
              </a:rPr>
              <a:t>1000girls 1000futures</a:t>
            </a:r>
          </a:p>
          <a:p>
            <a:r>
              <a:rPr lang="en-GR" dirty="0">
                <a:solidFill>
                  <a:srgbClr val="FF0000"/>
                </a:solidFill>
                <a:hlinkClick r:id="rId14">
                  <a:extLst>
                    <a:ext uri="{A12FA001-AC4F-418D-AE19-62706E023703}">
                      <ahyp:hlinkClr xmlns:ahyp="http://schemas.microsoft.com/office/drawing/2018/hyperlinkcolor" xmlns="" val="tx"/>
                    </a:ext>
                  </a:extLst>
                </a:hlinkClick>
              </a:rPr>
              <a:t>Junior academy</a:t>
            </a:r>
          </a:p>
          <a:p>
            <a:r>
              <a:rPr lang="en-GR" dirty="0">
                <a:solidFill>
                  <a:srgbClr val="0000FF"/>
                </a:solidFill>
                <a:hlinkClick r:id="rId14">
                  <a:extLst>
                    <a:ext uri="{A12FA001-AC4F-418D-AE19-62706E023703}">
                      <ahyp:hlinkClr xmlns:ahyp="http://schemas.microsoft.com/office/drawing/2018/hyperlinkcolor" xmlns="" val="tx"/>
                    </a:ext>
                  </a:extLst>
                </a:hlinkClick>
              </a:rPr>
              <a:t>https://www.nyas.org/</a:t>
            </a:r>
            <a:r>
              <a:rPr lang="en-GR" dirty="0"/>
              <a:t> </a:t>
            </a:r>
          </a:p>
        </p:txBody>
      </p:sp>
      <p:sp>
        <p:nvSpPr>
          <p:cNvPr id="19" name="TextBox 18">
            <a:extLst>
              <a:ext uri="{FF2B5EF4-FFF2-40B4-BE49-F238E27FC236}">
                <a16:creationId xmlns:a16="http://schemas.microsoft.com/office/drawing/2014/main" id="{484227C9-A9B9-0E65-FAE3-91C7EB6ED8B3}"/>
              </a:ext>
            </a:extLst>
          </p:cNvPr>
          <p:cNvSpPr txBox="1"/>
          <p:nvPr/>
        </p:nvSpPr>
        <p:spPr>
          <a:xfrm>
            <a:off x="104354" y="5958581"/>
            <a:ext cx="4839518" cy="646331"/>
          </a:xfrm>
          <a:prstGeom prst="rect">
            <a:avLst/>
          </a:prstGeom>
          <a:noFill/>
        </p:spPr>
        <p:txBody>
          <a:bodyPr wrap="square" rtlCol="0">
            <a:spAutoFit/>
          </a:bodyPr>
          <a:lstStyle/>
          <a:p>
            <a:r>
              <a:rPr lang="en-GR" dirty="0">
                <a:solidFill>
                  <a:srgbClr val="C00000"/>
                </a:solidFill>
              </a:rPr>
              <a:t>NECI GR</a:t>
            </a:r>
          </a:p>
          <a:p>
            <a:r>
              <a:rPr lang="en-GB" dirty="0">
                <a:hlinkClick r:id="rId15"/>
              </a:rPr>
              <a:t>https://www.facebook.com/necigr/?locale=el_GR</a:t>
            </a:r>
            <a:r>
              <a:rPr lang="en-GB" dirty="0"/>
              <a:t> </a:t>
            </a:r>
            <a:endParaRPr lang="en-GR" dirty="0"/>
          </a:p>
        </p:txBody>
      </p:sp>
    </p:spTree>
    <p:extLst>
      <p:ext uri="{BB962C8B-B14F-4D97-AF65-F5344CB8AC3E}">
        <p14:creationId xmlns:p14="http://schemas.microsoft.com/office/powerpoint/2010/main" val="17456780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A9D1-4F16-147D-BFDA-827AC058CDE0}"/>
              </a:ext>
            </a:extLst>
          </p:cNvPr>
          <p:cNvSpPr>
            <a:spLocks noGrp="1"/>
          </p:cNvSpPr>
          <p:nvPr>
            <p:ph type="ctrTitle"/>
          </p:nvPr>
        </p:nvSpPr>
        <p:spPr/>
        <p:txBody>
          <a:bodyPr/>
          <a:lstStyle/>
          <a:p>
            <a:pPr algn="ctr"/>
            <a:r>
              <a:rPr lang="el-GR" dirty="0"/>
              <a:t>Πηγές</a:t>
            </a:r>
            <a:endParaRPr lang="en-GR" dirty="0"/>
          </a:p>
        </p:txBody>
      </p:sp>
      <p:sp>
        <p:nvSpPr>
          <p:cNvPr id="3" name="Subtitle 2">
            <a:extLst>
              <a:ext uri="{FF2B5EF4-FFF2-40B4-BE49-F238E27FC236}">
                <a16:creationId xmlns:a16="http://schemas.microsoft.com/office/drawing/2014/main" id="{6CFF4B7D-3263-F14D-96F0-825B844F5E31}"/>
              </a:ext>
            </a:extLst>
          </p:cNvPr>
          <p:cNvSpPr>
            <a:spLocks noGrp="1"/>
          </p:cNvSpPr>
          <p:nvPr>
            <p:ph type="subTitle" idx="1"/>
          </p:nvPr>
        </p:nvSpPr>
        <p:spPr>
          <a:xfrm>
            <a:off x="1828800" y="2924944"/>
            <a:ext cx="8534400" cy="1477328"/>
          </a:xfrm>
        </p:spPr>
        <p:txBody>
          <a:bodyPr/>
          <a:lstStyle/>
          <a:p>
            <a:r>
              <a:rPr lang="el-GR" sz="2400" dirty="0">
                <a:solidFill>
                  <a:schemeClr val="bg1"/>
                </a:solidFill>
              </a:rPr>
              <a:t>ΙΚΥ</a:t>
            </a:r>
          </a:p>
          <a:p>
            <a:r>
              <a:rPr lang="en-GB" sz="2400" dirty="0">
                <a:solidFill>
                  <a:schemeClr val="bg1"/>
                </a:solidFill>
                <a:hlinkClick r:id="rId2"/>
              </a:rPr>
              <a:t>https://www.iky.gr/el/</a:t>
            </a:r>
            <a:r>
              <a:rPr lang="el-GR" sz="2400" dirty="0">
                <a:solidFill>
                  <a:schemeClr val="bg1"/>
                </a:solidFill>
              </a:rPr>
              <a:t> </a:t>
            </a:r>
          </a:p>
          <a:p>
            <a:r>
              <a:rPr lang="el-GR" sz="2400" dirty="0">
                <a:solidFill>
                  <a:schemeClr val="bg1"/>
                </a:solidFill>
              </a:rPr>
              <a:t>ΙΝΕΔΙΒΙΜ</a:t>
            </a:r>
          </a:p>
          <a:p>
            <a:r>
              <a:rPr lang="en-GB" sz="2400" dirty="0">
                <a:solidFill>
                  <a:schemeClr val="bg1"/>
                </a:solidFill>
                <a:hlinkClick r:id="rId3"/>
              </a:rPr>
              <a:t>https://www.inedivim.gr/</a:t>
            </a:r>
            <a:r>
              <a:rPr lang="el-GR" sz="2400" dirty="0">
                <a:solidFill>
                  <a:schemeClr val="bg1"/>
                </a:solidFill>
              </a:rPr>
              <a:t> </a:t>
            </a:r>
            <a:endParaRPr lang="en-GR" sz="2400" dirty="0">
              <a:solidFill>
                <a:schemeClr val="bg1"/>
              </a:solidFill>
            </a:endParaRPr>
          </a:p>
        </p:txBody>
      </p:sp>
    </p:spTree>
    <p:extLst>
      <p:ext uri="{BB962C8B-B14F-4D97-AF65-F5344CB8AC3E}">
        <p14:creationId xmlns:p14="http://schemas.microsoft.com/office/powerpoint/2010/main" val="30110309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E59D-8640-4959-8E30-26A252CE4DB6}"/>
              </a:ext>
            </a:extLst>
          </p:cNvPr>
          <p:cNvSpPr>
            <a:spLocks noGrp="1"/>
          </p:cNvSpPr>
          <p:nvPr>
            <p:ph type="title"/>
          </p:nvPr>
        </p:nvSpPr>
        <p:spPr>
          <a:xfrm>
            <a:off x="8244644" y="6252991"/>
            <a:ext cx="3648830" cy="492443"/>
          </a:xfrm>
        </p:spPr>
        <p:txBody>
          <a:bodyPr/>
          <a:lstStyle/>
          <a:p>
            <a:r>
              <a:rPr lang="el-GR" cap="none" dirty="0">
                <a:solidFill>
                  <a:schemeClr val="bg1"/>
                </a:solidFill>
              </a:rPr>
              <a:t>ΕΥΧΑΡΙΣΤΩ ΠΟΛΥ!!!</a:t>
            </a:r>
            <a:endParaRPr lang="en-US" cap="none" dirty="0">
              <a:solidFill>
                <a:schemeClr val="bg1"/>
              </a:solidFill>
            </a:endParaRPr>
          </a:p>
        </p:txBody>
      </p:sp>
      <p:sp>
        <p:nvSpPr>
          <p:cNvPr id="4" name="3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104</a:t>
            </a:fld>
            <a:endParaRPr lang="en-US" dirty="0"/>
          </a:p>
        </p:txBody>
      </p:sp>
      <p:pic>
        <p:nvPicPr>
          <p:cNvPr id="5124" name="Picture 4" descr="Home page - ERASMUS">
            <a:extLst>
              <a:ext uri="{FF2B5EF4-FFF2-40B4-BE49-F238E27FC236}">
                <a16:creationId xmlns:a16="http://schemas.microsoft.com/office/drawing/2014/main" id="{EB329B37-0CBE-67ED-41E0-C84B17451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790" y="1628800"/>
            <a:ext cx="6850208" cy="2868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5030BA-8177-229C-68AA-75A9B1D30EB6}"/>
              </a:ext>
            </a:extLst>
          </p:cNvPr>
          <p:cNvSpPr txBox="1"/>
          <p:nvPr/>
        </p:nvSpPr>
        <p:spPr>
          <a:xfrm>
            <a:off x="191344" y="147920"/>
            <a:ext cx="4968552" cy="76944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4400" dirty="0"/>
              <a:t>Food for thought…</a:t>
            </a:r>
            <a:endParaRPr lang="el-GR" sz="4400" dirty="0"/>
          </a:p>
        </p:txBody>
      </p:sp>
      <p:pic>
        <p:nvPicPr>
          <p:cNvPr id="5" name="Picture 4">
            <a:extLst>
              <a:ext uri="{FF2B5EF4-FFF2-40B4-BE49-F238E27FC236}">
                <a16:creationId xmlns:a16="http://schemas.microsoft.com/office/drawing/2014/main" id="{BF5638F7-0684-8E12-1EAA-0B90E0029A9D}"/>
              </a:ext>
            </a:extLst>
          </p:cNvPr>
          <p:cNvPicPr>
            <a:picLocks noChangeAspect="1"/>
          </p:cNvPicPr>
          <p:nvPr/>
        </p:nvPicPr>
        <p:blipFill rotWithShape="1">
          <a:blip r:embed="rId3"/>
          <a:srcRect l="33824" t="12201" r="33594" b="10101"/>
          <a:stretch/>
        </p:blipFill>
        <p:spPr>
          <a:xfrm>
            <a:off x="788305" y="1172632"/>
            <a:ext cx="3405567" cy="5075768"/>
          </a:xfrm>
          <a:prstGeom prst="rect">
            <a:avLst/>
          </a:prstGeom>
          <a:ln>
            <a:noFill/>
          </a:ln>
          <a:effectLst>
            <a:softEdge rad="112500"/>
          </a:effectLst>
        </p:spPr>
      </p:pic>
      <p:sp>
        <p:nvSpPr>
          <p:cNvPr id="6" name="TextBox 5">
            <a:extLst>
              <a:ext uri="{FF2B5EF4-FFF2-40B4-BE49-F238E27FC236}">
                <a16:creationId xmlns:a16="http://schemas.microsoft.com/office/drawing/2014/main" id="{C1C0738F-B346-420E-0DFA-2534188509FA}"/>
              </a:ext>
            </a:extLst>
          </p:cNvPr>
          <p:cNvSpPr txBox="1"/>
          <p:nvPr/>
        </p:nvSpPr>
        <p:spPr>
          <a:xfrm>
            <a:off x="5177864" y="4909846"/>
            <a:ext cx="6340060" cy="544123"/>
          </a:xfrm>
          <a:prstGeom prst="rect">
            <a:avLst/>
          </a:prstGeom>
          <a:noFill/>
        </p:spPr>
        <p:txBody>
          <a:bodyPr wrap="square">
            <a:spAutoFit/>
          </a:bodyPr>
          <a:lstStyle/>
          <a:p>
            <a:pPr algn="ctr" defTabSz="795528">
              <a:spcAft>
                <a:spcPts val="600"/>
              </a:spcAft>
            </a:pPr>
            <a:r>
              <a:rPr lang="el-GR" sz="1218" b="1" kern="1200" dirty="0">
                <a:solidFill>
                  <a:schemeClr val="bg1"/>
                </a:solidFill>
                <a:latin typeface="+mn-lt"/>
                <a:ea typeface="+mn-ea"/>
                <a:cs typeface="+mn-cs"/>
              </a:rPr>
              <a:t>Ξανθή Χουλιάρα, Σύμβουλος Εκπαίδευσης ΠΕ70 Ζακύνθου</a:t>
            </a:r>
          </a:p>
          <a:p>
            <a:pPr algn="ctr" defTabSz="795528">
              <a:spcAft>
                <a:spcPts val="600"/>
              </a:spcAft>
            </a:pPr>
            <a:r>
              <a:rPr lang="en-US" sz="1218" b="1" dirty="0">
                <a:solidFill>
                  <a:schemeClr val="bg1"/>
                </a:solidFill>
                <a:hlinkClick r:id="rId4"/>
              </a:rPr>
              <a:t>xchouliara@sch.gr</a:t>
            </a:r>
            <a:r>
              <a:rPr lang="en-US" sz="1218" b="1" dirty="0">
                <a:solidFill>
                  <a:schemeClr val="bg1"/>
                </a:solidFill>
              </a:rPr>
              <a:t> </a:t>
            </a:r>
            <a:endParaRPr lang="el-GR" sz="1400" b="1" dirty="0">
              <a:solidFill>
                <a:schemeClr val="bg1"/>
              </a:solidFill>
            </a:endParaRPr>
          </a:p>
        </p:txBody>
      </p:sp>
    </p:spTree>
    <p:extLst>
      <p:ext uri="{BB962C8B-B14F-4D97-AF65-F5344CB8AC3E}">
        <p14:creationId xmlns:p14="http://schemas.microsoft.com/office/powerpoint/2010/main" val="3440028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object 23">
            <a:extLst>
              <a:ext uri="{FF2B5EF4-FFF2-40B4-BE49-F238E27FC236}">
                <a16:creationId xmlns:a16="http://schemas.microsoft.com/office/drawing/2014/main" id="{EF2E1C58-7241-4D30-898C-8DF6E64AD5B7}"/>
              </a:ext>
            </a:extLst>
          </p:cNvPr>
          <p:cNvSpPr/>
          <p:nvPr/>
        </p:nvSpPr>
        <p:spPr>
          <a:xfrm>
            <a:off x="4322188" y="4455996"/>
            <a:ext cx="3053369" cy="694269"/>
          </a:xfrm>
          <a:custGeom>
            <a:avLst/>
            <a:gdLst/>
            <a:ahLst/>
            <a:cxnLst/>
            <a:rect l="l" t="t" r="r" b="b"/>
            <a:pathLst>
              <a:path w="3343910" h="541020">
                <a:moveTo>
                  <a:pt x="3253613" y="0"/>
                </a:moveTo>
                <a:lnTo>
                  <a:pt x="90042" y="0"/>
                </a:lnTo>
                <a:lnTo>
                  <a:pt x="54971" y="7088"/>
                </a:lnTo>
                <a:lnTo>
                  <a:pt x="26352" y="26416"/>
                </a:lnTo>
                <a:lnTo>
                  <a:pt x="7068" y="55078"/>
                </a:lnTo>
                <a:lnTo>
                  <a:pt x="0" y="90170"/>
                </a:lnTo>
                <a:lnTo>
                  <a:pt x="0" y="450850"/>
                </a:lnTo>
                <a:lnTo>
                  <a:pt x="7068" y="485947"/>
                </a:lnTo>
                <a:lnTo>
                  <a:pt x="26352" y="514608"/>
                </a:lnTo>
                <a:lnTo>
                  <a:pt x="54971" y="533933"/>
                </a:lnTo>
                <a:lnTo>
                  <a:pt x="90042" y="541020"/>
                </a:lnTo>
                <a:lnTo>
                  <a:pt x="3253613" y="541020"/>
                </a:lnTo>
                <a:lnTo>
                  <a:pt x="3288684" y="533933"/>
                </a:lnTo>
                <a:lnTo>
                  <a:pt x="3317303" y="514608"/>
                </a:lnTo>
                <a:lnTo>
                  <a:pt x="3336587" y="485947"/>
                </a:lnTo>
                <a:lnTo>
                  <a:pt x="3343655" y="450850"/>
                </a:lnTo>
                <a:lnTo>
                  <a:pt x="3343655" y="90170"/>
                </a:lnTo>
                <a:lnTo>
                  <a:pt x="3336587" y="55078"/>
                </a:lnTo>
                <a:lnTo>
                  <a:pt x="3317303" y="26416"/>
                </a:lnTo>
                <a:lnTo>
                  <a:pt x="3288684" y="7088"/>
                </a:lnTo>
                <a:lnTo>
                  <a:pt x="3253613" y="0"/>
                </a:lnTo>
                <a:close/>
              </a:path>
            </a:pathLst>
          </a:custGeom>
          <a:solidFill>
            <a:srgbClr val="ADBFBD"/>
          </a:solidFill>
        </p:spPr>
        <p:txBody>
          <a:bodyPr wrap="square" lIns="0" tIns="0" rIns="0" bIns="0" rtlCol="0"/>
          <a:lstStyle/>
          <a:p>
            <a:pPr defTabSz="914400">
              <a:defRPr/>
            </a:pPr>
            <a:endParaRPr kern="0" dirty="0">
              <a:solidFill>
                <a:prstClr val="black"/>
              </a:solidFill>
            </a:endParaRPr>
          </a:p>
        </p:txBody>
      </p:sp>
      <p:sp>
        <p:nvSpPr>
          <p:cNvPr id="25" name="24 - Θέση αριθμού διαφάνειας"/>
          <p:cNvSpPr>
            <a:spLocks noGrp="1"/>
          </p:cNvSpPr>
          <p:nvPr>
            <p:ph type="sldNum" sz="quarter" idx="7"/>
          </p:nvPr>
        </p:nvSpPr>
        <p:spPr>
          <a:xfrm>
            <a:off x="10514011" y="5883275"/>
            <a:ext cx="764215" cy="365125"/>
          </a:xfrm>
          <a:prstGeom prst="rect">
            <a:avLst/>
          </a:prstGeom>
        </p:spPr>
        <p:txBody>
          <a:bodyPr/>
          <a:lstStyle/>
          <a:p>
            <a:fld id="{46B67C96-970E-4DE5-9008-8A04A26FE5B1}" type="slidenum">
              <a:rPr lang="en-GB" smtClean="0"/>
              <a:pPr/>
              <a:t>11</a:t>
            </a:fld>
            <a:endParaRPr lang="en-GB"/>
          </a:p>
        </p:txBody>
      </p:sp>
      <p:sp>
        <p:nvSpPr>
          <p:cNvPr id="10" name="object 10"/>
          <p:cNvSpPr/>
          <p:nvPr/>
        </p:nvSpPr>
        <p:spPr>
          <a:xfrm>
            <a:off x="1632965" y="1557527"/>
            <a:ext cx="8929370" cy="0"/>
          </a:xfrm>
          <a:custGeom>
            <a:avLst/>
            <a:gdLst/>
            <a:ahLst/>
            <a:cxnLst/>
            <a:rect l="l" t="t" r="r" b="b"/>
            <a:pathLst>
              <a:path w="8929370">
                <a:moveTo>
                  <a:pt x="0" y="0"/>
                </a:moveTo>
                <a:lnTo>
                  <a:pt x="8928989" y="0"/>
                </a:lnTo>
              </a:path>
            </a:pathLst>
          </a:custGeom>
          <a:ln w="22225">
            <a:solidFill>
              <a:srgbClr val="96B4B4"/>
            </a:solidFill>
          </a:ln>
        </p:spPr>
        <p:txBody>
          <a:bodyPr wrap="square" lIns="0" tIns="0" rIns="0" bIns="0" rtlCol="0"/>
          <a:lstStyle/>
          <a:p>
            <a:endParaRPr dirty="0"/>
          </a:p>
        </p:txBody>
      </p:sp>
      <p:sp>
        <p:nvSpPr>
          <p:cNvPr id="14" name="object 12">
            <a:extLst>
              <a:ext uri="{FF2B5EF4-FFF2-40B4-BE49-F238E27FC236}">
                <a16:creationId xmlns:a16="http://schemas.microsoft.com/office/drawing/2014/main" id="{91DD0B01-B92C-4E03-9F01-0D678C02E14E}"/>
              </a:ext>
            </a:extLst>
          </p:cNvPr>
          <p:cNvSpPr txBox="1"/>
          <p:nvPr/>
        </p:nvSpPr>
        <p:spPr>
          <a:xfrm>
            <a:off x="4852414" y="3246019"/>
            <a:ext cx="2283460" cy="299720"/>
          </a:xfrm>
          <a:prstGeom prst="rect">
            <a:avLst/>
          </a:prstGeom>
        </p:spPr>
        <p:txBody>
          <a:bodyPr vert="horz" wrap="square" lIns="0" tIns="12700" rIns="0" bIns="0" rtlCol="0">
            <a:spAutoFit/>
          </a:bodyPr>
          <a:lstStyle/>
          <a:p>
            <a:pPr marL="12700">
              <a:spcBef>
                <a:spcPts val="100"/>
              </a:spcBef>
            </a:pPr>
            <a:r>
              <a:rPr spc="-5" dirty="0">
                <a:solidFill>
                  <a:srgbClr val="FFFFFF"/>
                </a:solidFill>
                <a:latin typeface="Arial"/>
                <a:cs typeface="Arial"/>
              </a:rPr>
              <a:t>Erasmus</a:t>
            </a:r>
            <a:r>
              <a:rPr spc="-35" dirty="0">
                <a:solidFill>
                  <a:srgbClr val="FFFFFF"/>
                </a:solidFill>
                <a:latin typeface="Arial"/>
                <a:cs typeface="Arial"/>
              </a:rPr>
              <a:t> </a:t>
            </a:r>
            <a:r>
              <a:rPr spc="-5" dirty="0">
                <a:solidFill>
                  <a:srgbClr val="FFFFFF"/>
                </a:solidFill>
                <a:latin typeface="Arial"/>
                <a:cs typeface="Arial"/>
              </a:rPr>
              <a:t>accreditation</a:t>
            </a:r>
            <a:endParaRPr dirty="0">
              <a:solidFill>
                <a:prstClr val="black"/>
              </a:solidFill>
              <a:latin typeface="Arial"/>
              <a:cs typeface="Arial"/>
            </a:endParaRPr>
          </a:p>
        </p:txBody>
      </p:sp>
      <p:sp>
        <p:nvSpPr>
          <p:cNvPr id="18" name="object 21">
            <a:extLst>
              <a:ext uri="{FF2B5EF4-FFF2-40B4-BE49-F238E27FC236}">
                <a16:creationId xmlns:a16="http://schemas.microsoft.com/office/drawing/2014/main" id="{7A60B043-39A7-4514-8C48-CC988A056BDA}"/>
              </a:ext>
            </a:extLst>
          </p:cNvPr>
          <p:cNvSpPr/>
          <p:nvPr/>
        </p:nvSpPr>
        <p:spPr>
          <a:xfrm>
            <a:off x="551385" y="1964335"/>
            <a:ext cx="2653080" cy="3147060"/>
          </a:xfrm>
          <a:custGeom>
            <a:avLst/>
            <a:gdLst/>
            <a:ahLst/>
            <a:cxnLst/>
            <a:rect l="l" t="t" r="r" b="b"/>
            <a:pathLst>
              <a:path w="1356360" h="3147060">
                <a:moveTo>
                  <a:pt x="0" y="226060"/>
                </a:moveTo>
                <a:lnTo>
                  <a:pt x="4592" y="180503"/>
                </a:lnTo>
                <a:lnTo>
                  <a:pt x="17764" y="138070"/>
                </a:lnTo>
                <a:lnTo>
                  <a:pt x="38606" y="99671"/>
                </a:lnTo>
                <a:lnTo>
                  <a:pt x="66209" y="66214"/>
                </a:lnTo>
                <a:lnTo>
                  <a:pt x="99665" y="38609"/>
                </a:lnTo>
                <a:lnTo>
                  <a:pt x="138065" y="17766"/>
                </a:lnTo>
                <a:lnTo>
                  <a:pt x="180499" y="4593"/>
                </a:lnTo>
                <a:lnTo>
                  <a:pt x="226060" y="0"/>
                </a:lnTo>
                <a:lnTo>
                  <a:pt x="1130300" y="0"/>
                </a:lnTo>
                <a:lnTo>
                  <a:pt x="1175856" y="4593"/>
                </a:lnTo>
                <a:lnTo>
                  <a:pt x="1218289" y="17766"/>
                </a:lnTo>
                <a:lnTo>
                  <a:pt x="1256688" y="38609"/>
                </a:lnTo>
                <a:lnTo>
                  <a:pt x="1290145" y="66214"/>
                </a:lnTo>
                <a:lnTo>
                  <a:pt x="1317750" y="99671"/>
                </a:lnTo>
                <a:lnTo>
                  <a:pt x="1338593" y="138070"/>
                </a:lnTo>
                <a:lnTo>
                  <a:pt x="1351766" y="180503"/>
                </a:lnTo>
                <a:lnTo>
                  <a:pt x="1356360" y="226060"/>
                </a:lnTo>
                <a:lnTo>
                  <a:pt x="1356360" y="2921000"/>
                </a:lnTo>
                <a:lnTo>
                  <a:pt x="1351766" y="2966560"/>
                </a:lnTo>
                <a:lnTo>
                  <a:pt x="1338593" y="3008994"/>
                </a:lnTo>
                <a:lnTo>
                  <a:pt x="1317750" y="3047394"/>
                </a:lnTo>
                <a:lnTo>
                  <a:pt x="1290145" y="3080850"/>
                </a:lnTo>
                <a:lnTo>
                  <a:pt x="1256688" y="3108453"/>
                </a:lnTo>
                <a:lnTo>
                  <a:pt x="1218289" y="3129295"/>
                </a:lnTo>
                <a:lnTo>
                  <a:pt x="1175856" y="3142467"/>
                </a:lnTo>
                <a:lnTo>
                  <a:pt x="1130300" y="3147060"/>
                </a:lnTo>
                <a:lnTo>
                  <a:pt x="226060" y="3147060"/>
                </a:lnTo>
                <a:lnTo>
                  <a:pt x="180499" y="3142467"/>
                </a:lnTo>
                <a:lnTo>
                  <a:pt x="138065" y="3129295"/>
                </a:lnTo>
                <a:lnTo>
                  <a:pt x="99665" y="3108453"/>
                </a:lnTo>
                <a:lnTo>
                  <a:pt x="66209" y="3080850"/>
                </a:lnTo>
                <a:lnTo>
                  <a:pt x="38606" y="3047394"/>
                </a:lnTo>
                <a:lnTo>
                  <a:pt x="17764" y="3008994"/>
                </a:lnTo>
                <a:lnTo>
                  <a:pt x="4592" y="2966560"/>
                </a:lnTo>
                <a:lnTo>
                  <a:pt x="0" y="2921000"/>
                </a:lnTo>
                <a:lnTo>
                  <a:pt x="0" y="226060"/>
                </a:lnTo>
                <a:close/>
              </a:path>
            </a:pathLst>
          </a:custGeom>
          <a:ln/>
        </p:spPr>
        <p:style>
          <a:lnRef idx="0">
            <a:schemeClr val="accent3"/>
          </a:lnRef>
          <a:fillRef idx="3">
            <a:schemeClr val="accent3"/>
          </a:fillRef>
          <a:effectRef idx="3">
            <a:schemeClr val="accent3"/>
          </a:effectRef>
          <a:fontRef idx="minor">
            <a:schemeClr val="lt1"/>
          </a:fontRef>
        </p:style>
        <p:txBody>
          <a:bodyPr wrap="square" lIns="0" tIns="0" rIns="0" bIns="0" rtlCol="0"/>
          <a:lstStyle/>
          <a:p>
            <a:pPr algn="just" defTabSz="914400">
              <a:defRPr/>
            </a:pPr>
            <a:endParaRPr kern="0" dirty="0">
              <a:solidFill>
                <a:prstClr val="black"/>
              </a:solidFill>
            </a:endParaRPr>
          </a:p>
        </p:txBody>
      </p:sp>
      <p:sp>
        <p:nvSpPr>
          <p:cNvPr id="19" name="object 22">
            <a:extLst>
              <a:ext uri="{FF2B5EF4-FFF2-40B4-BE49-F238E27FC236}">
                <a16:creationId xmlns:a16="http://schemas.microsoft.com/office/drawing/2014/main" id="{47D45688-6F43-4FF5-9A9B-DF8C50B25555}"/>
              </a:ext>
            </a:extLst>
          </p:cNvPr>
          <p:cNvSpPr txBox="1"/>
          <p:nvPr/>
        </p:nvSpPr>
        <p:spPr>
          <a:xfrm>
            <a:off x="940763" y="2504102"/>
            <a:ext cx="1874324" cy="1858842"/>
          </a:xfrm>
          <a:prstGeom prst="rect">
            <a:avLst/>
          </a:prstGeom>
        </p:spPr>
        <p:txBody>
          <a:bodyPr vert="horz" wrap="square" lIns="0" tIns="12065" rIns="0" bIns="0" rtlCol="0">
            <a:spAutoFit/>
          </a:bodyPr>
          <a:lstStyle/>
          <a:p>
            <a:pPr marL="116205" marR="5080" indent="-104139" algn="ctr">
              <a:spcBef>
                <a:spcPts val="95"/>
              </a:spcBef>
            </a:pPr>
            <a:r>
              <a:rPr lang="el-GR" sz="2000" b="1" spc="55" dirty="0">
                <a:solidFill>
                  <a:schemeClr val="bg1"/>
                </a:solidFill>
                <a:latin typeface="Century Gothic" panose="020B0502020202020204" pitchFamily="34" charset="0"/>
                <a:cs typeface="Arial"/>
              </a:rPr>
              <a:t>Πώς</a:t>
            </a:r>
            <a:r>
              <a:rPr lang="en-US" sz="2000" b="1" spc="55" dirty="0">
                <a:solidFill>
                  <a:schemeClr val="bg1"/>
                </a:solidFill>
                <a:latin typeface="Century Gothic" panose="020B0502020202020204" pitchFamily="34" charset="0"/>
                <a:cs typeface="Arial"/>
              </a:rPr>
              <a:t> </a:t>
            </a:r>
            <a:r>
              <a:rPr lang="el-GR" sz="2000" b="1" spc="55" dirty="0">
                <a:solidFill>
                  <a:schemeClr val="bg1"/>
                </a:solidFill>
                <a:latin typeface="Century Gothic" panose="020B0502020202020204" pitchFamily="34" charset="0"/>
                <a:cs typeface="Arial"/>
              </a:rPr>
              <a:t>μπορεί να συμμετέχει ένας οργανισμός</a:t>
            </a:r>
            <a:r>
              <a:rPr lang="en-US" sz="2000" b="1" spc="55" dirty="0">
                <a:solidFill>
                  <a:schemeClr val="bg1"/>
                </a:solidFill>
                <a:latin typeface="Century Gothic" panose="020B0502020202020204" pitchFamily="34" charset="0"/>
                <a:cs typeface="Arial"/>
              </a:rPr>
              <a:t> </a:t>
            </a:r>
            <a:r>
              <a:rPr lang="el-GR" sz="2000" b="1" spc="55" dirty="0">
                <a:solidFill>
                  <a:schemeClr val="bg1"/>
                </a:solidFill>
                <a:latin typeface="Century Gothic" panose="020B0502020202020204" pitchFamily="34" charset="0"/>
                <a:cs typeface="Arial"/>
              </a:rPr>
              <a:t>στην ΚΑ1</a:t>
            </a:r>
            <a:r>
              <a:rPr lang="en-US" sz="2000" b="1" spc="55" dirty="0">
                <a:solidFill>
                  <a:schemeClr val="bg1"/>
                </a:solidFill>
                <a:latin typeface="Century Gothic" panose="020B0502020202020204" pitchFamily="34" charset="0"/>
                <a:cs typeface="Arial"/>
              </a:rPr>
              <a:t>;</a:t>
            </a:r>
            <a:endParaRPr sz="2000" dirty="0">
              <a:solidFill>
                <a:schemeClr val="bg1"/>
              </a:solidFill>
              <a:latin typeface="Century Gothic" panose="020B0502020202020204" pitchFamily="34" charset="0"/>
              <a:cs typeface="Arial"/>
            </a:endParaRPr>
          </a:p>
        </p:txBody>
      </p:sp>
      <p:sp>
        <p:nvSpPr>
          <p:cNvPr id="36" name="object 6">
            <a:extLst>
              <a:ext uri="{FF2B5EF4-FFF2-40B4-BE49-F238E27FC236}">
                <a16:creationId xmlns:a16="http://schemas.microsoft.com/office/drawing/2014/main" id="{3FC0343E-4E51-41F7-91EB-3EDA97EBD179}"/>
              </a:ext>
            </a:extLst>
          </p:cNvPr>
          <p:cNvSpPr/>
          <p:nvPr/>
        </p:nvSpPr>
        <p:spPr>
          <a:xfrm>
            <a:off x="4322188" y="2126622"/>
            <a:ext cx="5878268" cy="502920"/>
          </a:xfrm>
          <a:custGeom>
            <a:avLst/>
            <a:gdLst/>
            <a:ahLst/>
            <a:cxnLst/>
            <a:rect l="l" t="t" r="r" b="b"/>
            <a:pathLst>
              <a:path w="6286500" h="502919">
                <a:moveTo>
                  <a:pt x="6201664" y="0"/>
                </a:moveTo>
                <a:lnTo>
                  <a:pt x="84835" y="0"/>
                </a:lnTo>
                <a:lnTo>
                  <a:pt x="51810" y="6596"/>
                </a:lnTo>
                <a:lnTo>
                  <a:pt x="24844" y="24574"/>
                </a:lnTo>
                <a:lnTo>
                  <a:pt x="6665" y="51220"/>
                </a:lnTo>
                <a:lnTo>
                  <a:pt x="0" y="83820"/>
                </a:lnTo>
                <a:lnTo>
                  <a:pt x="0" y="419100"/>
                </a:lnTo>
                <a:lnTo>
                  <a:pt x="6665" y="451699"/>
                </a:lnTo>
                <a:lnTo>
                  <a:pt x="24844" y="478345"/>
                </a:lnTo>
                <a:lnTo>
                  <a:pt x="51810" y="496323"/>
                </a:lnTo>
                <a:lnTo>
                  <a:pt x="84835" y="502920"/>
                </a:lnTo>
                <a:lnTo>
                  <a:pt x="6201664" y="502920"/>
                </a:lnTo>
                <a:lnTo>
                  <a:pt x="6234689" y="496323"/>
                </a:lnTo>
                <a:lnTo>
                  <a:pt x="6261655" y="478345"/>
                </a:lnTo>
                <a:lnTo>
                  <a:pt x="6279834" y="451699"/>
                </a:lnTo>
                <a:lnTo>
                  <a:pt x="6286499" y="419100"/>
                </a:lnTo>
                <a:lnTo>
                  <a:pt x="6286499" y="83820"/>
                </a:lnTo>
                <a:lnTo>
                  <a:pt x="6279834" y="51220"/>
                </a:lnTo>
                <a:lnTo>
                  <a:pt x="6261655" y="24574"/>
                </a:lnTo>
                <a:lnTo>
                  <a:pt x="6234689" y="6596"/>
                </a:lnTo>
                <a:lnTo>
                  <a:pt x="6201664" y="0"/>
                </a:lnTo>
                <a:close/>
              </a:path>
            </a:pathLst>
          </a:custGeom>
          <a:solidFill>
            <a:schemeClr val="accent1"/>
          </a:solidFill>
        </p:spPr>
        <p:txBody>
          <a:bodyPr wrap="square" lIns="0" tIns="0" rIns="0" bIns="0" rtlCol="0"/>
          <a:lstStyle/>
          <a:p>
            <a:pPr defTabSz="914400">
              <a:defRPr/>
            </a:pPr>
            <a:endParaRPr kern="0">
              <a:solidFill>
                <a:prstClr val="black"/>
              </a:solidFill>
            </a:endParaRPr>
          </a:p>
        </p:txBody>
      </p:sp>
      <p:sp>
        <p:nvSpPr>
          <p:cNvPr id="38" name="object 10">
            <a:extLst>
              <a:ext uri="{FF2B5EF4-FFF2-40B4-BE49-F238E27FC236}">
                <a16:creationId xmlns:a16="http://schemas.microsoft.com/office/drawing/2014/main" id="{057E415D-483F-4F9D-A896-31A7FE848509}"/>
              </a:ext>
            </a:extLst>
          </p:cNvPr>
          <p:cNvSpPr/>
          <p:nvPr/>
        </p:nvSpPr>
        <p:spPr>
          <a:xfrm>
            <a:off x="4322189" y="3075613"/>
            <a:ext cx="3343910" cy="805117"/>
          </a:xfrm>
          <a:custGeom>
            <a:avLst/>
            <a:gdLst/>
            <a:ahLst/>
            <a:cxnLst/>
            <a:rect l="l" t="t" r="r" b="b"/>
            <a:pathLst>
              <a:path w="3343910" h="539750">
                <a:moveTo>
                  <a:pt x="3253613" y="0"/>
                </a:moveTo>
                <a:lnTo>
                  <a:pt x="90043" y="0"/>
                </a:lnTo>
                <a:lnTo>
                  <a:pt x="54971" y="7066"/>
                </a:lnTo>
                <a:lnTo>
                  <a:pt x="26352" y="26336"/>
                </a:lnTo>
                <a:lnTo>
                  <a:pt x="7068" y="54917"/>
                </a:lnTo>
                <a:lnTo>
                  <a:pt x="0" y="89915"/>
                </a:lnTo>
                <a:lnTo>
                  <a:pt x="0" y="449580"/>
                </a:lnTo>
                <a:lnTo>
                  <a:pt x="7068" y="484578"/>
                </a:lnTo>
                <a:lnTo>
                  <a:pt x="26352" y="513159"/>
                </a:lnTo>
                <a:lnTo>
                  <a:pt x="54971" y="532429"/>
                </a:lnTo>
                <a:lnTo>
                  <a:pt x="90043" y="539495"/>
                </a:lnTo>
                <a:lnTo>
                  <a:pt x="3253613" y="539495"/>
                </a:lnTo>
                <a:lnTo>
                  <a:pt x="3288684" y="532429"/>
                </a:lnTo>
                <a:lnTo>
                  <a:pt x="3317303" y="513159"/>
                </a:lnTo>
                <a:lnTo>
                  <a:pt x="3336587" y="484578"/>
                </a:lnTo>
                <a:lnTo>
                  <a:pt x="3343655" y="449580"/>
                </a:lnTo>
                <a:lnTo>
                  <a:pt x="3343655" y="89915"/>
                </a:lnTo>
                <a:lnTo>
                  <a:pt x="3336587" y="54917"/>
                </a:lnTo>
                <a:lnTo>
                  <a:pt x="3317303" y="26336"/>
                </a:lnTo>
                <a:lnTo>
                  <a:pt x="3288684" y="7066"/>
                </a:lnTo>
                <a:lnTo>
                  <a:pt x="3253613" y="0"/>
                </a:lnTo>
                <a:close/>
              </a:path>
            </a:pathLst>
          </a:custGeom>
          <a:solidFill>
            <a:schemeClr val="accent6">
              <a:lumMod val="60000"/>
              <a:lumOff val="40000"/>
            </a:schemeClr>
          </a:solidFill>
        </p:spPr>
        <p:txBody>
          <a:bodyPr wrap="square" lIns="0" tIns="0" rIns="0" bIns="0" rtlCol="0"/>
          <a:lstStyle/>
          <a:p>
            <a:pPr algn="ctr" defTabSz="914400">
              <a:defRPr/>
            </a:pPr>
            <a:endParaRPr lang="en-US" sz="800" b="1" dirty="0">
              <a:solidFill>
                <a:schemeClr val="bg1"/>
              </a:solidFill>
              <a:latin typeface="Century Gothic" panose="020B0502020202020204" pitchFamily="34" charset="0"/>
            </a:endParaRPr>
          </a:p>
          <a:p>
            <a:pPr algn="ctr" defTabSz="914400">
              <a:defRPr/>
            </a:pPr>
            <a:r>
              <a:rPr lang="el-GR" sz="2000" b="1" dirty="0">
                <a:solidFill>
                  <a:schemeClr val="bg1"/>
                </a:solidFill>
                <a:latin typeface="Century Gothic" panose="020B0502020202020204" pitchFamily="34" charset="0"/>
              </a:rPr>
              <a:t>     2. Διαπιστευμένα σχέδια </a:t>
            </a:r>
          </a:p>
        </p:txBody>
      </p:sp>
      <p:sp>
        <p:nvSpPr>
          <p:cNvPr id="41" name="object 17">
            <a:extLst>
              <a:ext uri="{FF2B5EF4-FFF2-40B4-BE49-F238E27FC236}">
                <a16:creationId xmlns:a16="http://schemas.microsoft.com/office/drawing/2014/main" id="{DCA652B9-ADAE-4564-8E37-9E820BDC1002}"/>
              </a:ext>
            </a:extLst>
          </p:cNvPr>
          <p:cNvSpPr txBox="1">
            <a:spLocks/>
          </p:cNvSpPr>
          <p:nvPr/>
        </p:nvSpPr>
        <p:spPr>
          <a:xfrm>
            <a:off x="4259255" y="2217781"/>
            <a:ext cx="5753237" cy="320601"/>
          </a:xfrm>
          <a:prstGeom prst="rect">
            <a:avLst/>
          </a:prstGeom>
        </p:spPr>
        <p:txBody>
          <a:bodyPr vert="horz" wrap="square" lIns="0" tIns="12700" rIns="0" bIns="0" rtlCol="0">
            <a:spAutoFit/>
          </a:bodyPr>
          <a:lstStyle>
            <a:lvl1pPr marL="0">
              <a:defRPr sz="18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8415" marR="5080" indent="-1270" algn="ctr">
              <a:spcBef>
                <a:spcPts val="2180"/>
              </a:spcBef>
              <a:defRPr/>
            </a:pPr>
            <a:r>
              <a:rPr lang="el-GR" sz="2000" b="1" dirty="0">
                <a:latin typeface="Century Gothic" panose="020B0502020202020204" pitchFamily="34" charset="0"/>
                <a:cs typeface="+mn-cs"/>
              </a:rPr>
              <a:t>1. Βραχυπρόθεσμα σχέδια (6 - 18 μήνες)</a:t>
            </a:r>
            <a:endParaRPr lang="en-US" sz="1600" kern="0" dirty="0">
              <a:solidFill>
                <a:sysClr val="window" lastClr="FFFFFF"/>
              </a:solidFill>
            </a:endParaRPr>
          </a:p>
        </p:txBody>
      </p:sp>
      <p:sp>
        <p:nvSpPr>
          <p:cNvPr id="44" name="object 27">
            <a:extLst>
              <a:ext uri="{FF2B5EF4-FFF2-40B4-BE49-F238E27FC236}">
                <a16:creationId xmlns:a16="http://schemas.microsoft.com/office/drawing/2014/main" id="{498BB2AA-8D28-40A1-A23C-CF05344B5BB0}"/>
              </a:ext>
            </a:extLst>
          </p:cNvPr>
          <p:cNvSpPr/>
          <p:nvPr/>
        </p:nvSpPr>
        <p:spPr>
          <a:xfrm>
            <a:off x="7576602" y="4218396"/>
            <a:ext cx="2872740" cy="504825"/>
          </a:xfrm>
          <a:custGeom>
            <a:avLst/>
            <a:gdLst/>
            <a:ahLst/>
            <a:cxnLst/>
            <a:rect l="l" t="t" r="r" b="b"/>
            <a:pathLst>
              <a:path w="2872740" h="504825">
                <a:moveTo>
                  <a:pt x="2788793" y="0"/>
                </a:moveTo>
                <a:lnTo>
                  <a:pt x="83946" y="0"/>
                </a:lnTo>
                <a:lnTo>
                  <a:pt x="51274" y="6600"/>
                </a:lnTo>
                <a:lnTo>
                  <a:pt x="24590" y="24606"/>
                </a:lnTo>
                <a:lnTo>
                  <a:pt x="6598" y="51327"/>
                </a:lnTo>
                <a:lnTo>
                  <a:pt x="0" y="84074"/>
                </a:lnTo>
                <a:lnTo>
                  <a:pt x="0" y="420370"/>
                </a:lnTo>
                <a:lnTo>
                  <a:pt x="6598" y="453116"/>
                </a:lnTo>
                <a:lnTo>
                  <a:pt x="24590" y="479837"/>
                </a:lnTo>
                <a:lnTo>
                  <a:pt x="51274" y="497843"/>
                </a:lnTo>
                <a:lnTo>
                  <a:pt x="83946" y="504444"/>
                </a:lnTo>
                <a:lnTo>
                  <a:pt x="2788793" y="504444"/>
                </a:lnTo>
                <a:lnTo>
                  <a:pt x="2821465" y="497843"/>
                </a:lnTo>
                <a:lnTo>
                  <a:pt x="2848149" y="479837"/>
                </a:lnTo>
                <a:lnTo>
                  <a:pt x="2866141" y="453116"/>
                </a:lnTo>
                <a:lnTo>
                  <a:pt x="2872739" y="420370"/>
                </a:lnTo>
                <a:lnTo>
                  <a:pt x="2872739" y="84074"/>
                </a:lnTo>
                <a:lnTo>
                  <a:pt x="2866141" y="51327"/>
                </a:lnTo>
                <a:lnTo>
                  <a:pt x="2848149" y="24606"/>
                </a:lnTo>
                <a:lnTo>
                  <a:pt x="2821465" y="6600"/>
                </a:lnTo>
                <a:lnTo>
                  <a:pt x="2788793" y="0"/>
                </a:lnTo>
                <a:close/>
              </a:path>
            </a:pathLst>
          </a:custGeom>
          <a:solidFill>
            <a:srgbClr val="96B4B4"/>
          </a:solidFill>
        </p:spPr>
        <p:txBody>
          <a:bodyPr wrap="square" lIns="0" tIns="0" rIns="0" bIns="0" rtlCol="0"/>
          <a:lstStyle/>
          <a:p>
            <a:pPr algn="ctr" defTabSz="914400">
              <a:defRPr/>
            </a:pPr>
            <a:r>
              <a:rPr lang="el-GR" sz="1600" b="1" dirty="0">
                <a:solidFill>
                  <a:schemeClr val="bg1"/>
                </a:solidFill>
                <a:latin typeface="Century Gothic" panose="020B0502020202020204" pitchFamily="34" charset="0"/>
              </a:rPr>
              <a:t>Συμμετοχή μέσω κάποιας Κοινοπραξίας*</a:t>
            </a:r>
            <a:endParaRPr sz="1600" b="1" dirty="0">
              <a:solidFill>
                <a:schemeClr val="bg1"/>
              </a:solidFill>
              <a:latin typeface="Century Gothic" panose="020B0502020202020204" pitchFamily="34" charset="0"/>
            </a:endParaRPr>
          </a:p>
        </p:txBody>
      </p:sp>
      <p:sp>
        <p:nvSpPr>
          <p:cNvPr id="45" name="object 29">
            <a:extLst>
              <a:ext uri="{FF2B5EF4-FFF2-40B4-BE49-F238E27FC236}">
                <a16:creationId xmlns:a16="http://schemas.microsoft.com/office/drawing/2014/main" id="{3F272DD1-5D02-40EB-B527-18B36CBFC0B0}"/>
              </a:ext>
            </a:extLst>
          </p:cNvPr>
          <p:cNvSpPr/>
          <p:nvPr/>
        </p:nvSpPr>
        <p:spPr>
          <a:xfrm>
            <a:off x="7563552" y="4817942"/>
            <a:ext cx="2872740" cy="555274"/>
          </a:xfrm>
          <a:custGeom>
            <a:avLst/>
            <a:gdLst/>
            <a:ahLst/>
            <a:cxnLst/>
            <a:rect l="l" t="t" r="r" b="b"/>
            <a:pathLst>
              <a:path w="2872740" h="504825">
                <a:moveTo>
                  <a:pt x="2788793" y="0"/>
                </a:moveTo>
                <a:lnTo>
                  <a:pt x="83947" y="0"/>
                </a:lnTo>
                <a:lnTo>
                  <a:pt x="51274" y="6600"/>
                </a:lnTo>
                <a:lnTo>
                  <a:pt x="24590" y="24606"/>
                </a:lnTo>
                <a:lnTo>
                  <a:pt x="6598" y="51327"/>
                </a:lnTo>
                <a:lnTo>
                  <a:pt x="0" y="84074"/>
                </a:lnTo>
                <a:lnTo>
                  <a:pt x="0" y="420369"/>
                </a:lnTo>
                <a:lnTo>
                  <a:pt x="6598" y="453094"/>
                </a:lnTo>
                <a:lnTo>
                  <a:pt x="24590" y="479818"/>
                </a:lnTo>
                <a:lnTo>
                  <a:pt x="51274" y="497836"/>
                </a:lnTo>
                <a:lnTo>
                  <a:pt x="83947" y="504444"/>
                </a:lnTo>
                <a:lnTo>
                  <a:pt x="2788793" y="504444"/>
                </a:lnTo>
                <a:lnTo>
                  <a:pt x="2821465" y="497836"/>
                </a:lnTo>
                <a:lnTo>
                  <a:pt x="2848149" y="479818"/>
                </a:lnTo>
                <a:lnTo>
                  <a:pt x="2866141" y="453094"/>
                </a:lnTo>
                <a:lnTo>
                  <a:pt x="2872740" y="420369"/>
                </a:lnTo>
                <a:lnTo>
                  <a:pt x="2872740" y="84074"/>
                </a:lnTo>
                <a:lnTo>
                  <a:pt x="2866141" y="51327"/>
                </a:lnTo>
                <a:lnTo>
                  <a:pt x="2848149" y="24606"/>
                </a:lnTo>
                <a:lnTo>
                  <a:pt x="2821465" y="6600"/>
                </a:lnTo>
                <a:lnTo>
                  <a:pt x="2788793" y="0"/>
                </a:lnTo>
                <a:close/>
              </a:path>
            </a:pathLst>
          </a:custGeom>
          <a:solidFill>
            <a:srgbClr val="96B4B4"/>
          </a:solidFill>
        </p:spPr>
        <p:txBody>
          <a:bodyPr wrap="square" lIns="0" tIns="0" rIns="0" bIns="0" rtlCol="0"/>
          <a:lstStyle/>
          <a:p>
            <a:pPr algn="ctr" defTabSz="914400">
              <a:defRPr/>
            </a:pPr>
            <a:r>
              <a:rPr lang="el-GR" sz="1600" b="1" dirty="0">
                <a:solidFill>
                  <a:schemeClr val="bg1"/>
                </a:solidFill>
                <a:latin typeface="Century Gothic" panose="020B0502020202020204" pitchFamily="34" charset="0"/>
              </a:rPr>
              <a:t>Φιλοξενία συμμετεχόντων από το εξωτερικό</a:t>
            </a:r>
            <a:endParaRPr sz="1600" b="1" dirty="0">
              <a:solidFill>
                <a:schemeClr val="bg1"/>
              </a:solidFill>
              <a:latin typeface="Century Gothic" panose="020B0502020202020204" pitchFamily="34" charset="0"/>
            </a:endParaRPr>
          </a:p>
        </p:txBody>
      </p:sp>
      <p:sp>
        <p:nvSpPr>
          <p:cNvPr id="46" name="object 31">
            <a:extLst>
              <a:ext uri="{FF2B5EF4-FFF2-40B4-BE49-F238E27FC236}">
                <a16:creationId xmlns:a16="http://schemas.microsoft.com/office/drawing/2014/main" id="{0D235C93-8FAA-4790-9020-2C62B7CA7969}"/>
              </a:ext>
            </a:extLst>
          </p:cNvPr>
          <p:cNvSpPr txBox="1"/>
          <p:nvPr/>
        </p:nvSpPr>
        <p:spPr>
          <a:xfrm>
            <a:off x="1274341" y="4455996"/>
            <a:ext cx="6080434" cy="627736"/>
          </a:xfrm>
          <a:prstGeom prst="rect">
            <a:avLst/>
          </a:prstGeom>
        </p:spPr>
        <p:txBody>
          <a:bodyPr vert="horz" wrap="square" lIns="0" tIns="12065" rIns="0" bIns="0" rtlCol="0" anchor="ctr">
            <a:spAutoFit/>
          </a:bodyPr>
          <a:lstStyle/>
          <a:p>
            <a:pPr marL="3348990" algn="ctr">
              <a:spcBef>
                <a:spcPts val="95"/>
              </a:spcBef>
            </a:pPr>
            <a:r>
              <a:rPr lang="el-GR" sz="2000" b="1" dirty="0">
                <a:solidFill>
                  <a:schemeClr val="bg1"/>
                </a:solidFill>
                <a:latin typeface="Century Gothic" panose="020B0502020202020204" pitchFamily="34" charset="0"/>
              </a:rPr>
              <a:t>3. Χωρίς την υποβολή αίτησης</a:t>
            </a:r>
            <a:endParaRPr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88759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6" grpId="0" animBg="1"/>
      <p:bldP spid="38" grpId="0" animBg="1"/>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3367-6542-4D6B-B1A1-D151198541F1}"/>
              </a:ext>
            </a:extLst>
          </p:cNvPr>
          <p:cNvSpPr>
            <a:spLocks noGrp="1"/>
          </p:cNvSpPr>
          <p:nvPr>
            <p:ph type="title"/>
          </p:nvPr>
        </p:nvSpPr>
        <p:spPr>
          <a:xfrm>
            <a:off x="913149" y="268711"/>
            <a:ext cx="10364451" cy="1109273"/>
          </a:xfrm>
        </p:spPr>
        <p:txBody>
          <a:bodyPr>
            <a:normAutofit/>
          </a:bodyPr>
          <a:lstStyle/>
          <a:p>
            <a:r>
              <a:rPr lang="el-GR" dirty="0">
                <a:solidFill>
                  <a:schemeClr val="tx2"/>
                </a:solidFill>
              </a:rPr>
              <a:t>ΒΑΣΙΚΗ ΔΡΑΣΗ</a:t>
            </a:r>
            <a:r>
              <a:rPr lang="en-US" dirty="0">
                <a:solidFill>
                  <a:schemeClr val="tx2"/>
                </a:solidFill>
              </a:rPr>
              <a:t> 1</a:t>
            </a:r>
            <a:br>
              <a:rPr lang="en-US" dirty="0">
                <a:solidFill>
                  <a:schemeClr val="tx2"/>
                </a:solidFill>
              </a:rPr>
            </a:br>
            <a:r>
              <a:rPr lang="el-GR" dirty="0">
                <a:solidFill>
                  <a:schemeClr val="tx2"/>
                </a:solidFill>
              </a:rPr>
              <a:t>ΚΙΝΗΤΙΚΟΤΗΤΑ ΠΡΟΣΩΠΙΚΟΥ ΚΑΙ ΕΚΠΑΙΔΕΥΟΜΕΝΩΝ</a:t>
            </a:r>
            <a:endParaRPr lang="en-US" dirty="0">
              <a:solidFill>
                <a:schemeClr val="tx2"/>
              </a:solidFill>
            </a:endParaRPr>
          </a:p>
        </p:txBody>
      </p:sp>
      <p:sp>
        <p:nvSpPr>
          <p:cNvPr id="6" name="5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12</a:t>
            </a:fld>
            <a:endParaRPr lang="en-US" dirty="0"/>
          </a:p>
        </p:txBody>
      </p:sp>
      <p:graphicFrame>
        <p:nvGraphicFramePr>
          <p:cNvPr id="4" name="Content Placeholder 3">
            <a:extLst>
              <a:ext uri="{FF2B5EF4-FFF2-40B4-BE49-F238E27FC236}">
                <a16:creationId xmlns:a16="http://schemas.microsoft.com/office/drawing/2014/main" id="{728C2042-15C0-4793-813E-311B2897C54E}"/>
              </a:ext>
            </a:extLst>
          </p:cNvPr>
          <p:cNvGraphicFramePr>
            <a:graphicFrameLocks noGrp="1"/>
          </p:cNvGraphicFramePr>
          <p:nvPr>
            <p:ph sz="quarter" idx="4294967295"/>
            <p:extLst>
              <p:ext uri="{D42A27DB-BD31-4B8C-83A1-F6EECF244321}">
                <p14:modId xmlns:p14="http://schemas.microsoft.com/office/powerpoint/2010/main" val="273103938"/>
              </p:ext>
            </p:extLst>
          </p:nvPr>
        </p:nvGraphicFramePr>
        <p:xfrm>
          <a:off x="0" y="1487488"/>
          <a:ext cx="10363200" cy="3424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7383FED-4C4F-4EFF-BB4F-14033854E1A3}"/>
              </a:ext>
            </a:extLst>
          </p:cNvPr>
          <p:cNvSpPr txBox="1"/>
          <p:nvPr/>
        </p:nvSpPr>
        <p:spPr>
          <a:xfrm>
            <a:off x="1390733" y="1617571"/>
            <a:ext cx="6096000" cy="646331"/>
          </a:xfrm>
          <a:prstGeom prst="rect">
            <a:avLst/>
          </a:prstGeom>
          <a:noFill/>
        </p:spPr>
        <p:txBody>
          <a:bodyPr wrap="square">
            <a:spAutoFit/>
          </a:bodyPr>
          <a:lstStyle/>
          <a:p>
            <a:r>
              <a:rPr lang="el-GR" sz="3600" dirty="0">
                <a:solidFill>
                  <a:schemeClr val="bg1"/>
                </a:solidFill>
              </a:rPr>
              <a:t>Βραχυπρόθεσμα σχέδια</a:t>
            </a:r>
            <a:endParaRPr lang="en-US" sz="3600" dirty="0">
              <a:solidFill>
                <a:schemeClr val="bg1"/>
              </a:solidFill>
            </a:endParaRPr>
          </a:p>
        </p:txBody>
      </p:sp>
    </p:spTree>
    <p:extLst>
      <p:ext uri="{BB962C8B-B14F-4D97-AF65-F5344CB8AC3E}">
        <p14:creationId xmlns:p14="http://schemas.microsoft.com/office/powerpoint/2010/main" val="340495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ject 14"/>
          <p:cNvPicPr/>
          <p:nvPr/>
        </p:nvPicPr>
        <p:blipFill>
          <a:blip r:embed="rId3" cstate="print"/>
          <a:stretch>
            <a:fillRect/>
          </a:stretch>
        </p:blipFill>
        <p:spPr>
          <a:xfrm>
            <a:off x="0" y="0"/>
            <a:ext cx="3317747" cy="6825995"/>
          </a:xfrm>
          <a:prstGeom prst="rect">
            <a:avLst/>
          </a:prstGeom>
        </p:spPr>
      </p:pic>
      <p:sp>
        <p:nvSpPr>
          <p:cNvPr id="15" name="object 15"/>
          <p:cNvSpPr txBox="1">
            <a:spLocks noGrp="1"/>
          </p:cNvSpPr>
          <p:nvPr>
            <p:ph type="title"/>
          </p:nvPr>
        </p:nvSpPr>
        <p:spPr>
          <a:xfrm>
            <a:off x="3719736" y="260648"/>
            <a:ext cx="4572000" cy="745076"/>
          </a:xfrm>
          <a:prstGeom prst="rect">
            <a:avLst/>
          </a:prstGeom>
          <a:solidFill>
            <a:srgbClr val="FFC000"/>
          </a:solidFill>
          <a:ln w="57150">
            <a:solidFill>
              <a:srgbClr val="000000"/>
            </a:solidFill>
          </a:ln>
        </p:spPr>
        <p:txBody>
          <a:bodyPr vert="horz" wrap="square" lIns="0" tIns="6350" rIns="0" bIns="0" rtlCol="0">
            <a:spAutoFit/>
          </a:bodyPr>
          <a:lstStyle/>
          <a:p>
            <a:pPr marL="229870">
              <a:lnSpc>
                <a:spcPct val="100000"/>
              </a:lnSpc>
              <a:spcBef>
                <a:spcPts val="50"/>
              </a:spcBef>
            </a:pPr>
            <a:r>
              <a:rPr sz="4800" spc="-15" dirty="0">
                <a:solidFill>
                  <a:srgbClr val="0064AF"/>
                </a:solidFill>
              </a:rPr>
              <a:t>Βασική</a:t>
            </a:r>
            <a:r>
              <a:rPr sz="4800" spc="-25" dirty="0">
                <a:solidFill>
                  <a:srgbClr val="0064AF"/>
                </a:solidFill>
              </a:rPr>
              <a:t> </a:t>
            </a:r>
            <a:r>
              <a:rPr sz="4800" spc="-10" dirty="0" err="1">
                <a:solidFill>
                  <a:srgbClr val="0064AF"/>
                </a:solidFill>
              </a:rPr>
              <a:t>Δράση</a:t>
            </a:r>
            <a:r>
              <a:rPr sz="4800" spc="-15" dirty="0">
                <a:solidFill>
                  <a:srgbClr val="0064AF"/>
                </a:solidFill>
              </a:rPr>
              <a:t> </a:t>
            </a:r>
            <a:r>
              <a:rPr lang="el-GR" sz="4800" dirty="0">
                <a:solidFill>
                  <a:srgbClr val="0064AF"/>
                </a:solidFill>
              </a:rPr>
              <a:t>2</a:t>
            </a:r>
            <a:endParaRPr sz="4800" dirty="0"/>
          </a:p>
        </p:txBody>
      </p:sp>
      <p:sp>
        <p:nvSpPr>
          <p:cNvPr id="3" name="TextBox 2">
            <a:extLst>
              <a:ext uri="{FF2B5EF4-FFF2-40B4-BE49-F238E27FC236}">
                <a16:creationId xmlns:a16="http://schemas.microsoft.com/office/drawing/2014/main" id="{21C27017-3EF5-0950-1D25-3EC33256E81C}"/>
              </a:ext>
            </a:extLst>
          </p:cNvPr>
          <p:cNvSpPr txBox="1"/>
          <p:nvPr/>
        </p:nvSpPr>
        <p:spPr>
          <a:xfrm>
            <a:off x="3503712" y="1196752"/>
            <a:ext cx="8280920" cy="3139321"/>
          </a:xfrm>
          <a:prstGeom prst="rect">
            <a:avLst/>
          </a:prstGeom>
          <a:noFill/>
        </p:spPr>
        <p:txBody>
          <a:bodyPr wrap="square">
            <a:spAutoFit/>
          </a:bodyPr>
          <a:lstStyle/>
          <a:p>
            <a:r>
              <a:rPr lang="en-GR" b="1" dirty="0">
                <a:solidFill>
                  <a:schemeClr val="bg1"/>
                </a:solidFill>
              </a:rPr>
              <a:t>Τα 10 βήματα για την κατάθεση μιας αίτησης για τη Βασική Δράση 2 στο Erasmus+</a:t>
            </a:r>
          </a:p>
          <a:p>
            <a:r>
              <a:rPr lang="en-GR" dirty="0">
                <a:solidFill>
                  <a:schemeClr val="bg1"/>
                </a:solidFill>
              </a:rPr>
              <a:t> Βήμα 1. Ενημέρωση</a:t>
            </a:r>
          </a:p>
          <a:p>
            <a:r>
              <a:rPr lang="en-GR" dirty="0">
                <a:solidFill>
                  <a:schemeClr val="bg1"/>
                </a:solidFill>
              </a:rPr>
              <a:t> Βήμα 2. Επιλεξιμότητα</a:t>
            </a:r>
          </a:p>
          <a:p>
            <a:r>
              <a:rPr lang="el-GR" dirty="0">
                <a:solidFill>
                  <a:schemeClr val="bg1"/>
                </a:solidFill>
              </a:rPr>
              <a:t> </a:t>
            </a:r>
            <a:r>
              <a:rPr lang="en-GR" dirty="0">
                <a:solidFill>
                  <a:schemeClr val="bg1"/>
                </a:solidFill>
              </a:rPr>
              <a:t>Βήμα 3. Προθεσμίες</a:t>
            </a:r>
          </a:p>
          <a:p>
            <a:r>
              <a:rPr lang="el-GR" dirty="0">
                <a:solidFill>
                  <a:schemeClr val="bg1"/>
                </a:solidFill>
              </a:rPr>
              <a:t> </a:t>
            </a:r>
            <a:r>
              <a:rPr lang="en-GR" dirty="0">
                <a:solidFill>
                  <a:schemeClr val="bg1"/>
                </a:solidFill>
              </a:rPr>
              <a:t>Βήμα 4. Εγγραφή στο EU Login</a:t>
            </a:r>
          </a:p>
          <a:p>
            <a:r>
              <a:rPr lang="en-GR" dirty="0">
                <a:solidFill>
                  <a:schemeClr val="bg1"/>
                </a:solidFill>
              </a:rPr>
              <a:t> Βήμα 5. Λήψη κωδικού Organisation ID</a:t>
            </a:r>
          </a:p>
          <a:p>
            <a:r>
              <a:rPr lang="en-GR" dirty="0">
                <a:solidFill>
                  <a:schemeClr val="bg1"/>
                </a:solidFill>
              </a:rPr>
              <a:t> Βήμα 6. Αιτήσεις</a:t>
            </a:r>
          </a:p>
          <a:p>
            <a:r>
              <a:rPr lang="el-GR" dirty="0">
                <a:solidFill>
                  <a:schemeClr val="bg1"/>
                </a:solidFill>
              </a:rPr>
              <a:t> </a:t>
            </a:r>
            <a:r>
              <a:rPr lang="en-GR" dirty="0">
                <a:solidFill>
                  <a:schemeClr val="bg1"/>
                </a:solidFill>
              </a:rPr>
              <a:t>Βήμα 7. Συγγραφή της αίτησης</a:t>
            </a:r>
          </a:p>
          <a:p>
            <a:r>
              <a:rPr lang="en-GR" dirty="0">
                <a:solidFill>
                  <a:schemeClr val="bg1"/>
                </a:solidFill>
              </a:rPr>
              <a:t> Βήμα 8. Υποβολή της αίτησης</a:t>
            </a:r>
          </a:p>
          <a:p>
            <a:r>
              <a:rPr lang="el-GR" dirty="0">
                <a:solidFill>
                  <a:schemeClr val="bg1"/>
                </a:solidFill>
              </a:rPr>
              <a:t> </a:t>
            </a:r>
            <a:r>
              <a:rPr lang="en-GR" dirty="0">
                <a:solidFill>
                  <a:schemeClr val="bg1"/>
                </a:solidFill>
              </a:rPr>
              <a:t>Βήμα 9. Αξιολόγηση της αίτησης</a:t>
            </a:r>
          </a:p>
          <a:p>
            <a:r>
              <a:rPr lang="en-GR" dirty="0">
                <a:solidFill>
                  <a:schemeClr val="bg1"/>
                </a:solidFill>
              </a:rPr>
              <a:t> Βήμα 10. Ανακοίνωση αποτελεσμάτων</a:t>
            </a:r>
          </a:p>
        </p:txBody>
      </p:sp>
      <p:sp>
        <p:nvSpPr>
          <p:cNvPr id="5" name="TextBox 4">
            <a:extLst>
              <a:ext uri="{FF2B5EF4-FFF2-40B4-BE49-F238E27FC236}">
                <a16:creationId xmlns:a16="http://schemas.microsoft.com/office/drawing/2014/main" id="{434538AC-56A7-A6C4-13AB-5DC9AF1218E3}"/>
              </a:ext>
            </a:extLst>
          </p:cNvPr>
          <p:cNvSpPr txBox="1"/>
          <p:nvPr/>
        </p:nvSpPr>
        <p:spPr>
          <a:xfrm>
            <a:off x="3359696" y="4869160"/>
            <a:ext cx="8712968" cy="369332"/>
          </a:xfrm>
          <a:prstGeom prst="rect">
            <a:avLst/>
          </a:prstGeom>
          <a:noFill/>
        </p:spPr>
        <p:txBody>
          <a:bodyPr wrap="square">
            <a:spAutoFit/>
          </a:bodyPr>
          <a:lstStyle/>
          <a:p>
            <a:r>
              <a:rPr lang="en-GR" dirty="0">
                <a:hlinkClick r:id="rId4"/>
              </a:rPr>
              <a:t>https://www.iky.gr/el/erasmus-plus-key2-action-2/aitiseis-ka1-kainotomia-kales-praktikes</a:t>
            </a:r>
            <a:r>
              <a:rPr lang="el-GR" dirty="0"/>
              <a:t> </a:t>
            </a:r>
            <a:endParaRPr lang="en-GR" dirty="0"/>
          </a:p>
        </p:txBody>
      </p:sp>
      <p:pic>
        <p:nvPicPr>
          <p:cNvPr id="6" name="Picture 9" descr="Ίδρυμα Κρατικών Υποτροφιών (Ελλάδα) - Βικιπαίδεια">
            <a:extLst>
              <a:ext uri="{FF2B5EF4-FFF2-40B4-BE49-F238E27FC236}">
                <a16:creationId xmlns:a16="http://schemas.microsoft.com/office/drawing/2014/main" id="{F5C74543-2B04-25E0-6F33-D4D45B78D8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8368" y="2132856"/>
            <a:ext cx="2010251"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191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CAC1D-B931-4EB9-82AF-6DB3972F3B9F}"/>
              </a:ext>
            </a:extLst>
          </p:cNvPr>
          <p:cNvSpPr>
            <a:spLocks noGrp="1"/>
          </p:cNvSpPr>
          <p:nvPr>
            <p:ph type="title"/>
          </p:nvPr>
        </p:nvSpPr>
        <p:spPr>
          <a:xfrm>
            <a:off x="913775" y="618518"/>
            <a:ext cx="10364451" cy="448284"/>
          </a:xfrm>
        </p:spPr>
        <p:txBody>
          <a:bodyPr>
            <a:normAutofit fontScale="90000"/>
          </a:bodyPr>
          <a:lstStyle/>
          <a:p>
            <a:r>
              <a:rPr lang="el-GR" cap="none" dirty="0">
                <a:solidFill>
                  <a:schemeClr val="tx2"/>
                </a:solidFill>
              </a:rPr>
              <a:t>ΑΝΑΖΗΤΗΣΗ ΕΤΑΙΡΩΝ</a:t>
            </a:r>
            <a:r>
              <a:rPr lang="en-US" cap="none" dirty="0">
                <a:solidFill>
                  <a:schemeClr val="tx2"/>
                </a:solidFill>
              </a:rPr>
              <a:t/>
            </a:r>
            <a:br>
              <a:rPr lang="en-US" cap="none" dirty="0">
                <a:solidFill>
                  <a:schemeClr val="tx2"/>
                </a:solidFill>
              </a:rPr>
            </a:br>
            <a:endParaRPr lang="en-US" cap="none" dirty="0"/>
          </a:p>
        </p:txBody>
      </p:sp>
      <p:sp>
        <p:nvSpPr>
          <p:cNvPr id="5" name="4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14</a:t>
            </a:fld>
            <a:endParaRPr lang="en-US" dirty="0"/>
          </a:p>
        </p:txBody>
      </p:sp>
      <p:graphicFrame>
        <p:nvGraphicFramePr>
          <p:cNvPr id="4" name="Content Placeholder 3">
            <a:extLst>
              <a:ext uri="{FF2B5EF4-FFF2-40B4-BE49-F238E27FC236}">
                <a16:creationId xmlns:a16="http://schemas.microsoft.com/office/drawing/2014/main" id="{44A00C4D-7B70-47E6-8000-B972535BC7AB}"/>
              </a:ext>
            </a:extLst>
          </p:cNvPr>
          <p:cNvGraphicFramePr>
            <a:graphicFrameLocks noGrp="1"/>
          </p:cNvGraphicFramePr>
          <p:nvPr>
            <p:ph sz="quarter" idx="4294967295"/>
            <p:extLst>
              <p:ext uri="{D42A27DB-BD31-4B8C-83A1-F6EECF244321}">
                <p14:modId xmlns:p14="http://schemas.microsoft.com/office/powerpoint/2010/main" val="182274147"/>
              </p:ext>
            </p:extLst>
          </p:nvPr>
        </p:nvGraphicFramePr>
        <p:xfrm>
          <a:off x="1055440" y="1379539"/>
          <a:ext cx="103632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7286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349611" y="248762"/>
            <a:ext cx="7850777" cy="523220"/>
          </a:xfrm>
          <a:prstGeom prst="rect">
            <a:avLst/>
          </a:prstGeom>
          <a:noFill/>
        </p:spPr>
        <p:txBody>
          <a:bodyPr wrap="square" rtlCol="0">
            <a:spAutoFit/>
          </a:bodyPr>
          <a:lstStyle/>
          <a:p>
            <a:pPr algn="ctr"/>
            <a:r>
              <a:rPr lang="el-GR" sz="2800" b="1" dirty="0">
                <a:solidFill>
                  <a:srgbClr val="FFC000"/>
                </a:solidFill>
              </a:rPr>
              <a:t>ΑΝΑΖΗΤΗΣΗ ΕΤΑΙΡΩΝ / ΟΡΓΑΝΙΣΜΟΥ ΥΠΟΔΟΧΗΣ </a:t>
            </a:r>
            <a:endParaRPr lang="el-GR" sz="2800" dirty="0">
              <a:solidFill>
                <a:srgbClr val="FFC000"/>
              </a:solidFill>
            </a:endParaRPr>
          </a:p>
        </p:txBody>
      </p:sp>
      <p:pic>
        <p:nvPicPr>
          <p:cNvPr id="3" name="Picture 2">
            <a:extLst>
              <a:ext uri="{FF2B5EF4-FFF2-40B4-BE49-F238E27FC236}">
                <a16:creationId xmlns:a16="http://schemas.microsoft.com/office/drawing/2014/main" id="{677FC0F9-78CE-4F5D-A4A3-EBC315F602FC}"/>
              </a:ext>
            </a:extLst>
          </p:cNvPr>
          <p:cNvPicPr>
            <a:picLocks noChangeAspect="1"/>
          </p:cNvPicPr>
          <p:nvPr/>
        </p:nvPicPr>
        <p:blipFill>
          <a:blip r:embed="rId2"/>
          <a:stretch>
            <a:fillRect/>
          </a:stretch>
        </p:blipFill>
        <p:spPr>
          <a:xfrm>
            <a:off x="1367480" y="1091748"/>
            <a:ext cx="9176953" cy="5159517"/>
          </a:xfrm>
          <a:prstGeom prst="rect">
            <a:avLst/>
          </a:prstGeom>
        </p:spPr>
      </p:pic>
      <p:sp>
        <p:nvSpPr>
          <p:cNvPr id="6" name="5 - Θέση υποσέλιδου"/>
          <p:cNvSpPr>
            <a:spLocks noGrp="1"/>
          </p:cNvSpPr>
          <p:nvPr>
            <p:ph type="ftr" sz="quarter" idx="5"/>
          </p:nvPr>
        </p:nvSpPr>
        <p:spPr>
          <a:xfrm>
            <a:off x="221796" y="6377545"/>
            <a:ext cx="6672887" cy="365125"/>
          </a:xfrm>
          <a:prstGeom prst="rect">
            <a:avLst/>
          </a:prstGeom>
        </p:spPr>
        <p:txBody>
          <a:bodyPr/>
          <a:lstStyle/>
          <a:p>
            <a:r>
              <a:rPr lang="el-GR" dirty="0"/>
              <a:t>Γραφείο Ευρωπαϊκών Προγραμμάτων ΠΔΕ Κρήτης</a:t>
            </a:r>
            <a:endParaRPr lang="en-US" dirty="0"/>
          </a:p>
        </p:txBody>
      </p:sp>
      <p:sp>
        <p:nvSpPr>
          <p:cNvPr id="5" name="4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15</a:t>
            </a:fld>
            <a:endParaRPr lang="en-US" dirty="0"/>
          </a:p>
        </p:txBody>
      </p:sp>
    </p:spTree>
    <p:extLst>
      <p:ext uri="{BB962C8B-B14F-4D97-AF65-F5344CB8AC3E}">
        <p14:creationId xmlns:p14="http://schemas.microsoft.com/office/powerpoint/2010/main" val="1385402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3311B-0CA1-C39E-FE5E-E0428084480D}"/>
              </a:ext>
            </a:extLst>
          </p:cNvPr>
          <p:cNvPicPr>
            <a:picLocks noChangeAspect="1"/>
          </p:cNvPicPr>
          <p:nvPr/>
        </p:nvPicPr>
        <p:blipFill rotWithShape="1">
          <a:blip r:embed="rId2"/>
          <a:srcRect l="1150" t="6951" r="1150" b="14300"/>
          <a:stretch/>
        </p:blipFill>
        <p:spPr>
          <a:xfrm>
            <a:off x="623392" y="728700"/>
            <a:ext cx="10720322" cy="5400600"/>
          </a:xfrm>
          <a:prstGeom prst="rect">
            <a:avLst/>
          </a:prstGeom>
        </p:spPr>
      </p:pic>
      <p:sp>
        <p:nvSpPr>
          <p:cNvPr id="6" name="Title 1">
            <a:extLst>
              <a:ext uri="{FF2B5EF4-FFF2-40B4-BE49-F238E27FC236}">
                <a16:creationId xmlns:a16="http://schemas.microsoft.com/office/drawing/2014/main" id="{2B51B02C-5233-DC14-C28F-FB45DBF71B77}"/>
              </a:ext>
            </a:extLst>
          </p:cNvPr>
          <p:cNvSpPr>
            <a:spLocks noGrp="1"/>
          </p:cNvSpPr>
          <p:nvPr>
            <p:ph type="title"/>
          </p:nvPr>
        </p:nvSpPr>
        <p:spPr>
          <a:xfrm>
            <a:off x="1150938" y="234951"/>
            <a:ext cx="9890125" cy="529754"/>
          </a:xfrm>
        </p:spPr>
        <p:txBody>
          <a:bodyPr>
            <a:normAutofit/>
          </a:bodyPr>
          <a:lstStyle/>
          <a:p>
            <a:r>
              <a:rPr lang="el-GR" cap="none" dirty="0">
                <a:solidFill>
                  <a:schemeClr val="tx2"/>
                </a:solidFill>
              </a:rPr>
              <a:t>ΑΝΑΖΗΤΗΣΗ </a:t>
            </a:r>
            <a:r>
              <a:rPr lang="el-GR" dirty="0">
                <a:solidFill>
                  <a:schemeClr val="tx2"/>
                </a:solidFill>
              </a:rPr>
              <a:t>ΠΡΟΓΡΑΜΜΑΤΩΝ</a:t>
            </a:r>
            <a:r>
              <a:rPr lang="en-US" cap="none" dirty="0">
                <a:solidFill>
                  <a:schemeClr val="tx2"/>
                </a:solidFill>
              </a:rPr>
              <a:t>/</a:t>
            </a:r>
            <a:r>
              <a:rPr lang="el-GR" cap="none" dirty="0">
                <a:solidFill>
                  <a:schemeClr val="tx2"/>
                </a:solidFill>
              </a:rPr>
              <a:t>ΕΤΑΙΡΩΝ/ΕΥΚΑΙΡΙΩΝ</a:t>
            </a:r>
            <a:endParaRPr lang="en-US" cap="none" dirty="0"/>
          </a:p>
        </p:txBody>
      </p:sp>
      <p:sp>
        <p:nvSpPr>
          <p:cNvPr id="8" name="TextBox 7">
            <a:extLst>
              <a:ext uri="{FF2B5EF4-FFF2-40B4-BE49-F238E27FC236}">
                <a16:creationId xmlns:a16="http://schemas.microsoft.com/office/drawing/2014/main" id="{628988D3-DB2F-9882-00A3-C5559E8204F9}"/>
              </a:ext>
            </a:extLst>
          </p:cNvPr>
          <p:cNvSpPr txBox="1"/>
          <p:nvPr/>
        </p:nvSpPr>
        <p:spPr>
          <a:xfrm>
            <a:off x="4295800" y="6129300"/>
            <a:ext cx="3384376" cy="369332"/>
          </a:xfrm>
          <a:prstGeom prst="rect">
            <a:avLst/>
          </a:prstGeom>
          <a:noFill/>
        </p:spPr>
        <p:txBody>
          <a:bodyPr wrap="square">
            <a:spAutoFit/>
          </a:bodyPr>
          <a:lstStyle/>
          <a:p>
            <a:r>
              <a:rPr lang="en-US" dirty="0">
                <a:solidFill>
                  <a:schemeClr val="bg1"/>
                </a:solidFill>
                <a:hlinkClick r:id="rId3">
                  <a:extLst>
                    <a:ext uri="{A12FA001-AC4F-418D-AE19-62706E023703}">
                      <ahyp:hlinkClr xmlns:ahyp="http://schemas.microsoft.com/office/drawing/2018/hyperlinkcolor" xmlns="" val="tx"/>
                    </a:ext>
                  </a:extLst>
                </a:hlinkClick>
              </a:rPr>
              <a:t>https://www.teacheracademy.eu/</a:t>
            </a:r>
            <a:r>
              <a:rPr lang="el-GR" dirty="0">
                <a:solidFill>
                  <a:schemeClr val="bg1"/>
                </a:solidFill>
              </a:rPr>
              <a:t> </a:t>
            </a:r>
          </a:p>
        </p:txBody>
      </p:sp>
    </p:spTree>
    <p:extLst>
      <p:ext uri="{BB962C8B-B14F-4D97-AF65-F5344CB8AC3E}">
        <p14:creationId xmlns:p14="http://schemas.microsoft.com/office/powerpoint/2010/main" val="1273127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051222" y="699573"/>
            <a:ext cx="7941276" cy="5427098"/>
          </a:xfrm>
          <a:prstGeom prst="rect">
            <a:avLst/>
          </a:prstGeom>
          <a:noFill/>
          <a:ln w="9525">
            <a:noFill/>
            <a:miter lim="800000"/>
            <a:headEnd/>
            <a:tailEnd/>
          </a:ln>
          <a:effectLst/>
        </p:spPr>
      </p:pic>
      <p:sp>
        <p:nvSpPr>
          <p:cNvPr id="3" name="2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17</a:t>
            </a:fld>
            <a:endParaRPr lang="en-US" dirty="0"/>
          </a:p>
        </p:txBody>
      </p:sp>
    </p:spTree>
    <p:extLst>
      <p:ext uri="{BB962C8B-B14F-4D97-AF65-F5344CB8AC3E}">
        <p14:creationId xmlns:p14="http://schemas.microsoft.com/office/powerpoint/2010/main" val="2240209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18</a:t>
            </a:fld>
            <a:endParaRPr lang="en-US" dirty="0"/>
          </a:p>
        </p:txBody>
      </p:sp>
      <p:graphicFrame>
        <p:nvGraphicFramePr>
          <p:cNvPr id="4" name="Content Placeholder 3">
            <a:extLst>
              <a:ext uri="{FF2B5EF4-FFF2-40B4-BE49-F238E27FC236}">
                <a16:creationId xmlns:a16="http://schemas.microsoft.com/office/drawing/2014/main" id="{981BC9C1-91E6-4706-9F6E-203917E52DAB}"/>
              </a:ext>
            </a:extLst>
          </p:cNvPr>
          <p:cNvGraphicFramePr>
            <a:graphicFrameLocks noGrp="1"/>
          </p:cNvGraphicFramePr>
          <p:nvPr>
            <p:ph sz="quarter" idx="4294967295"/>
          </p:nvPr>
        </p:nvGraphicFramePr>
        <p:xfrm>
          <a:off x="0" y="2366963"/>
          <a:ext cx="10363200" cy="3424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Individual - Free user icons">
            <a:extLst>
              <a:ext uri="{FF2B5EF4-FFF2-40B4-BE49-F238E27FC236}">
                <a16:creationId xmlns:a16="http://schemas.microsoft.com/office/drawing/2014/main" id="{869D959A-3916-4D7B-B331-08BC4B03DD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980" y="2434022"/>
            <a:ext cx="862839" cy="862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MERO for Your Institution | Open Microscopy Environment (OME)">
            <a:extLst>
              <a:ext uri="{FF2B5EF4-FFF2-40B4-BE49-F238E27FC236}">
                <a16:creationId xmlns:a16="http://schemas.microsoft.com/office/drawing/2014/main" id="{91DD0ECE-4865-4A48-9012-4EA54E0F1F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980" y="4187713"/>
            <a:ext cx="862840" cy="862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CECA98-42D0-4504-B7AD-5121E7CF39A9}"/>
              </a:ext>
            </a:extLst>
          </p:cNvPr>
          <p:cNvSpPr txBox="1"/>
          <p:nvPr/>
        </p:nvSpPr>
        <p:spPr>
          <a:xfrm>
            <a:off x="2517913" y="874643"/>
            <a:ext cx="7394713" cy="584775"/>
          </a:xfrm>
          <a:prstGeom prst="rect">
            <a:avLst/>
          </a:prstGeom>
          <a:noFill/>
        </p:spPr>
        <p:txBody>
          <a:bodyPr wrap="square" rtlCol="0">
            <a:spAutoFit/>
          </a:bodyPr>
          <a:lstStyle/>
          <a:p>
            <a:r>
              <a:rPr lang="el-GR" sz="3200" dirty="0"/>
              <a:t>Απαραίτητες προϋποθέσεις για </a:t>
            </a:r>
            <a:endParaRPr lang="en-US" sz="3200" dirty="0"/>
          </a:p>
        </p:txBody>
      </p:sp>
    </p:spTree>
    <p:extLst>
      <p:ext uri="{BB962C8B-B14F-4D97-AF65-F5344CB8AC3E}">
        <p14:creationId xmlns:p14="http://schemas.microsoft.com/office/powerpoint/2010/main" val="3013324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8FD7-CCDC-4776-B6EF-EC1AF37C1FE2}"/>
              </a:ext>
            </a:extLst>
          </p:cNvPr>
          <p:cNvSpPr>
            <a:spLocks noGrp="1"/>
          </p:cNvSpPr>
          <p:nvPr>
            <p:ph type="title"/>
          </p:nvPr>
        </p:nvSpPr>
        <p:spPr/>
        <p:txBody>
          <a:bodyPr/>
          <a:lstStyle/>
          <a:p>
            <a:r>
              <a:rPr lang="el-GR" dirty="0">
                <a:solidFill>
                  <a:schemeClr val="tx2"/>
                </a:solidFill>
              </a:rPr>
              <a:t>ΑΙΤΗΣΕΙΣ</a:t>
            </a:r>
            <a:endParaRPr lang="en-US" dirty="0">
              <a:solidFill>
                <a:schemeClr val="tx2"/>
              </a:solidFill>
            </a:endParaRPr>
          </a:p>
        </p:txBody>
      </p:sp>
      <p:sp>
        <p:nvSpPr>
          <p:cNvPr id="3" name="Content Placeholder 2">
            <a:extLst>
              <a:ext uri="{FF2B5EF4-FFF2-40B4-BE49-F238E27FC236}">
                <a16:creationId xmlns:a16="http://schemas.microsoft.com/office/drawing/2014/main" id="{5C85A82C-75D2-4B45-91BC-C1083D9E8C07}"/>
              </a:ext>
            </a:extLst>
          </p:cNvPr>
          <p:cNvSpPr>
            <a:spLocks noGrp="1"/>
          </p:cNvSpPr>
          <p:nvPr>
            <p:ph type="body" idx="1"/>
          </p:nvPr>
        </p:nvSpPr>
        <p:spPr>
          <a:xfrm>
            <a:off x="913774" y="2367092"/>
            <a:ext cx="10363826" cy="720665"/>
          </a:xfrm>
          <a:prstGeom prst="rect">
            <a:avLst/>
          </a:prstGeom>
        </p:spPr>
        <p:txBody>
          <a:bodyPr/>
          <a:lstStyle/>
          <a:p>
            <a:pPr algn="ctr"/>
            <a:r>
              <a:rPr lang="en-US" b="0" i="0" u="none" strike="noStrike" dirty="0">
                <a:solidFill>
                  <a:srgbClr val="999999"/>
                </a:solidFill>
                <a:effectLst/>
                <a:latin typeface="Lato"/>
                <a:hlinkClick r:id="rId2"/>
              </a:rPr>
              <a:t>https://webgate.ec.europa.eu/erasmus-esc/index/</a:t>
            </a:r>
            <a:endParaRPr lang="en-US" dirty="0"/>
          </a:p>
        </p:txBody>
      </p:sp>
      <p:sp>
        <p:nvSpPr>
          <p:cNvPr id="7" name="6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19</a:t>
            </a:fld>
            <a:endParaRPr lang="en-US" dirty="0"/>
          </a:p>
        </p:txBody>
      </p:sp>
      <p:pic>
        <p:nvPicPr>
          <p:cNvPr id="4" name="Picture 3">
            <a:extLst>
              <a:ext uri="{FF2B5EF4-FFF2-40B4-BE49-F238E27FC236}">
                <a16:creationId xmlns:a16="http://schemas.microsoft.com/office/drawing/2014/main" id="{503D454C-8081-448F-9A2E-33A004BED6F5}"/>
              </a:ext>
            </a:extLst>
          </p:cNvPr>
          <p:cNvPicPr>
            <a:picLocks noChangeAspect="1"/>
          </p:cNvPicPr>
          <p:nvPr/>
        </p:nvPicPr>
        <p:blipFill>
          <a:blip r:embed="rId3"/>
          <a:stretch>
            <a:fillRect/>
          </a:stretch>
        </p:blipFill>
        <p:spPr>
          <a:xfrm>
            <a:off x="4354494" y="4333947"/>
            <a:ext cx="2924175" cy="1562100"/>
          </a:xfrm>
          <a:prstGeom prst="rect">
            <a:avLst/>
          </a:prstGeom>
        </p:spPr>
      </p:pic>
      <p:pic>
        <p:nvPicPr>
          <p:cNvPr id="6" name="Picture 5">
            <a:extLst>
              <a:ext uri="{FF2B5EF4-FFF2-40B4-BE49-F238E27FC236}">
                <a16:creationId xmlns:a16="http://schemas.microsoft.com/office/drawing/2014/main" id="{49A731BC-2FDB-407F-94BB-FACB9FF1E724}"/>
              </a:ext>
            </a:extLst>
          </p:cNvPr>
          <p:cNvPicPr>
            <a:picLocks noChangeAspect="1"/>
          </p:cNvPicPr>
          <p:nvPr/>
        </p:nvPicPr>
        <p:blipFill>
          <a:blip r:embed="rId4"/>
          <a:stretch>
            <a:fillRect/>
          </a:stretch>
        </p:blipFill>
        <p:spPr>
          <a:xfrm>
            <a:off x="9553782" y="83844"/>
            <a:ext cx="2466975" cy="1857375"/>
          </a:xfrm>
          <a:prstGeom prst="rect">
            <a:avLst/>
          </a:prstGeom>
        </p:spPr>
      </p:pic>
    </p:spTree>
    <p:extLst>
      <p:ext uri="{BB962C8B-B14F-4D97-AF65-F5344CB8AC3E}">
        <p14:creationId xmlns:p14="http://schemas.microsoft.com/office/powerpoint/2010/main" val="3592801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C6F8AAC-2DAA-0346-B3D2-B832D159BF4C}"/>
              </a:ext>
            </a:extLst>
          </p:cNvPr>
          <p:cNvSpPr txBox="1"/>
          <p:nvPr/>
        </p:nvSpPr>
        <p:spPr>
          <a:xfrm>
            <a:off x="5894962" y="479493"/>
            <a:ext cx="545883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err="1">
                <a:solidFill>
                  <a:schemeClr val="tx1"/>
                </a:solidFill>
                <a:latin typeface="+mj-lt"/>
                <a:ea typeface="+mj-ea"/>
                <a:cs typeface="+mj-cs"/>
              </a:rPr>
              <a:t>Ατζέντ</a:t>
            </a:r>
            <a:r>
              <a:rPr lang="en-US" sz="4400" b="1" kern="1200" dirty="0">
                <a:solidFill>
                  <a:schemeClr val="tx1"/>
                </a:solidFill>
                <a:latin typeface="+mj-lt"/>
                <a:ea typeface="+mj-ea"/>
                <a:cs typeface="+mj-cs"/>
              </a:rPr>
              <a:t>α</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4 - Εικόνα" descr="erasmus_resim_2.jpg">
            <a:extLst>
              <a:ext uri="{FF2B5EF4-FFF2-40B4-BE49-F238E27FC236}">
                <a16:creationId xmlns:a16="http://schemas.microsoft.com/office/drawing/2014/main" id="{39991C4A-72AD-CA91-844D-9E94F3A4A87B}"/>
              </a:ext>
            </a:extLst>
          </p:cNvPr>
          <p:cNvPicPr>
            <a:picLocks noChangeAspect="1"/>
          </p:cNvPicPr>
          <p:nvPr/>
        </p:nvPicPr>
        <p:blipFill>
          <a:blip r:embed="rId3"/>
          <a:stretch>
            <a:fillRect/>
          </a:stretch>
        </p:blipFill>
        <p:spPr>
          <a:xfrm>
            <a:off x="703182" y="2520030"/>
            <a:ext cx="4777381" cy="164819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Rectangle 2"/>
          <p:cNvSpPr/>
          <p:nvPr/>
        </p:nvSpPr>
        <p:spPr>
          <a:xfrm>
            <a:off x="5894962" y="1984443"/>
            <a:ext cx="5458838" cy="4192520"/>
          </a:xfrm>
          <a:prstGeom prst="rect">
            <a:avLst/>
          </a:prstGeom>
        </p:spPr>
        <p:txBody>
          <a:bodyPr vert="horz" lIns="91440" tIns="45720" rIns="91440" bIns="45720" rtlCol="0">
            <a:normAutofit/>
          </a:bodyPr>
          <a:lstStyle/>
          <a:p>
            <a:pPr marL="285750">
              <a:lnSpc>
                <a:spcPct val="90000"/>
              </a:lnSpc>
              <a:buClr>
                <a:schemeClr val="accent5">
                  <a:lumMod val="75000"/>
                </a:schemeClr>
              </a:buClr>
            </a:pPr>
            <a:r>
              <a:rPr lang="el-GR" dirty="0"/>
              <a:t>Α.</a:t>
            </a:r>
            <a:r>
              <a:rPr lang="en-US" dirty="0" err="1"/>
              <a:t>Β</a:t>
            </a:r>
            <a:r>
              <a:rPr lang="en-US" dirty="0"/>
              <a:t>α</a:t>
            </a:r>
            <a:r>
              <a:rPr lang="en-US" dirty="0" err="1"/>
              <a:t>σικές</a:t>
            </a:r>
            <a:r>
              <a:rPr lang="en-US" dirty="0"/>
              <a:t> π</a:t>
            </a:r>
            <a:r>
              <a:rPr lang="en-US" dirty="0" err="1"/>
              <a:t>ληροφορίες</a:t>
            </a:r>
            <a:r>
              <a:rPr lang="en-US" dirty="0"/>
              <a:t> </a:t>
            </a:r>
            <a:r>
              <a:rPr lang="en-US" dirty="0" err="1"/>
              <a:t>γι</a:t>
            </a:r>
            <a:r>
              <a:rPr lang="en-US" dirty="0"/>
              <a:t>α </a:t>
            </a:r>
            <a:r>
              <a:rPr lang="en-US" dirty="0" err="1"/>
              <a:t>τη</a:t>
            </a:r>
            <a:r>
              <a:rPr lang="en-US" dirty="0"/>
              <a:t> </a:t>
            </a:r>
            <a:r>
              <a:rPr lang="en-US" dirty="0" err="1"/>
              <a:t>νέ</a:t>
            </a:r>
            <a:r>
              <a:rPr lang="en-US" dirty="0"/>
              <a:t>α </a:t>
            </a:r>
            <a:r>
              <a:rPr lang="en-US" dirty="0" err="1"/>
              <a:t>Προγρ</a:t>
            </a:r>
            <a:r>
              <a:rPr lang="en-US" dirty="0"/>
              <a:t>α</a:t>
            </a:r>
            <a:r>
              <a:rPr lang="en-US" dirty="0" err="1"/>
              <a:t>μμ</a:t>
            </a:r>
            <a:r>
              <a:rPr lang="en-US" dirty="0"/>
              <a:t>α</a:t>
            </a:r>
            <a:r>
              <a:rPr lang="en-US" dirty="0" err="1"/>
              <a:t>τική</a:t>
            </a:r>
            <a:r>
              <a:rPr lang="en-US" dirty="0"/>
              <a:t> π</a:t>
            </a:r>
            <a:r>
              <a:rPr lang="en-US" dirty="0" err="1"/>
              <a:t>ερίοδο</a:t>
            </a:r>
            <a:r>
              <a:rPr lang="en-US" dirty="0"/>
              <a:t> (2021 - 2027)</a:t>
            </a:r>
            <a:r>
              <a:rPr lang="el-GR" dirty="0"/>
              <a:t>-Δυνατότητες</a:t>
            </a:r>
          </a:p>
          <a:p>
            <a:pPr marL="514350" indent="-228600">
              <a:lnSpc>
                <a:spcPct val="90000"/>
              </a:lnSpc>
              <a:buClr>
                <a:schemeClr val="accent5">
                  <a:lumMod val="75000"/>
                </a:schemeClr>
              </a:buClr>
              <a:buFont typeface="Arial" panose="020B0604020202020204" pitchFamily="34" charset="0"/>
              <a:buChar char="•"/>
            </a:pPr>
            <a:endParaRPr lang="en-US" dirty="0"/>
          </a:p>
          <a:p>
            <a:pPr marL="285750">
              <a:lnSpc>
                <a:spcPct val="90000"/>
              </a:lnSpc>
              <a:buClr>
                <a:schemeClr val="accent5">
                  <a:lumMod val="75000"/>
                </a:schemeClr>
              </a:buClr>
            </a:pPr>
            <a:r>
              <a:rPr lang="el-GR" dirty="0"/>
              <a:t>Β.</a:t>
            </a:r>
            <a:r>
              <a:rPr lang="en-US" dirty="0" err="1"/>
              <a:t>Πληροφορίες</a:t>
            </a:r>
            <a:r>
              <a:rPr lang="en-US" dirty="0"/>
              <a:t> </a:t>
            </a:r>
            <a:r>
              <a:rPr lang="en-US" dirty="0" err="1"/>
              <a:t>γι</a:t>
            </a:r>
            <a:r>
              <a:rPr lang="en-US" dirty="0"/>
              <a:t>α </a:t>
            </a:r>
            <a:r>
              <a:rPr lang="en-US" dirty="0" err="1"/>
              <a:t>τη</a:t>
            </a:r>
            <a:r>
              <a:rPr lang="en-US" dirty="0"/>
              <a:t> </a:t>
            </a:r>
            <a:r>
              <a:rPr lang="en-US" dirty="0" err="1"/>
              <a:t>Δι</a:t>
            </a:r>
            <a:r>
              <a:rPr lang="en-US" dirty="0"/>
              <a:t>απ</a:t>
            </a:r>
            <a:r>
              <a:rPr lang="en-US" dirty="0" err="1"/>
              <a:t>ίστευση</a:t>
            </a:r>
            <a:r>
              <a:rPr lang="en-US" dirty="0"/>
              <a:t> </a:t>
            </a:r>
            <a:r>
              <a:rPr lang="en-US" dirty="0" err="1"/>
              <a:t>Εrasmus</a:t>
            </a:r>
            <a:r>
              <a:rPr lang="en-US" dirty="0"/>
              <a:t>+</a:t>
            </a:r>
          </a:p>
          <a:p>
            <a:pPr marL="457200" indent="-228600">
              <a:lnSpc>
                <a:spcPct val="90000"/>
              </a:lnSpc>
              <a:buClr>
                <a:schemeClr val="accent5">
                  <a:lumMod val="75000"/>
                </a:schemeClr>
              </a:buClr>
              <a:buFont typeface="Arial" panose="020B0604020202020204" pitchFamily="34" charset="0"/>
              <a:buChar char="•"/>
            </a:pPr>
            <a:endParaRPr lang="en-US" dirty="0"/>
          </a:p>
          <a:p>
            <a:pPr marL="457200" indent="-228600">
              <a:lnSpc>
                <a:spcPct val="90000"/>
              </a:lnSpc>
              <a:buClr>
                <a:schemeClr val="accent5">
                  <a:lumMod val="75000"/>
                </a:schemeClr>
              </a:buClr>
              <a:buFont typeface="Arial" panose="020B0604020202020204" pitchFamily="34" charset="0"/>
              <a:buChar char="•"/>
            </a:pPr>
            <a:r>
              <a:rPr lang="en-US" dirty="0" err="1"/>
              <a:t>Συμ</a:t>
            </a:r>
            <a:r>
              <a:rPr lang="en-US" dirty="0"/>
              <a:t>π</a:t>
            </a:r>
            <a:r>
              <a:rPr lang="en-US" dirty="0" err="1"/>
              <a:t>λήρωση</a:t>
            </a:r>
            <a:r>
              <a:rPr lang="en-US" dirty="0"/>
              <a:t> </a:t>
            </a:r>
            <a:r>
              <a:rPr lang="en-US" dirty="0" err="1"/>
              <a:t>της</a:t>
            </a:r>
            <a:r>
              <a:rPr lang="en-US" dirty="0"/>
              <a:t> α</a:t>
            </a:r>
            <a:r>
              <a:rPr lang="en-US" dirty="0" err="1"/>
              <a:t>ίτησης</a:t>
            </a:r>
            <a:endParaRPr lang="en-US" dirty="0"/>
          </a:p>
          <a:p>
            <a:pPr marL="457200" indent="-228600">
              <a:lnSpc>
                <a:spcPct val="90000"/>
              </a:lnSpc>
              <a:buClr>
                <a:schemeClr val="accent5">
                  <a:lumMod val="75000"/>
                </a:schemeClr>
              </a:buClr>
              <a:buFont typeface="Arial" panose="020B0604020202020204" pitchFamily="34" charset="0"/>
              <a:buChar char="•"/>
            </a:pPr>
            <a:endParaRPr lang="en-US" dirty="0"/>
          </a:p>
          <a:p>
            <a:pPr marL="457200" indent="-228600">
              <a:lnSpc>
                <a:spcPct val="90000"/>
              </a:lnSpc>
              <a:buClr>
                <a:schemeClr val="accent5">
                  <a:lumMod val="75000"/>
                </a:schemeClr>
              </a:buClr>
              <a:buFont typeface="Arial" panose="020B0604020202020204" pitchFamily="34" charset="0"/>
              <a:buChar char="•"/>
            </a:pPr>
            <a:r>
              <a:rPr lang="en-US" dirty="0" err="1"/>
              <a:t>Αξιολόγηση</a:t>
            </a:r>
            <a:r>
              <a:rPr lang="en-US" dirty="0"/>
              <a:t> </a:t>
            </a:r>
            <a:r>
              <a:rPr lang="en-US" dirty="0" err="1"/>
              <a:t>της</a:t>
            </a:r>
            <a:r>
              <a:rPr lang="en-US" dirty="0"/>
              <a:t> α</a:t>
            </a:r>
            <a:r>
              <a:rPr lang="en-US" dirty="0" err="1"/>
              <a:t>ίτησης</a:t>
            </a:r>
            <a:endParaRPr lang="en-US" dirty="0"/>
          </a:p>
          <a:p>
            <a:pPr marL="457200" indent="-228600">
              <a:lnSpc>
                <a:spcPct val="90000"/>
              </a:lnSpc>
              <a:buClr>
                <a:schemeClr val="accent5">
                  <a:lumMod val="75000"/>
                </a:schemeClr>
              </a:buClr>
              <a:buFont typeface="Arial" panose="020B0604020202020204" pitchFamily="34" charset="0"/>
              <a:buChar char="•"/>
            </a:pPr>
            <a:endParaRPr lang="en-US" dirty="0"/>
          </a:p>
          <a:p>
            <a:pPr marL="457200" indent="-228600">
              <a:lnSpc>
                <a:spcPct val="90000"/>
              </a:lnSpc>
              <a:buClr>
                <a:schemeClr val="accent5">
                  <a:lumMod val="75000"/>
                </a:schemeClr>
              </a:buClr>
              <a:buFont typeface="Arial" panose="020B0604020202020204" pitchFamily="34" charset="0"/>
              <a:buChar char="•"/>
            </a:pPr>
            <a:r>
              <a:rPr lang="en-US" dirty="0" err="1"/>
              <a:t>Εγκεκριμένες</a:t>
            </a:r>
            <a:r>
              <a:rPr lang="en-US" dirty="0"/>
              <a:t> </a:t>
            </a:r>
            <a:r>
              <a:rPr lang="en-US" dirty="0" err="1"/>
              <a:t>Δι</a:t>
            </a:r>
            <a:r>
              <a:rPr lang="en-US" dirty="0"/>
              <a:t>απ</a:t>
            </a:r>
            <a:r>
              <a:rPr lang="en-US" dirty="0" err="1"/>
              <a:t>ιστεύσεις</a:t>
            </a:r>
            <a:endParaRPr lang="en-US" dirty="0"/>
          </a:p>
          <a:p>
            <a:pPr marL="457200" indent="-228600">
              <a:lnSpc>
                <a:spcPct val="90000"/>
              </a:lnSpc>
              <a:buClr>
                <a:schemeClr val="accent5">
                  <a:lumMod val="75000"/>
                </a:schemeClr>
              </a:buClr>
              <a:buFont typeface="Arial" panose="020B0604020202020204" pitchFamily="34" charset="0"/>
              <a:buChar char="•"/>
            </a:pPr>
            <a:endParaRPr lang="en-US" dirty="0"/>
          </a:p>
          <a:p>
            <a:pPr marL="457200" indent="-228600">
              <a:lnSpc>
                <a:spcPct val="90000"/>
              </a:lnSpc>
              <a:buClr>
                <a:schemeClr val="accent5">
                  <a:lumMod val="75000"/>
                </a:schemeClr>
              </a:buClr>
              <a:buFont typeface="Arial" panose="020B0604020202020204" pitchFamily="34" charset="0"/>
              <a:buChar char="•"/>
            </a:pPr>
            <a:r>
              <a:rPr lang="en-US" dirty="0" err="1"/>
              <a:t>Τεχνικές</a:t>
            </a:r>
            <a:r>
              <a:rPr lang="en-US" dirty="0"/>
              <a:t> </a:t>
            </a:r>
            <a:r>
              <a:rPr lang="en-US" dirty="0" err="1"/>
              <a:t>Οδηγίες</a:t>
            </a:r>
            <a:r>
              <a:rPr lang="en-US" dirty="0"/>
              <a:t> </a:t>
            </a:r>
            <a:r>
              <a:rPr lang="en-US" dirty="0" err="1"/>
              <a:t>Υ</a:t>
            </a:r>
            <a:r>
              <a:rPr lang="en-US" dirty="0"/>
              <a:t>π</a:t>
            </a:r>
            <a:r>
              <a:rPr lang="en-US" dirty="0" err="1"/>
              <a:t>ο</a:t>
            </a:r>
            <a:r>
              <a:rPr lang="en-US" dirty="0"/>
              <a:t>β</a:t>
            </a:r>
            <a:r>
              <a:rPr lang="en-US" dirty="0" err="1"/>
              <a:t>ολής</a:t>
            </a:r>
            <a:r>
              <a:rPr lang="en-US" dirty="0"/>
              <a:t> </a:t>
            </a:r>
            <a:r>
              <a:rPr lang="en-US" dirty="0" err="1"/>
              <a:t>της</a:t>
            </a:r>
            <a:r>
              <a:rPr lang="en-US" dirty="0"/>
              <a:t> </a:t>
            </a:r>
            <a:r>
              <a:rPr lang="en-US" dirty="0" err="1"/>
              <a:t>Αίτησης</a:t>
            </a:r>
            <a:endParaRPr lang="el-GR" dirty="0"/>
          </a:p>
          <a:p>
            <a:pPr marL="457200" indent="-228600">
              <a:lnSpc>
                <a:spcPct val="90000"/>
              </a:lnSpc>
              <a:buClr>
                <a:schemeClr val="accent5">
                  <a:lumMod val="75000"/>
                </a:schemeClr>
              </a:buClr>
              <a:buFont typeface="Arial" panose="020B0604020202020204" pitchFamily="34" charset="0"/>
              <a:buChar char="•"/>
            </a:pPr>
            <a:endParaRPr lang="el-GR" dirty="0"/>
          </a:p>
          <a:p>
            <a:pPr marL="228600">
              <a:lnSpc>
                <a:spcPct val="90000"/>
              </a:lnSpc>
              <a:buClr>
                <a:schemeClr val="accent5">
                  <a:lumMod val="75000"/>
                </a:schemeClr>
              </a:buClr>
            </a:pPr>
            <a:r>
              <a:rPr lang="el-GR" dirty="0"/>
              <a:t>Γ. Ευκαιρίες…</a:t>
            </a:r>
            <a:endParaRPr lang="en-US" dirty="0"/>
          </a:p>
          <a:p>
            <a:pPr marL="0" lvl="1" indent="-228600">
              <a:lnSpc>
                <a:spcPct val="90000"/>
              </a:lnSpc>
              <a:spcBef>
                <a:spcPct val="0"/>
              </a:spcBef>
              <a:spcAft>
                <a:spcPct val="15000"/>
              </a:spcAft>
              <a:buFont typeface="Arial" panose="020B0604020202020204" pitchFamily="34" charset="0"/>
              <a:buChar char="•"/>
            </a:pPr>
            <a:endParaRPr lang="en-US" dirty="0"/>
          </a:p>
        </p:txBody>
      </p:sp>
    </p:spTree>
    <p:extLst>
      <p:ext uri="{BB962C8B-B14F-4D97-AF65-F5344CB8AC3E}">
        <p14:creationId xmlns:p14="http://schemas.microsoft.com/office/powerpoint/2010/main" val="3945213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ject 14"/>
          <p:cNvPicPr/>
          <p:nvPr/>
        </p:nvPicPr>
        <p:blipFill>
          <a:blip r:embed="rId2" cstate="print"/>
          <a:stretch>
            <a:fillRect/>
          </a:stretch>
        </p:blipFill>
        <p:spPr>
          <a:xfrm>
            <a:off x="0" y="0"/>
            <a:ext cx="3317747" cy="6825995"/>
          </a:xfrm>
          <a:prstGeom prst="rect">
            <a:avLst/>
          </a:prstGeom>
        </p:spPr>
      </p:pic>
      <p:sp>
        <p:nvSpPr>
          <p:cNvPr id="15" name="object 15"/>
          <p:cNvSpPr txBox="1">
            <a:spLocks noGrp="1"/>
          </p:cNvSpPr>
          <p:nvPr>
            <p:ph type="title"/>
          </p:nvPr>
        </p:nvSpPr>
        <p:spPr>
          <a:xfrm>
            <a:off x="3534707" y="61051"/>
            <a:ext cx="4794479" cy="745076"/>
          </a:xfrm>
          <a:prstGeom prst="rect">
            <a:avLst/>
          </a:prstGeom>
          <a:solidFill>
            <a:srgbClr val="FFC000"/>
          </a:solidFill>
          <a:ln w="57150">
            <a:solidFill>
              <a:srgbClr val="000000"/>
            </a:solidFill>
          </a:ln>
        </p:spPr>
        <p:txBody>
          <a:bodyPr vert="horz" wrap="square" lIns="0" tIns="6350" rIns="0" bIns="0" rtlCol="0">
            <a:spAutoFit/>
          </a:bodyPr>
          <a:lstStyle/>
          <a:p>
            <a:pPr marL="229870">
              <a:lnSpc>
                <a:spcPct val="100000"/>
              </a:lnSpc>
              <a:spcBef>
                <a:spcPts val="50"/>
              </a:spcBef>
            </a:pPr>
            <a:r>
              <a:rPr sz="4800" spc="-15" dirty="0">
                <a:solidFill>
                  <a:srgbClr val="0064AF"/>
                </a:solidFill>
              </a:rPr>
              <a:t>Βασική</a:t>
            </a:r>
            <a:r>
              <a:rPr sz="4800" spc="-25" dirty="0">
                <a:solidFill>
                  <a:srgbClr val="0064AF"/>
                </a:solidFill>
              </a:rPr>
              <a:t> </a:t>
            </a:r>
            <a:r>
              <a:rPr sz="4800" spc="-10" dirty="0" err="1">
                <a:solidFill>
                  <a:srgbClr val="0064AF"/>
                </a:solidFill>
              </a:rPr>
              <a:t>Δράση</a:t>
            </a:r>
            <a:r>
              <a:rPr sz="4800" spc="-15" dirty="0">
                <a:solidFill>
                  <a:srgbClr val="0064AF"/>
                </a:solidFill>
              </a:rPr>
              <a:t> </a:t>
            </a:r>
            <a:r>
              <a:rPr lang="el-GR" sz="4800" spc="-15" dirty="0">
                <a:solidFill>
                  <a:srgbClr val="0064AF"/>
                </a:solidFill>
              </a:rPr>
              <a:t>3</a:t>
            </a:r>
            <a:endParaRPr sz="4800" dirty="0"/>
          </a:p>
        </p:txBody>
      </p:sp>
      <p:sp>
        <p:nvSpPr>
          <p:cNvPr id="3" name="TextBox 2">
            <a:extLst>
              <a:ext uri="{FF2B5EF4-FFF2-40B4-BE49-F238E27FC236}">
                <a16:creationId xmlns:a16="http://schemas.microsoft.com/office/drawing/2014/main" id="{7E8A2F03-6708-1FF0-8AA3-E9BA11F2AA5F}"/>
              </a:ext>
            </a:extLst>
          </p:cNvPr>
          <p:cNvSpPr txBox="1"/>
          <p:nvPr/>
        </p:nvSpPr>
        <p:spPr>
          <a:xfrm>
            <a:off x="3534706" y="1063780"/>
            <a:ext cx="8157247" cy="923330"/>
          </a:xfrm>
          <a:prstGeom prst="rect">
            <a:avLst/>
          </a:prstGeom>
          <a:solidFill>
            <a:schemeClr val="accent5"/>
          </a:solidFill>
        </p:spPr>
        <p:txBody>
          <a:bodyPr wrap="square">
            <a:spAutoFit/>
          </a:bodyPr>
          <a:lstStyle/>
          <a:p>
            <a:r>
              <a:rPr lang="en-GR" b="1" dirty="0"/>
              <a:t>Η Βασική Δράση 3 </a:t>
            </a:r>
            <a:r>
              <a:rPr lang="en-GR" dirty="0"/>
              <a:t>υποστηρίζει τις </a:t>
            </a:r>
            <a:r>
              <a:rPr lang="en-GR" b="1" dirty="0"/>
              <a:t>μεταρρυθμίσεις </a:t>
            </a:r>
            <a:r>
              <a:rPr lang="en-GR" dirty="0"/>
              <a:t>της δημόσιας πολιτικής των Κρατών Μελών και προωθεί τη </a:t>
            </a:r>
            <a:r>
              <a:rPr lang="en-GR" b="1" dirty="0"/>
              <a:t>συνεργασία με τρίτες χώρες</a:t>
            </a:r>
            <a:r>
              <a:rPr lang="en-GR" dirty="0"/>
              <a:t>, συμπεριλαμβάνοντας την ανταλλαγή καλών πρακτικών.</a:t>
            </a:r>
          </a:p>
        </p:txBody>
      </p:sp>
      <p:sp>
        <p:nvSpPr>
          <p:cNvPr id="5" name="TextBox 4">
            <a:extLst>
              <a:ext uri="{FF2B5EF4-FFF2-40B4-BE49-F238E27FC236}">
                <a16:creationId xmlns:a16="http://schemas.microsoft.com/office/drawing/2014/main" id="{891B2031-09C1-38BB-28C8-E862D5417427}"/>
              </a:ext>
            </a:extLst>
          </p:cNvPr>
          <p:cNvSpPr txBox="1"/>
          <p:nvPr/>
        </p:nvSpPr>
        <p:spPr>
          <a:xfrm>
            <a:off x="3503711" y="2132856"/>
            <a:ext cx="8188242" cy="2862322"/>
          </a:xfrm>
          <a:prstGeom prst="rect">
            <a:avLst/>
          </a:prstGeom>
          <a:solidFill>
            <a:schemeClr val="accent6">
              <a:lumMod val="40000"/>
              <a:lumOff val="60000"/>
            </a:schemeClr>
          </a:solidFill>
        </p:spPr>
        <p:txBody>
          <a:bodyPr wrap="square">
            <a:spAutoFit/>
          </a:bodyPr>
          <a:lstStyle/>
          <a:p>
            <a:r>
              <a:rPr lang="en-GR" b="1" dirty="0"/>
              <a:t>Αποτελείται </a:t>
            </a:r>
            <a:r>
              <a:rPr lang="en-GR" dirty="0"/>
              <a:t>κυρίως από σχέδια που διαχειρίζεται </a:t>
            </a:r>
            <a:endParaRPr lang="el-GR" dirty="0"/>
          </a:p>
          <a:p>
            <a:endParaRPr lang="el-GR" dirty="0"/>
          </a:p>
          <a:p>
            <a:r>
              <a:rPr lang="el-GR" dirty="0"/>
              <a:t>Α) </a:t>
            </a:r>
            <a:r>
              <a:rPr lang="en-GR" dirty="0"/>
              <a:t>ο Εκτελεστικός Οργανισμός Εκπαίδευσης, Οπτικοακουστικών Θεμάτων και Πολιτισμού της Ευρωπαϊκής Επιτροπής (</a:t>
            </a:r>
            <a:r>
              <a:rPr lang="en-GR" b="1" dirty="0"/>
              <a:t>Education Audiovisual and Culture Executive Agency</a:t>
            </a:r>
            <a:r>
              <a:rPr lang="en-GR" dirty="0"/>
              <a:t>), </a:t>
            </a:r>
            <a:r>
              <a:rPr lang="en-GB" sz="1800" dirty="0">
                <a:latin typeface="Century Gothic" panose="020B0502020202020204" pitchFamily="34" charset="0"/>
                <a:hlinkClick r:id="rId3"/>
              </a:rPr>
              <a:t>https://www.eacea.ec.europa.eu/index_en</a:t>
            </a:r>
            <a:r>
              <a:rPr lang="el-GR" sz="1800" dirty="0">
                <a:latin typeface="Century Gothic" panose="020B0502020202020204" pitchFamily="34" charset="0"/>
              </a:rPr>
              <a:t> </a:t>
            </a:r>
            <a:endParaRPr lang="en-GB" dirty="0"/>
          </a:p>
          <a:p>
            <a:r>
              <a:rPr lang="el-GR" dirty="0"/>
              <a:t>ε</a:t>
            </a:r>
            <a:r>
              <a:rPr lang="en-GR" dirty="0"/>
              <a:t>νώ</a:t>
            </a:r>
            <a:r>
              <a:rPr lang="el-GR" dirty="0"/>
              <a:t>,</a:t>
            </a:r>
          </a:p>
          <a:p>
            <a:endParaRPr lang="el-GR" dirty="0"/>
          </a:p>
          <a:p>
            <a:r>
              <a:rPr lang="el-GR" dirty="0"/>
              <a:t>Β) </a:t>
            </a:r>
            <a:r>
              <a:rPr lang="en-GR" dirty="0"/>
              <a:t>οι Εθνικές Μονάδες διαχειρίζονται το Δομημένο Διάλογο για τη Νεολαία (Youth Structured Dialogue).</a:t>
            </a:r>
            <a:r>
              <a:rPr lang="el-GR" dirty="0"/>
              <a:t> </a:t>
            </a:r>
            <a:r>
              <a:rPr lang="en-GB" dirty="0">
                <a:latin typeface="Century Gothic" panose="020B0502020202020204" pitchFamily="34" charset="0"/>
                <a:hlinkClick r:id="rId4"/>
              </a:rPr>
              <a:t>https://www.inedivim.gr/</a:t>
            </a:r>
            <a:r>
              <a:rPr lang="el-GR" dirty="0">
                <a:latin typeface="Century Gothic" panose="020B0502020202020204" pitchFamily="34" charset="0"/>
              </a:rPr>
              <a:t> </a:t>
            </a:r>
            <a:endParaRPr lang="en-GB" dirty="0"/>
          </a:p>
          <a:p>
            <a:endParaRPr lang="en-GR" dirty="0"/>
          </a:p>
        </p:txBody>
      </p:sp>
      <p:sp>
        <p:nvSpPr>
          <p:cNvPr id="7" name="TextBox 6">
            <a:extLst>
              <a:ext uri="{FF2B5EF4-FFF2-40B4-BE49-F238E27FC236}">
                <a16:creationId xmlns:a16="http://schemas.microsoft.com/office/drawing/2014/main" id="{A0F98653-52E6-F23F-E041-216C0189C9D4}"/>
              </a:ext>
            </a:extLst>
          </p:cNvPr>
          <p:cNvSpPr txBox="1"/>
          <p:nvPr/>
        </p:nvSpPr>
        <p:spPr>
          <a:xfrm>
            <a:off x="3503711" y="4689629"/>
            <a:ext cx="8291092" cy="1754326"/>
          </a:xfrm>
          <a:prstGeom prst="rect">
            <a:avLst/>
          </a:prstGeom>
          <a:solidFill>
            <a:schemeClr val="accent2">
              <a:lumMod val="60000"/>
              <a:lumOff val="40000"/>
            </a:schemeClr>
          </a:solidFill>
        </p:spPr>
        <p:txBody>
          <a:bodyPr wrap="square">
            <a:spAutoFit/>
          </a:bodyPr>
          <a:lstStyle/>
          <a:p>
            <a:r>
              <a:rPr lang="en-GR" dirty="0"/>
              <a:t>Πότε και πώς μπορώ να υποβάλω αίτηση;</a:t>
            </a:r>
          </a:p>
          <a:p>
            <a:r>
              <a:rPr lang="en-GR" dirty="0"/>
              <a:t>Οι οργανισμοί που επιθυμούν να ζητήσουν χρηματοδότηση μέσω του Erasmus+ σε σχέση με τη Βασική Δράση 3 μπορούν να απευθυνθούν, είτε στον Εκτελεστικό Οργανισμό Εκπαίδευσης, Οπτικοακουστικών Θεμάτων και Πολιτισμού της Ευρωπαϊκής Επιτροπής για τις κεντρικές δράσεις, είτε στο ΙΝΕΔΙΒΙΜ για τις αποκεντρωμένες δράσεις.</a:t>
            </a:r>
          </a:p>
        </p:txBody>
      </p:sp>
      <p:sp>
        <p:nvSpPr>
          <p:cNvPr id="9" name="TextBox 8">
            <a:extLst>
              <a:ext uri="{FF2B5EF4-FFF2-40B4-BE49-F238E27FC236}">
                <a16:creationId xmlns:a16="http://schemas.microsoft.com/office/drawing/2014/main" id="{8D82CBD3-ADDC-EBB1-F98D-68F8C3937A12}"/>
              </a:ext>
            </a:extLst>
          </p:cNvPr>
          <p:cNvSpPr txBox="1"/>
          <p:nvPr/>
        </p:nvSpPr>
        <p:spPr>
          <a:xfrm>
            <a:off x="3467783" y="6415404"/>
            <a:ext cx="6100010" cy="369332"/>
          </a:xfrm>
          <a:prstGeom prst="rect">
            <a:avLst/>
          </a:prstGeom>
          <a:noFill/>
        </p:spPr>
        <p:txBody>
          <a:bodyPr wrap="square">
            <a:spAutoFit/>
          </a:bodyPr>
          <a:lstStyle/>
          <a:p>
            <a:r>
              <a:rPr lang="en-GR" dirty="0">
                <a:solidFill>
                  <a:schemeClr val="bg1"/>
                </a:solidFill>
                <a:hlinkClick r:id="rId5">
                  <a:extLst>
                    <a:ext uri="{A12FA001-AC4F-418D-AE19-62706E023703}">
                      <ahyp:hlinkClr xmlns:ahyp="http://schemas.microsoft.com/office/drawing/2018/hyperlinkcolor" xmlns="" val="tx"/>
                    </a:ext>
                  </a:extLst>
                </a:hlinkClick>
              </a:rPr>
              <a:t>https://www.iky.gr/el/erasmusplus-ka3</a:t>
            </a:r>
            <a:r>
              <a:rPr lang="el-GR" dirty="0">
                <a:solidFill>
                  <a:schemeClr val="bg1"/>
                </a:solidFill>
              </a:rPr>
              <a:t> </a:t>
            </a:r>
            <a:endParaRPr lang="en-GR" dirty="0">
              <a:solidFill>
                <a:schemeClr val="bg1"/>
              </a:solidFill>
            </a:endParaRPr>
          </a:p>
        </p:txBody>
      </p:sp>
    </p:spTree>
    <p:extLst>
      <p:ext uri="{BB962C8B-B14F-4D97-AF65-F5344CB8AC3E}">
        <p14:creationId xmlns:p14="http://schemas.microsoft.com/office/powerpoint/2010/main" val="1869181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82C3ADD-4613-1BC2-4D40-337C096BA568}"/>
              </a:ext>
            </a:extLst>
          </p:cNvPr>
          <p:cNvSpPr>
            <a:spLocks noGrp="1"/>
          </p:cNvSpPr>
          <p:nvPr>
            <p:ph type="subTitle" idx="1"/>
          </p:nvPr>
        </p:nvSpPr>
        <p:spPr/>
        <p:txBody>
          <a:bodyPr/>
          <a:lstStyle/>
          <a:p>
            <a:endParaRPr lang="en-GR"/>
          </a:p>
        </p:txBody>
      </p:sp>
      <p:graphicFrame>
        <p:nvGraphicFramePr>
          <p:cNvPr id="4" name="Diagram 3">
            <a:extLst>
              <a:ext uri="{FF2B5EF4-FFF2-40B4-BE49-F238E27FC236}">
                <a16:creationId xmlns:a16="http://schemas.microsoft.com/office/drawing/2014/main" id="{0CB85335-C95E-04B2-FF10-D4004A798EC8}"/>
              </a:ext>
            </a:extLst>
          </p:cNvPr>
          <p:cNvGraphicFramePr/>
          <p:nvPr>
            <p:extLst>
              <p:ext uri="{D42A27DB-BD31-4B8C-83A1-F6EECF244321}">
                <p14:modId xmlns:p14="http://schemas.microsoft.com/office/powerpoint/2010/main" val="1164332270"/>
              </p:ext>
            </p:extLst>
          </p:nvPr>
        </p:nvGraphicFramePr>
        <p:xfrm>
          <a:off x="800094" y="2204864"/>
          <a:ext cx="9786508" cy="4136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464377B7-FD46-A755-C303-7E611198C3AD}"/>
              </a:ext>
            </a:extLst>
          </p:cNvPr>
          <p:cNvGraphicFramePr/>
          <p:nvPr>
            <p:extLst>
              <p:ext uri="{D42A27DB-BD31-4B8C-83A1-F6EECF244321}">
                <p14:modId xmlns:p14="http://schemas.microsoft.com/office/powerpoint/2010/main" val="2932829878"/>
              </p:ext>
            </p:extLst>
          </p:nvPr>
        </p:nvGraphicFramePr>
        <p:xfrm>
          <a:off x="793670" y="404664"/>
          <a:ext cx="9682206" cy="15121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77687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8057F5-FFD6-4201-AC52-E138E25E3B52}"/>
              </a:ext>
            </a:extLst>
          </p:cNvPr>
          <p:cNvSpPr txBox="1"/>
          <p:nvPr/>
        </p:nvSpPr>
        <p:spPr>
          <a:xfrm>
            <a:off x="3287688" y="2420888"/>
            <a:ext cx="5212080" cy="1754326"/>
          </a:xfrm>
          <a:prstGeom prst="rect">
            <a:avLst/>
          </a:prstGeom>
          <a:solidFill>
            <a:schemeClr val="tx1">
              <a:alpha val="4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Erasmus+: </a:t>
            </a:r>
            <a:r>
              <a:rPr kumimoji="0" lang="el-GR"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Νεολαία</a:t>
            </a:r>
            <a:endParaRPr kumimoji="0" lang="en-GB"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866196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847851" y="1844676"/>
            <a:ext cx="8569325" cy="1185863"/>
          </a:xfrm>
          <a:prstGeom prst="rect">
            <a:avLst/>
          </a:prstGeom>
        </p:spPr>
        <p:txBody>
          <a:bodyPr>
            <a:spAutoFit/>
          </a:bodyPr>
          <a:lstStyle/>
          <a:p>
            <a:pPr algn="just">
              <a:defRPr/>
            </a:pPr>
            <a:endParaRPr lang="en-US" sz="2100">
              <a:solidFill>
                <a:prstClr val="black"/>
              </a:solidFill>
              <a:latin typeface="Calibri Light" panose="020F0302020204030204"/>
              <a:cs typeface="Arial" panose="020B0604020202020204" pitchFamily="34" charset="0"/>
            </a:endParaRPr>
          </a:p>
          <a:p>
            <a:pPr algn="just">
              <a:defRPr/>
            </a:pPr>
            <a:endParaRPr lang="el-GR" sz="2100">
              <a:solidFill>
                <a:prstClr val="black"/>
              </a:solidFill>
              <a:latin typeface="Calibri Light" panose="020F0302020204030204"/>
              <a:cs typeface="Arial" panose="020B0604020202020204" pitchFamily="34" charset="0"/>
            </a:endParaRPr>
          </a:p>
          <a:p>
            <a:pPr algn="just">
              <a:defRPr/>
            </a:pPr>
            <a:endParaRPr lang="en-US" sz="1100">
              <a:solidFill>
                <a:prstClr val="black"/>
              </a:solidFill>
              <a:latin typeface="Calibri Light" panose="020F0302020204030204"/>
              <a:cs typeface="Arial" panose="020B0604020202020204" pitchFamily="34" charset="0"/>
            </a:endParaRPr>
          </a:p>
          <a:p>
            <a:pPr algn="ctr">
              <a:defRPr/>
            </a:pPr>
            <a:endParaRPr lang="el-GR" b="1">
              <a:solidFill>
                <a:srgbClr val="FFC000"/>
              </a:solidFill>
              <a:latin typeface="Calibri" panose="020F0502020204030204"/>
              <a:cs typeface="Arial" panose="020B0604020202020204" pitchFamily="34" charset="0"/>
            </a:endParaRPr>
          </a:p>
        </p:txBody>
      </p:sp>
      <p:cxnSp>
        <p:nvCxnSpPr>
          <p:cNvPr id="14" name="Straight Connector 13">
            <a:extLst>
              <a:ext uri="{FF2B5EF4-FFF2-40B4-BE49-F238E27FC236}">
                <a16:creationId xmlns:a16="http://schemas.microsoft.com/office/drawing/2014/main" id="{F657C6C8-6465-445C-90AC-A21D6A64CE4C}"/>
              </a:ext>
            </a:extLst>
          </p:cNvPr>
          <p:cNvCxnSpPr/>
          <p:nvPr/>
        </p:nvCxnSpPr>
        <p:spPr>
          <a:xfrm flipH="1">
            <a:off x="1775520" y="6186567"/>
            <a:ext cx="739148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BA5CC7B-9ECE-40C2-8298-4784F5853BEF}"/>
              </a:ext>
            </a:extLst>
          </p:cNvPr>
          <p:cNvSpPr/>
          <p:nvPr/>
        </p:nvSpPr>
        <p:spPr>
          <a:xfrm>
            <a:off x="263352" y="311041"/>
            <a:ext cx="8208912" cy="6124754"/>
          </a:xfrm>
          <a:prstGeom prst="rect">
            <a:avLst/>
          </a:prstGeom>
        </p:spPr>
        <p:txBody>
          <a:bodyPr wrap="square">
            <a:spAutoFit/>
          </a:bodyPr>
          <a:lstStyle/>
          <a:p>
            <a:pPr algn="just">
              <a:defRPr/>
            </a:pPr>
            <a:r>
              <a:rPr lang="el-GR" sz="2800" dirty="0">
                <a:solidFill>
                  <a:schemeClr val="bg1"/>
                </a:solidFill>
                <a:cs typeface="Arial" panose="020B0604020202020204" pitchFamily="34" charset="0"/>
              </a:rPr>
              <a:t>Το Πρόγραμμα της Ε.Ε. που επιχορηγεί δραστηριότητες στους τομείς της Εκπαίδευσης, της Κατάρτισης, της Νεολαίας και του Αθλητισμού, για την περίοδο 2021-2027. </a:t>
            </a:r>
          </a:p>
          <a:p>
            <a:pPr algn="just">
              <a:defRPr/>
            </a:pPr>
            <a:endParaRPr lang="el-GR" sz="2800" dirty="0">
              <a:solidFill>
                <a:schemeClr val="bg1"/>
              </a:solidFill>
            </a:endParaRPr>
          </a:p>
          <a:p>
            <a:pPr algn="just"/>
            <a:r>
              <a:rPr lang="el-GR" sz="2800" b="1" u="sng" dirty="0">
                <a:solidFill>
                  <a:schemeClr val="bg1"/>
                </a:solidFill>
              </a:rPr>
              <a:t>Στόχος Προγράμματος:</a:t>
            </a:r>
            <a:r>
              <a:rPr lang="el-GR" sz="2800" b="1" dirty="0">
                <a:solidFill>
                  <a:schemeClr val="bg1"/>
                </a:solidFill>
              </a:rPr>
              <a:t> </a:t>
            </a:r>
          </a:p>
          <a:p>
            <a:pPr algn="just"/>
            <a:r>
              <a:rPr lang="el-GR" sz="2800" dirty="0">
                <a:solidFill>
                  <a:schemeClr val="bg1"/>
                </a:solidFill>
              </a:rPr>
              <a:t>Η </a:t>
            </a:r>
            <a:r>
              <a:rPr lang="el-GR" sz="2800" b="1" dirty="0">
                <a:solidFill>
                  <a:schemeClr val="bg1"/>
                </a:solidFill>
              </a:rPr>
              <a:t>εκπαιδευτική, επαγγελματική και προσωπική ανάπτυξη </a:t>
            </a:r>
            <a:r>
              <a:rPr lang="el-GR" sz="2800" dirty="0">
                <a:solidFill>
                  <a:schemeClr val="bg1"/>
                </a:solidFill>
              </a:rPr>
              <a:t>των ατόμων από τους τομείς της εκπαίδευσης, κατάρτισης, νεολαίας και αθλητισμού για επίτευξη μίας </a:t>
            </a:r>
            <a:r>
              <a:rPr lang="el-GR" sz="2800" b="1" dirty="0">
                <a:solidFill>
                  <a:schemeClr val="bg1"/>
                </a:solidFill>
              </a:rPr>
              <a:t>βιώσιμης ανάπτυξης, </a:t>
            </a:r>
            <a:r>
              <a:rPr lang="el-GR" sz="2800" dirty="0">
                <a:solidFill>
                  <a:schemeClr val="bg1"/>
                </a:solidFill>
              </a:rPr>
              <a:t>την</a:t>
            </a:r>
            <a:r>
              <a:rPr lang="el-GR" sz="2800" b="1" dirty="0">
                <a:solidFill>
                  <a:schemeClr val="bg1"/>
                </a:solidFill>
              </a:rPr>
              <a:t> ενίσχυση της απασχόλησης, </a:t>
            </a:r>
            <a:r>
              <a:rPr lang="el-GR" sz="2800" dirty="0">
                <a:solidFill>
                  <a:schemeClr val="bg1"/>
                </a:solidFill>
              </a:rPr>
              <a:t>την</a:t>
            </a:r>
            <a:r>
              <a:rPr lang="el-GR" sz="2800" b="1" dirty="0">
                <a:solidFill>
                  <a:schemeClr val="bg1"/>
                </a:solidFill>
              </a:rPr>
              <a:t> προώθηση της καινοτομίας </a:t>
            </a:r>
            <a:r>
              <a:rPr lang="el-GR" sz="2800" dirty="0">
                <a:solidFill>
                  <a:schemeClr val="bg1"/>
                </a:solidFill>
              </a:rPr>
              <a:t>και της </a:t>
            </a:r>
            <a:r>
              <a:rPr lang="el-GR" sz="2800" b="1" dirty="0">
                <a:solidFill>
                  <a:schemeClr val="bg1"/>
                </a:solidFill>
              </a:rPr>
              <a:t>κοινωνικής ενσωμάτωσης, </a:t>
            </a:r>
            <a:r>
              <a:rPr lang="el-GR" sz="2800" dirty="0">
                <a:solidFill>
                  <a:schemeClr val="bg1"/>
                </a:solidFill>
              </a:rPr>
              <a:t>καθώς και την </a:t>
            </a:r>
            <a:r>
              <a:rPr lang="el-GR" sz="2800" b="1" dirty="0">
                <a:solidFill>
                  <a:schemeClr val="bg1"/>
                </a:solidFill>
              </a:rPr>
              <a:t>ενίσχυση της ενεργούς συμμετοχής </a:t>
            </a:r>
            <a:r>
              <a:rPr lang="el-GR" sz="2800" dirty="0">
                <a:solidFill>
                  <a:schemeClr val="bg1"/>
                </a:solidFill>
              </a:rPr>
              <a:t>και</a:t>
            </a:r>
            <a:r>
              <a:rPr lang="el-GR" sz="2800" b="1" dirty="0">
                <a:solidFill>
                  <a:schemeClr val="bg1"/>
                </a:solidFill>
              </a:rPr>
              <a:t> ευρωπαϊκής ταυτότητας</a:t>
            </a:r>
            <a:r>
              <a:rPr lang="el-GR" sz="2800" dirty="0">
                <a:solidFill>
                  <a:schemeClr val="bg1"/>
                </a:solidFill>
              </a:rPr>
              <a:t>. </a:t>
            </a:r>
          </a:p>
        </p:txBody>
      </p:sp>
      <p:pic>
        <p:nvPicPr>
          <p:cNvPr id="1026" name="Picture 2">
            <a:extLst>
              <a:ext uri="{FF2B5EF4-FFF2-40B4-BE49-F238E27FC236}">
                <a16:creationId xmlns:a16="http://schemas.microsoft.com/office/drawing/2014/main" id="{F72EFC01-1CBF-6176-0E21-0D90935EE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5202" y="1982768"/>
            <a:ext cx="29210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12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3006BC5-1E58-4C2D-83C0-7E74ADB0CF5F}"/>
              </a:ext>
            </a:extLst>
          </p:cNvPr>
          <p:cNvSpPr/>
          <p:nvPr/>
        </p:nvSpPr>
        <p:spPr>
          <a:xfrm>
            <a:off x="800696" y="1700808"/>
            <a:ext cx="7992888" cy="3046988"/>
          </a:xfrm>
          <a:prstGeom prst="rect">
            <a:avLst/>
          </a:prstGeom>
        </p:spPr>
        <p:txBody>
          <a:bodyPr wrap="square">
            <a:spAutoFit/>
          </a:bodyPr>
          <a:lstStyle/>
          <a:p>
            <a:pPr algn="just">
              <a:defRPr/>
            </a:pPr>
            <a:r>
              <a:rPr lang="el-GR" sz="3200" b="1" dirty="0">
                <a:solidFill>
                  <a:schemeClr val="bg1"/>
                </a:solidFill>
              </a:rPr>
              <a:t>4 Οριζόντιες Προτεραιότητες:</a:t>
            </a:r>
          </a:p>
          <a:p>
            <a:pPr algn="just">
              <a:defRPr/>
            </a:pPr>
            <a:endParaRPr lang="el-GR" sz="1000" dirty="0">
              <a:solidFill>
                <a:schemeClr val="bg1"/>
              </a:solidFill>
            </a:endParaRPr>
          </a:p>
          <a:p>
            <a:pPr marL="457200" indent="-457200" algn="just">
              <a:buFont typeface="Wingdings" panose="05000000000000000000" pitchFamily="2" charset="2"/>
              <a:buChar char="q"/>
              <a:defRPr/>
            </a:pPr>
            <a:r>
              <a:rPr lang="el-GR" sz="3000" i="1" dirty="0">
                <a:solidFill>
                  <a:schemeClr val="bg1"/>
                </a:solidFill>
              </a:rPr>
              <a:t>Ένταξη &amp; Ποικιλομορφία</a:t>
            </a:r>
            <a:endParaRPr lang="el-GR" sz="3000" dirty="0">
              <a:solidFill>
                <a:schemeClr val="bg1"/>
              </a:solidFill>
            </a:endParaRPr>
          </a:p>
          <a:p>
            <a:pPr marL="457200" indent="-457200" algn="just">
              <a:buFont typeface="Wingdings" panose="05000000000000000000" pitchFamily="2" charset="2"/>
              <a:buChar char="q"/>
              <a:defRPr/>
            </a:pPr>
            <a:r>
              <a:rPr lang="el-GR" sz="3000" i="1" dirty="0">
                <a:solidFill>
                  <a:schemeClr val="bg1"/>
                </a:solidFill>
              </a:rPr>
              <a:t>Ψηφιακός Μετασχηματισμός</a:t>
            </a:r>
            <a:endParaRPr lang="en-GB" sz="3000" i="1" dirty="0">
              <a:solidFill>
                <a:schemeClr val="bg1"/>
              </a:solidFill>
            </a:endParaRPr>
          </a:p>
          <a:p>
            <a:pPr marL="457200" indent="-457200" algn="just">
              <a:buFont typeface="Wingdings" panose="05000000000000000000" pitchFamily="2" charset="2"/>
              <a:buChar char="q"/>
              <a:defRPr/>
            </a:pPr>
            <a:r>
              <a:rPr lang="el-GR" sz="3000" i="1" dirty="0">
                <a:solidFill>
                  <a:schemeClr val="bg1"/>
                </a:solidFill>
              </a:rPr>
              <a:t>Συμμετοχή στη δημοκρατική ζωή</a:t>
            </a:r>
            <a:endParaRPr lang="en-GB" sz="3000" i="1" dirty="0">
              <a:solidFill>
                <a:schemeClr val="bg1"/>
              </a:solidFill>
            </a:endParaRPr>
          </a:p>
          <a:p>
            <a:pPr marL="457200" indent="-457200" algn="just">
              <a:buFont typeface="Wingdings" panose="05000000000000000000" pitchFamily="2" charset="2"/>
              <a:buChar char="q"/>
              <a:defRPr/>
            </a:pPr>
            <a:r>
              <a:rPr lang="el-GR" sz="3000" i="1" dirty="0">
                <a:solidFill>
                  <a:schemeClr val="bg1"/>
                </a:solidFill>
              </a:rPr>
              <a:t>Περιβάλλον και καταπολέμηση της κλιματικής αλλαγής</a:t>
            </a:r>
            <a:endParaRPr lang="el-GR" b="1" dirty="0">
              <a:solidFill>
                <a:schemeClr val="bg1"/>
              </a:solidFill>
            </a:endParaRPr>
          </a:p>
        </p:txBody>
      </p:sp>
    </p:spTree>
    <p:extLst>
      <p:ext uri="{BB962C8B-B14F-4D97-AF65-F5344CB8AC3E}">
        <p14:creationId xmlns:p14="http://schemas.microsoft.com/office/powerpoint/2010/main" val="3097147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B81C89-E2EF-40E3-9125-E8FAB3B0545C}"/>
              </a:ext>
            </a:extLst>
          </p:cNvPr>
          <p:cNvSpPr/>
          <p:nvPr/>
        </p:nvSpPr>
        <p:spPr>
          <a:xfrm>
            <a:off x="1992313" y="1488175"/>
            <a:ext cx="8207375" cy="57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800" b="1" u="sng">
                <a:solidFill>
                  <a:schemeClr val="tx2">
                    <a:lumMod val="75000"/>
                  </a:schemeClr>
                </a:solidFill>
                <a:effectLst>
                  <a:outerShdw blurRad="38100" dist="38100" dir="2700000" algn="tl">
                    <a:srgbClr val="000000">
                      <a:alpha val="43137"/>
                    </a:srgbClr>
                  </a:outerShdw>
                </a:effectLst>
              </a:rPr>
              <a:t>Η Δομή του Προγράμματος</a:t>
            </a:r>
            <a:endParaRPr lang="el-GR" sz="2800" u="sng">
              <a:solidFill>
                <a:schemeClr val="tx2">
                  <a:lumMod val="75000"/>
                </a:schemeClr>
              </a:solidFill>
              <a:effectLst>
                <a:outerShdw blurRad="38100" dist="38100" dir="2700000" algn="tl">
                  <a:srgbClr val="000000">
                    <a:alpha val="43137"/>
                  </a:srgbClr>
                </a:outerShdw>
              </a:effectLst>
            </a:endParaRPr>
          </a:p>
        </p:txBody>
      </p:sp>
      <p:grpSp>
        <p:nvGrpSpPr>
          <p:cNvPr id="10" name="Group 7">
            <a:extLst>
              <a:ext uri="{FF2B5EF4-FFF2-40B4-BE49-F238E27FC236}">
                <a16:creationId xmlns:a16="http://schemas.microsoft.com/office/drawing/2014/main" id="{DBB2A456-B446-4DA0-88D7-CFB8D8C06121}"/>
              </a:ext>
            </a:extLst>
          </p:cNvPr>
          <p:cNvGrpSpPr>
            <a:grpSpLocks noGrp="1"/>
          </p:cNvGrpSpPr>
          <p:nvPr/>
        </p:nvGrpSpPr>
        <p:grpSpPr bwMode="auto">
          <a:xfrm>
            <a:off x="903642" y="2193579"/>
            <a:ext cx="10247547" cy="3029301"/>
            <a:chOff x="1219200" y="2438400"/>
            <a:chExt cx="6733626" cy="2971800"/>
          </a:xfrm>
          <a:solidFill>
            <a:schemeClr val="accent1">
              <a:lumMod val="60000"/>
              <a:lumOff val="40000"/>
            </a:schemeClr>
          </a:solidFill>
        </p:grpSpPr>
        <p:sp>
          <p:nvSpPr>
            <p:cNvPr id="11" name="Rectangle 17">
              <a:extLst>
                <a:ext uri="{FF2B5EF4-FFF2-40B4-BE49-F238E27FC236}">
                  <a16:creationId xmlns:a16="http://schemas.microsoft.com/office/drawing/2014/main" id="{05F056E7-CC90-466A-8BE2-5505D39D8713}"/>
                </a:ext>
              </a:extLst>
            </p:cNvPr>
            <p:cNvSpPr>
              <a:spLocks noChangeArrowheads="1"/>
            </p:cNvSpPr>
            <p:nvPr/>
          </p:nvSpPr>
          <p:spPr bwMode="auto">
            <a:xfrm>
              <a:off x="1219200" y="2438400"/>
              <a:ext cx="6705600" cy="2971800"/>
            </a:xfrm>
            <a:prstGeom prst="rect">
              <a:avLst/>
            </a:prstGeom>
            <a:grpFill/>
            <a:ln w="9525" algn="ctr">
              <a:solidFill>
                <a:schemeClr val="tx1"/>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onstantia" panose="02030602050306030303" pitchFamily="18" charset="0"/>
              </a:endParaRPr>
            </a:p>
            <a:p>
              <a:pPr eaLnBrk="1" hangingPunct="1"/>
              <a:endParaRPr lang="en-GB" altLang="en-US">
                <a:latin typeface="Constantia" panose="02030602050306030303" pitchFamily="18" charset="0"/>
              </a:endParaRPr>
            </a:p>
          </p:txBody>
        </p:sp>
        <p:cxnSp>
          <p:nvCxnSpPr>
            <p:cNvPr id="12" name="Straight Connector 19">
              <a:extLst>
                <a:ext uri="{FF2B5EF4-FFF2-40B4-BE49-F238E27FC236}">
                  <a16:creationId xmlns:a16="http://schemas.microsoft.com/office/drawing/2014/main" id="{14CDAF1D-339A-4ED3-BF0E-9D289A847D82}"/>
                </a:ext>
              </a:extLst>
            </p:cNvPr>
            <p:cNvCxnSpPr>
              <a:cxnSpLocks noChangeShapeType="1"/>
            </p:cNvCxnSpPr>
            <p:nvPr/>
          </p:nvCxnSpPr>
          <p:spPr bwMode="auto">
            <a:xfrm>
              <a:off x="1219200" y="3276600"/>
              <a:ext cx="6705600" cy="0"/>
            </a:xfrm>
            <a:prstGeom prst="line">
              <a:avLst/>
            </a:prstGeom>
            <a:grpFill/>
            <a:ln w="9525" algn="ctr">
              <a:solidFill>
                <a:schemeClr val="tx1"/>
              </a:solidFill>
              <a:round/>
              <a:headEnd/>
              <a:tailEnd/>
            </a:ln>
          </p:spPr>
        </p:cxnSp>
        <p:cxnSp>
          <p:nvCxnSpPr>
            <p:cNvPr id="13" name="Straight Connector 22">
              <a:extLst>
                <a:ext uri="{FF2B5EF4-FFF2-40B4-BE49-F238E27FC236}">
                  <a16:creationId xmlns:a16="http://schemas.microsoft.com/office/drawing/2014/main" id="{A924692C-0E66-4EFD-A20C-AA7FD6351901}"/>
                </a:ext>
              </a:extLst>
            </p:cNvPr>
            <p:cNvCxnSpPr>
              <a:cxnSpLocks noChangeShapeType="1"/>
            </p:cNvCxnSpPr>
            <p:nvPr/>
          </p:nvCxnSpPr>
          <p:spPr bwMode="auto">
            <a:xfrm>
              <a:off x="3429000" y="3276600"/>
              <a:ext cx="0" cy="2133600"/>
            </a:xfrm>
            <a:prstGeom prst="line">
              <a:avLst/>
            </a:prstGeom>
            <a:grpFill/>
            <a:ln w="9525" algn="ctr">
              <a:solidFill>
                <a:schemeClr val="tx1"/>
              </a:solidFill>
              <a:round/>
              <a:headEnd/>
              <a:tailEnd/>
            </a:ln>
          </p:spPr>
        </p:cxnSp>
        <p:cxnSp>
          <p:nvCxnSpPr>
            <p:cNvPr id="14" name="Straight Connector 24">
              <a:extLst>
                <a:ext uri="{FF2B5EF4-FFF2-40B4-BE49-F238E27FC236}">
                  <a16:creationId xmlns:a16="http://schemas.microsoft.com/office/drawing/2014/main" id="{5547BC1A-A996-459E-954D-4BCB087E743E}"/>
                </a:ext>
              </a:extLst>
            </p:cNvPr>
            <p:cNvCxnSpPr>
              <a:cxnSpLocks noChangeShapeType="1"/>
            </p:cNvCxnSpPr>
            <p:nvPr/>
          </p:nvCxnSpPr>
          <p:spPr bwMode="auto">
            <a:xfrm>
              <a:off x="5638800" y="3276600"/>
              <a:ext cx="0" cy="2133600"/>
            </a:xfrm>
            <a:prstGeom prst="line">
              <a:avLst/>
            </a:prstGeom>
            <a:grpFill/>
            <a:ln w="9525" algn="ctr">
              <a:solidFill>
                <a:schemeClr val="tx1"/>
              </a:solidFill>
              <a:round/>
              <a:headEnd/>
              <a:tailEnd/>
            </a:ln>
          </p:spPr>
        </p:cxnSp>
        <p:sp>
          <p:nvSpPr>
            <p:cNvPr id="15" name="TextBox 25">
              <a:extLst>
                <a:ext uri="{FF2B5EF4-FFF2-40B4-BE49-F238E27FC236}">
                  <a16:creationId xmlns:a16="http://schemas.microsoft.com/office/drawing/2014/main" id="{341CC78F-28E9-4AEF-8271-06DE8E9D6890}"/>
                </a:ext>
              </a:extLst>
            </p:cNvPr>
            <p:cNvSpPr txBox="1">
              <a:spLocks noChangeArrowheads="1"/>
            </p:cNvSpPr>
            <p:nvPr/>
          </p:nvSpPr>
          <p:spPr bwMode="auto">
            <a:xfrm>
              <a:off x="1523316" y="3398394"/>
              <a:ext cx="1112272" cy="196257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b="1">
                  <a:solidFill>
                    <a:schemeClr val="tx2">
                      <a:lumMod val="75000"/>
                    </a:schemeClr>
                  </a:solidFill>
                  <a:latin typeface="Calibri" panose="020F0502020204030204" pitchFamily="34" charset="0"/>
                  <a:cs typeface="Calibri" panose="020F0502020204030204" pitchFamily="34" charset="0"/>
                </a:rPr>
                <a:t>ΒΔ</a:t>
              </a:r>
              <a:r>
                <a:rPr lang="en-GB" altLang="en-US" b="1">
                  <a:solidFill>
                    <a:schemeClr val="tx2">
                      <a:lumMod val="75000"/>
                    </a:schemeClr>
                  </a:solidFill>
                  <a:latin typeface="Calibri" panose="020F0502020204030204" pitchFamily="34" charset="0"/>
                  <a:cs typeface="Calibri" panose="020F0502020204030204" pitchFamily="34" charset="0"/>
                </a:rPr>
                <a:t>1</a:t>
              </a:r>
            </a:p>
            <a:p>
              <a:pPr eaLnBrk="1" hangingPunct="1"/>
              <a:endParaRPr lang="en-GB" altLang="en-US" b="1">
                <a:solidFill>
                  <a:schemeClr val="tx2">
                    <a:lumMod val="75000"/>
                  </a:schemeClr>
                </a:solidFill>
                <a:latin typeface="Calibri" panose="020F0502020204030204" pitchFamily="34" charset="0"/>
                <a:cs typeface="Calibri" panose="020F0502020204030204" pitchFamily="34" charset="0"/>
              </a:endParaRPr>
            </a:p>
            <a:p>
              <a:pPr eaLnBrk="1" hangingPunct="1"/>
              <a:r>
                <a:rPr lang="el-GR" altLang="en-US" b="1">
                  <a:solidFill>
                    <a:schemeClr val="tx2">
                      <a:lumMod val="75000"/>
                    </a:schemeClr>
                  </a:solidFill>
                  <a:latin typeface="Calibri" panose="020F0502020204030204" pitchFamily="34" charset="0"/>
                  <a:cs typeface="Calibri" panose="020F0502020204030204" pitchFamily="34" charset="0"/>
                </a:rPr>
                <a:t>Μαθησιακή </a:t>
              </a:r>
            </a:p>
            <a:p>
              <a:pPr eaLnBrk="1" hangingPunct="1"/>
              <a:r>
                <a:rPr lang="el-GR" altLang="en-US" b="1">
                  <a:solidFill>
                    <a:schemeClr val="tx2">
                      <a:lumMod val="75000"/>
                    </a:schemeClr>
                  </a:solidFill>
                  <a:latin typeface="Calibri" panose="020F0502020204030204" pitchFamily="34" charset="0"/>
                  <a:cs typeface="Calibri" panose="020F0502020204030204" pitchFamily="34" charset="0"/>
                </a:rPr>
                <a:t>Κινητικότητα </a:t>
              </a:r>
            </a:p>
            <a:p>
              <a:pPr eaLnBrk="1" hangingPunct="1"/>
              <a:r>
                <a:rPr lang="el-GR" altLang="en-US" b="1">
                  <a:solidFill>
                    <a:schemeClr val="tx2">
                      <a:lumMod val="75000"/>
                    </a:schemeClr>
                  </a:solidFill>
                  <a:latin typeface="Calibri" panose="020F0502020204030204" pitchFamily="34" charset="0"/>
                  <a:cs typeface="Calibri" panose="020F0502020204030204" pitchFamily="34" charset="0"/>
                </a:rPr>
                <a:t>στον Τομέα της </a:t>
              </a:r>
            </a:p>
            <a:p>
              <a:pPr eaLnBrk="1" hangingPunct="1"/>
              <a:r>
                <a:rPr lang="el-GR" altLang="en-US" b="1">
                  <a:solidFill>
                    <a:schemeClr val="tx2">
                      <a:lumMod val="75000"/>
                    </a:schemeClr>
                  </a:solidFill>
                  <a:latin typeface="Calibri" panose="020F0502020204030204" pitchFamily="34" charset="0"/>
                  <a:cs typeface="Calibri" panose="020F0502020204030204" pitchFamily="34" charset="0"/>
                </a:rPr>
                <a:t>Νεολαίας</a:t>
              </a:r>
            </a:p>
            <a:p>
              <a:pPr eaLnBrk="1" hangingPunct="1"/>
              <a:endParaRPr lang="el-GR" altLang="en-US" sz="1600" b="1">
                <a:solidFill>
                  <a:srgbClr val="000000"/>
                </a:solidFill>
                <a:latin typeface="Constantia" panose="02030602050306030303" pitchFamily="18" charset="0"/>
              </a:endParaRPr>
            </a:p>
          </p:txBody>
        </p:sp>
        <p:sp>
          <p:nvSpPr>
            <p:cNvPr id="16" name="TextBox 26">
              <a:extLst>
                <a:ext uri="{FF2B5EF4-FFF2-40B4-BE49-F238E27FC236}">
                  <a16:creationId xmlns:a16="http://schemas.microsoft.com/office/drawing/2014/main" id="{2022B6E6-6FDA-455E-BF17-2705CBBCA1F8}"/>
                </a:ext>
              </a:extLst>
            </p:cNvPr>
            <p:cNvSpPr txBox="1">
              <a:spLocks noChangeArrowheads="1"/>
            </p:cNvSpPr>
            <p:nvPr/>
          </p:nvSpPr>
          <p:spPr bwMode="auto">
            <a:xfrm>
              <a:off x="5687770" y="3339791"/>
              <a:ext cx="2265056" cy="19927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b="1">
                  <a:solidFill>
                    <a:schemeClr val="tx2">
                      <a:lumMod val="75000"/>
                    </a:schemeClr>
                  </a:solidFill>
                  <a:latin typeface="Calibri" panose="020F0502020204030204" pitchFamily="34" charset="0"/>
                  <a:cs typeface="Calibri" panose="020F0502020204030204" pitchFamily="34" charset="0"/>
                </a:rPr>
                <a:t>ΒΔ</a:t>
              </a:r>
              <a:r>
                <a:rPr lang="en-GB" altLang="en-US" b="1">
                  <a:solidFill>
                    <a:schemeClr val="tx2">
                      <a:lumMod val="75000"/>
                    </a:schemeClr>
                  </a:solidFill>
                  <a:latin typeface="Calibri" panose="020F0502020204030204" pitchFamily="34" charset="0"/>
                  <a:cs typeface="Calibri" panose="020F0502020204030204" pitchFamily="34" charset="0"/>
                </a:rPr>
                <a:t>3</a:t>
              </a:r>
            </a:p>
            <a:p>
              <a:pPr eaLnBrk="1" hangingPunct="1"/>
              <a:endParaRPr lang="el-GR" altLang="en-US" b="1">
                <a:solidFill>
                  <a:schemeClr val="tx2">
                    <a:lumMod val="75000"/>
                  </a:schemeClr>
                </a:solidFill>
                <a:latin typeface="Calibri" panose="020F0502020204030204" pitchFamily="34" charset="0"/>
                <a:cs typeface="Calibri" panose="020F0502020204030204" pitchFamily="34" charset="0"/>
              </a:endParaRPr>
            </a:p>
            <a:p>
              <a:pPr eaLnBrk="1" hangingPunct="1"/>
              <a:r>
                <a:rPr lang="el-GR" altLang="en-US" b="1">
                  <a:solidFill>
                    <a:schemeClr val="tx2">
                      <a:lumMod val="75000"/>
                    </a:schemeClr>
                  </a:solidFill>
                  <a:latin typeface="Calibri" panose="020F0502020204030204" pitchFamily="34" charset="0"/>
                  <a:cs typeface="Calibri" panose="020F0502020204030204" pitchFamily="34" charset="0"/>
                </a:rPr>
                <a:t>Στήριξη της Χάραξης Πολιτικής &amp; της Συνεργασίας</a:t>
              </a:r>
              <a:endParaRPr lang="en-GB" altLang="en-US" b="1">
                <a:solidFill>
                  <a:schemeClr val="tx2">
                    <a:lumMod val="75000"/>
                  </a:schemeClr>
                </a:solidFill>
                <a:latin typeface="Calibri" panose="020F0502020204030204" pitchFamily="34" charset="0"/>
                <a:cs typeface="Calibri" panose="020F0502020204030204" pitchFamily="34" charset="0"/>
              </a:endParaRPr>
            </a:p>
            <a:p>
              <a:pPr eaLnBrk="1" hangingPunct="1"/>
              <a:endParaRPr lang="en-GB" altLang="en-US" b="1">
                <a:solidFill>
                  <a:schemeClr val="tx2">
                    <a:lumMod val="75000"/>
                  </a:schemeClr>
                </a:solidFill>
                <a:latin typeface="Calibri" panose="020F0502020204030204" pitchFamily="34" charset="0"/>
                <a:cs typeface="Calibri" panose="020F0502020204030204" pitchFamily="34" charset="0"/>
              </a:endParaRPr>
            </a:p>
            <a:p>
              <a:pPr eaLnBrk="1" hangingPunct="1"/>
              <a:r>
                <a:rPr lang="en-GB" altLang="en-US" b="1" i="1">
                  <a:solidFill>
                    <a:schemeClr val="tx2">
                      <a:lumMod val="75000"/>
                    </a:schemeClr>
                  </a:solidFill>
                  <a:latin typeface="Calibri" panose="020F0502020204030204" pitchFamily="34" charset="0"/>
                  <a:cs typeface="Calibri" panose="020F0502020204030204" pitchFamily="34" charset="0"/>
                </a:rPr>
                <a:t>Training &amp; Cooperation Activities</a:t>
              </a:r>
            </a:p>
          </p:txBody>
        </p:sp>
        <p:sp>
          <p:nvSpPr>
            <p:cNvPr id="17" name="TextBox 27">
              <a:extLst>
                <a:ext uri="{FF2B5EF4-FFF2-40B4-BE49-F238E27FC236}">
                  <a16:creationId xmlns:a16="http://schemas.microsoft.com/office/drawing/2014/main" id="{FB24FC8B-B021-42FF-AA21-FB08A0691A3B}"/>
                </a:ext>
              </a:extLst>
            </p:cNvPr>
            <p:cNvSpPr txBox="1">
              <a:spLocks noChangeArrowheads="1"/>
            </p:cNvSpPr>
            <p:nvPr/>
          </p:nvSpPr>
          <p:spPr bwMode="auto">
            <a:xfrm>
              <a:off x="3899262" y="2590800"/>
              <a:ext cx="923768" cy="4529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tx2">
                      <a:lumMod val="75000"/>
                    </a:schemeClr>
                  </a:solidFill>
                  <a:latin typeface="Calibri" panose="020F0502020204030204" pitchFamily="34" charset="0"/>
                  <a:cs typeface="Calibri" panose="020F0502020204030204" pitchFamily="34" charset="0"/>
                </a:rPr>
                <a:t>Erasmus</a:t>
              </a:r>
              <a:r>
                <a:rPr lang="el-GR" altLang="en-US" sz="2400" b="1">
                  <a:solidFill>
                    <a:schemeClr val="tx2">
                      <a:lumMod val="75000"/>
                    </a:schemeClr>
                  </a:solidFill>
                  <a:latin typeface="Calibri" panose="020F0502020204030204" pitchFamily="34" charset="0"/>
                  <a:cs typeface="Calibri" panose="020F0502020204030204" pitchFamily="34" charset="0"/>
                </a:rPr>
                <a:t>+</a:t>
              </a:r>
              <a:endParaRPr lang="en-GB" altLang="en-US" sz="2400" b="1">
                <a:solidFill>
                  <a:schemeClr val="tx2">
                    <a:lumMod val="75000"/>
                  </a:schemeClr>
                </a:solidFill>
                <a:latin typeface="Calibri" panose="020F0502020204030204" pitchFamily="34" charset="0"/>
                <a:cs typeface="Calibri" panose="020F0502020204030204" pitchFamily="34" charset="0"/>
              </a:endParaRPr>
            </a:p>
          </p:txBody>
        </p:sp>
        <p:sp>
          <p:nvSpPr>
            <p:cNvPr id="18" name="TextBox 32">
              <a:extLst>
                <a:ext uri="{FF2B5EF4-FFF2-40B4-BE49-F238E27FC236}">
                  <a16:creationId xmlns:a16="http://schemas.microsoft.com/office/drawing/2014/main" id="{AB60D400-5833-4E5E-A890-BEE5F58DFCE2}"/>
                </a:ext>
              </a:extLst>
            </p:cNvPr>
            <p:cNvSpPr txBox="1">
              <a:spLocks noChangeArrowheads="1"/>
            </p:cNvSpPr>
            <p:nvPr/>
          </p:nvSpPr>
          <p:spPr bwMode="auto">
            <a:xfrm>
              <a:off x="3700916" y="3398394"/>
              <a:ext cx="1794890" cy="14492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b="1">
                  <a:solidFill>
                    <a:schemeClr val="tx2">
                      <a:lumMod val="75000"/>
                    </a:schemeClr>
                  </a:solidFill>
                  <a:latin typeface="Calibri" panose="020F0502020204030204" pitchFamily="34" charset="0"/>
                  <a:cs typeface="Calibri" panose="020F0502020204030204" pitchFamily="34" charset="0"/>
                </a:rPr>
                <a:t>ΒΔ</a:t>
              </a:r>
              <a:r>
                <a:rPr lang="en-GB" altLang="en-US" b="1">
                  <a:solidFill>
                    <a:schemeClr val="tx2">
                      <a:lumMod val="75000"/>
                    </a:schemeClr>
                  </a:solidFill>
                  <a:latin typeface="Calibri" panose="020F0502020204030204" pitchFamily="34" charset="0"/>
                  <a:cs typeface="Calibri" panose="020F0502020204030204" pitchFamily="34" charset="0"/>
                </a:rPr>
                <a:t>2</a:t>
              </a:r>
            </a:p>
            <a:p>
              <a:pPr eaLnBrk="1" hangingPunct="1"/>
              <a:endParaRPr lang="en-GB" altLang="en-US" b="1">
                <a:solidFill>
                  <a:schemeClr val="tx2">
                    <a:lumMod val="75000"/>
                  </a:schemeClr>
                </a:solidFill>
                <a:latin typeface="Calibri" panose="020F0502020204030204" pitchFamily="34" charset="0"/>
                <a:cs typeface="Calibri" panose="020F0502020204030204" pitchFamily="34" charset="0"/>
              </a:endParaRPr>
            </a:p>
            <a:p>
              <a:pPr eaLnBrk="1" hangingPunct="1"/>
              <a:r>
                <a:rPr lang="el-GR" altLang="en-US" b="1">
                  <a:solidFill>
                    <a:schemeClr val="tx2">
                      <a:lumMod val="75000"/>
                    </a:schemeClr>
                  </a:solidFill>
                  <a:latin typeface="Calibri" panose="020F0502020204030204" pitchFamily="34" charset="0"/>
                  <a:cs typeface="Calibri" panose="020F0502020204030204" pitchFamily="34" charset="0"/>
                </a:rPr>
                <a:t>Συνεργασία μεταξύ </a:t>
              </a:r>
            </a:p>
            <a:p>
              <a:pPr eaLnBrk="1" hangingPunct="1"/>
              <a:r>
                <a:rPr lang="el-GR" altLang="en-US" b="1">
                  <a:solidFill>
                    <a:schemeClr val="tx2">
                      <a:lumMod val="75000"/>
                    </a:schemeClr>
                  </a:solidFill>
                  <a:latin typeface="Calibri" panose="020F0502020204030204" pitchFamily="34" charset="0"/>
                  <a:cs typeface="Calibri" panose="020F0502020204030204" pitchFamily="34" charset="0"/>
                </a:rPr>
                <a:t>Οργανισμών και </a:t>
              </a:r>
            </a:p>
            <a:p>
              <a:pPr eaLnBrk="1" hangingPunct="1"/>
              <a:r>
                <a:rPr lang="el-GR" altLang="en-US" b="1">
                  <a:solidFill>
                    <a:schemeClr val="tx2">
                      <a:lumMod val="75000"/>
                    </a:schemeClr>
                  </a:solidFill>
                  <a:latin typeface="Calibri" panose="020F0502020204030204" pitchFamily="34" charset="0"/>
                  <a:cs typeface="Calibri" panose="020F0502020204030204" pitchFamily="34" charset="0"/>
                </a:rPr>
                <a:t>Ιδρυμάτων</a:t>
              </a:r>
              <a:endParaRPr lang="en-GB" altLang="en-US" b="1">
                <a:solidFill>
                  <a:srgbClr val="006699"/>
                </a:solidFill>
                <a:latin typeface="Constantia" panose="02030602050306030303" pitchFamily="18" charset="0"/>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9165D02-CDDB-49AF-82D2-F64BEDC7CD31}"/>
              </a:ext>
            </a:extLst>
          </p:cNvPr>
          <p:cNvSpPr>
            <a:spLocks noGrp="1"/>
          </p:cNvSpPr>
          <p:nvPr>
            <p:ph idx="1"/>
          </p:nvPr>
        </p:nvSpPr>
        <p:spPr>
          <a:xfrm>
            <a:off x="335360" y="404664"/>
            <a:ext cx="11222182" cy="4280174"/>
          </a:xfrm>
        </p:spPr>
        <p:txBody>
          <a:bodyPr>
            <a:noAutofit/>
          </a:bodyPr>
          <a:lstStyle/>
          <a:p>
            <a:pPr algn="ctr">
              <a:buClr>
                <a:schemeClr val="bg1"/>
              </a:buClr>
              <a:defRPr/>
            </a:pPr>
            <a:r>
              <a:rPr lang="el-GR" sz="3200" b="1" u="sng"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Βασική Δράση 1: Μαθησιακή Κινητικότητα στον Τομέα της Νεολαίας (1/2)</a:t>
            </a:r>
            <a:endParaRPr lang="en-GB" sz="3200" b="1" u="sng"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171450" indent="-171450" algn="ctr">
              <a:buClr>
                <a:schemeClr val="bg1"/>
              </a:buClr>
              <a:buFont typeface="Wingdings" pitchFamily="2" charset="2"/>
              <a:buChar char="§"/>
              <a:defRPr/>
            </a:pPr>
            <a:endParaRPr lang="el-GR" sz="3200" u="sng" dirty="0">
              <a:solidFill>
                <a:schemeClr val="bg1"/>
              </a:solidFill>
              <a:highlight>
                <a:srgbClr val="00FF00"/>
              </a:highlight>
              <a:ea typeface="Calibri"/>
              <a:cs typeface="Times New Roman"/>
            </a:endParaRPr>
          </a:p>
          <a:p>
            <a:pPr marL="285750" indent="-285750">
              <a:buClr>
                <a:schemeClr val="bg1"/>
              </a:buClr>
              <a:buFont typeface="Wingdings" pitchFamily="2" charset="2"/>
              <a:buChar char="§"/>
              <a:defRPr/>
            </a:pPr>
            <a:r>
              <a:rPr lang="el-GR" sz="3200" dirty="0">
                <a:solidFill>
                  <a:schemeClr val="bg1"/>
                </a:solidFill>
                <a:latin typeface="Calibri" panose="020F0502020204030204" pitchFamily="34" charset="0"/>
                <a:ea typeface="Calibri"/>
                <a:cs typeface="Calibri" panose="020F0502020204030204" pitchFamily="34" charset="0"/>
              </a:rPr>
              <a:t>Κινητικότητα Νέων – «Ανταλλαγές Νέων»</a:t>
            </a:r>
            <a:endParaRPr lang="el-GR" sz="3200" dirty="0">
              <a:solidFill>
                <a:schemeClr val="bg1"/>
              </a:solidFill>
              <a:highlight>
                <a:srgbClr val="FFFF00"/>
              </a:highlight>
              <a:latin typeface="Calibri" panose="020F0502020204030204" pitchFamily="34" charset="0"/>
              <a:ea typeface="Calibri"/>
              <a:cs typeface="Calibri" panose="020F0502020204030204" pitchFamily="34" charset="0"/>
            </a:endParaRPr>
          </a:p>
          <a:p>
            <a:pPr marL="285750" indent="-285750">
              <a:buClr>
                <a:schemeClr val="bg1"/>
              </a:buClr>
              <a:buFont typeface="Wingdings" pitchFamily="2" charset="2"/>
              <a:buChar char="§"/>
              <a:defRPr/>
            </a:pPr>
            <a:r>
              <a:rPr lang="el-GR" sz="3200" dirty="0">
                <a:solidFill>
                  <a:schemeClr val="bg1"/>
                </a:solidFill>
                <a:latin typeface="Calibri" panose="020F0502020204030204" pitchFamily="34" charset="0"/>
                <a:ea typeface="Calibri"/>
                <a:cs typeface="Calibri" panose="020F0502020204030204" pitchFamily="34" charset="0"/>
              </a:rPr>
              <a:t>Σχέδια Κινητικότητας για εργαζομένους στον Τομέα της Νεολαίας (</a:t>
            </a:r>
            <a:r>
              <a:rPr lang="en-GB" sz="3200" dirty="0">
                <a:solidFill>
                  <a:schemeClr val="bg1"/>
                </a:solidFill>
                <a:latin typeface="Calibri" panose="020F0502020204030204" pitchFamily="34" charset="0"/>
                <a:ea typeface="Calibri"/>
                <a:cs typeface="Calibri" panose="020F0502020204030204" pitchFamily="34" charset="0"/>
              </a:rPr>
              <a:t>Youth workers)</a:t>
            </a:r>
            <a:endParaRPr lang="el-GR" sz="3200" dirty="0">
              <a:solidFill>
                <a:schemeClr val="bg1"/>
              </a:solidFill>
              <a:latin typeface="Calibri" panose="020F0502020204030204" pitchFamily="34" charset="0"/>
              <a:ea typeface="Calibri"/>
              <a:cs typeface="Calibri" panose="020F0502020204030204" pitchFamily="34" charset="0"/>
            </a:endParaRPr>
          </a:p>
          <a:p>
            <a:pPr marL="285750" indent="-285750">
              <a:buClr>
                <a:schemeClr val="bg1"/>
              </a:buClr>
              <a:buFont typeface="Wingdings" pitchFamily="2" charset="2"/>
              <a:buChar char="§"/>
              <a:defRPr/>
            </a:pPr>
            <a:r>
              <a:rPr lang="el-GR" sz="3200" dirty="0">
                <a:solidFill>
                  <a:schemeClr val="bg1"/>
                </a:solidFill>
                <a:latin typeface="Calibri" panose="020F0502020204030204" pitchFamily="34" charset="0"/>
                <a:ea typeface="Calibri"/>
                <a:cs typeface="Calibri" panose="020F0502020204030204" pitchFamily="34" charset="0"/>
              </a:rPr>
              <a:t>Δραστηριότητες Συμμετοχής Νέων </a:t>
            </a:r>
            <a:endParaRPr lang="en-GB" sz="3200" dirty="0">
              <a:solidFill>
                <a:schemeClr val="bg1"/>
              </a:solidFill>
              <a:latin typeface="Calibri" panose="020F0502020204030204" pitchFamily="34" charset="0"/>
              <a:ea typeface="Calibri"/>
              <a:cs typeface="Calibri" panose="020F0502020204030204" pitchFamily="34" charset="0"/>
            </a:endParaRPr>
          </a:p>
          <a:p>
            <a:pPr marL="285750" indent="-285750">
              <a:buClr>
                <a:schemeClr val="bg1"/>
              </a:buClr>
              <a:buFont typeface="Wingdings" pitchFamily="2" charset="2"/>
              <a:buChar char="§"/>
              <a:defRPr/>
            </a:pPr>
            <a:r>
              <a:rPr lang="el-GR" sz="3200" dirty="0">
                <a:solidFill>
                  <a:schemeClr val="bg1"/>
                </a:solidFill>
                <a:latin typeface="Calibri" panose="020F0502020204030204" pitchFamily="34" charset="0"/>
                <a:ea typeface="Calibri"/>
                <a:cs typeface="Calibri" panose="020F0502020204030204" pitchFamily="34" charset="0"/>
              </a:rPr>
              <a:t>Δράση Ένταξης </a:t>
            </a:r>
            <a:r>
              <a:rPr lang="en-GB" sz="3200" dirty="0" err="1">
                <a:solidFill>
                  <a:schemeClr val="bg1"/>
                </a:solidFill>
                <a:latin typeface="Calibri" panose="020F0502020204030204" pitchFamily="34" charset="0"/>
                <a:ea typeface="Calibri"/>
                <a:cs typeface="Calibri" panose="020F0502020204030204" pitchFamily="34" charset="0"/>
              </a:rPr>
              <a:t>DiscoverEU</a:t>
            </a:r>
            <a:r>
              <a:rPr lang="en-GB" sz="3200" dirty="0">
                <a:solidFill>
                  <a:schemeClr val="bg1"/>
                </a:solidFill>
                <a:latin typeface="Calibri" panose="020F0502020204030204" pitchFamily="34" charset="0"/>
                <a:ea typeface="Calibri"/>
                <a:cs typeface="Calibri" panose="020F0502020204030204" pitchFamily="34" charset="0"/>
              </a:rPr>
              <a:t> </a:t>
            </a:r>
            <a:r>
              <a:rPr lang="el-GR" sz="3200" dirty="0">
                <a:solidFill>
                  <a:schemeClr val="bg1"/>
                </a:solidFill>
                <a:latin typeface="Calibri" panose="020F0502020204030204" pitchFamily="34" charset="0"/>
                <a:cs typeface="Calibri" panose="020F0502020204030204" pitchFamily="34" charset="0"/>
              </a:rPr>
              <a:t>(</a:t>
            </a:r>
            <a:r>
              <a:rPr lang="en-GB" sz="3200" dirty="0" err="1">
                <a:solidFill>
                  <a:schemeClr val="bg1"/>
                </a:solidFill>
                <a:latin typeface="Calibri" panose="020F0502020204030204" pitchFamily="34" charset="0"/>
                <a:cs typeface="Calibri" panose="020F0502020204030204" pitchFamily="34" charset="0"/>
              </a:rPr>
              <a:t>DiscoverEU</a:t>
            </a:r>
            <a:r>
              <a:rPr lang="en-GB" sz="3200" dirty="0">
                <a:solidFill>
                  <a:schemeClr val="bg1"/>
                </a:solidFill>
                <a:latin typeface="Calibri" panose="020F0502020204030204" pitchFamily="34" charset="0"/>
                <a:cs typeface="Calibri" panose="020F0502020204030204" pitchFamily="34" charset="0"/>
              </a:rPr>
              <a:t> Inclusion Action)</a:t>
            </a:r>
            <a:endParaRPr lang="en-GB" sz="3200" dirty="0">
              <a:solidFill>
                <a:schemeClr val="bg1"/>
              </a:solidFill>
              <a:latin typeface="Calibri" panose="020F0502020204030204" pitchFamily="34" charset="0"/>
              <a:ea typeface="Calibri"/>
              <a:cs typeface="Calibri" panose="020F0502020204030204" pitchFamily="34" charset="0"/>
            </a:endParaRPr>
          </a:p>
          <a:p>
            <a:pPr marL="285750" indent="-285750">
              <a:buClr>
                <a:schemeClr val="bg1"/>
              </a:buClr>
              <a:buFont typeface="Wingdings" pitchFamily="2" charset="2"/>
              <a:buChar char="§"/>
              <a:defRPr/>
            </a:pPr>
            <a:endParaRPr lang="en-GB" sz="3200" dirty="0">
              <a:solidFill>
                <a:schemeClr val="bg1"/>
              </a:solidFill>
              <a:latin typeface="Calibri" panose="020F0502020204030204" pitchFamily="34" charset="0"/>
              <a:ea typeface="Calibri"/>
              <a:cs typeface="Calibri" panose="020F0502020204030204" pitchFamily="34" charset="0"/>
            </a:endParaRPr>
          </a:p>
          <a:p>
            <a:pPr>
              <a:buClr>
                <a:schemeClr val="bg1"/>
              </a:buClr>
              <a:defRPr/>
            </a:pPr>
            <a:r>
              <a:rPr lang="el-GR" sz="3200" dirty="0">
                <a:solidFill>
                  <a:schemeClr val="bg1"/>
                </a:solidFill>
                <a:latin typeface="Calibri" panose="020F0502020204030204" pitchFamily="34" charset="0"/>
                <a:ea typeface="Calibri"/>
                <a:cs typeface="Calibri" panose="020F0502020204030204" pitchFamily="34" charset="0"/>
              </a:rPr>
              <a:t>Επιπλέον:</a:t>
            </a:r>
          </a:p>
          <a:p>
            <a:pPr marL="285750" indent="-285750">
              <a:buClr>
                <a:schemeClr val="bg1"/>
              </a:buClr>
              <a:buFont typeface="Wingdings" pitchFamily="2" charset="2"/>
              <a:buChar char="§"/>
              <a:defRPr/>
            </a:pPr>
            <a:r>
              <a:rPr lang="el-GR" sz="3200" dirty="0">
                <a:solidFill>
                  <a:schemeClr val="bg1"/>
                </a:solidFill>
                <a:latin typeface="Calibri" panose="020F0502020204030204" pitchFamily="34" charset="0"/>
                <a:ea typeface="Calibri"/>
                <a:cs typeface="Calibri" panose="020F0502020204030204" pitchFamily="34" charset="0"/>
              </a:rPr>
              <a:t>Διαπίστευση</a:t>
            </a:r>
          </a:p>
          <a:p>
            <a:pPr marL="285750" indent="-285750">
              <a:buClr>
                <a:schemeClr val="bg1"/>
              </a:buClr>
              <a:buFont typeface="Wingdings" pitchFamily="2" charset="2"/>
              <a:buChar char="§"/>
              <a:defRPr/>
            </a:pPr>
            <a:r>
              <a:rPr lang="en-GB" sz="3200" dirty="0" err="1">
                <a:solidFill>
                  <a:schemeClr val="bg1"/>
                </a:solidFill>
                <a:latin typeface="Calibri" panose="020F0502020204030204" pitchFamily="34" charset="0"/>
                <a:ea typeface="Calibri"/>
                <a:cs typeface="Calibri" panose="020F0502020204030204" pitchFamily="34" charset="0"/>
              </a:rPr>
              <a:t>DiscoverEU</a:t>
            </a:r>
            <a:endParaRPr lang="el-GR" sz="3200" dirty="0">
              <a:solidFill>
                <a:schemeClr val="bg1"/>
              </a:solidFill>
              <a:latin typeface="Calibri" panose="020F0502020204030204" pitchFamily="34" charset="0"/>
              <a:ea typeface="Calibri"/>
              <a:cs typeface="Calibri" panose="020F0502020204030204" pitchFamily="34" charset="0"/>
            </a:endParaRPr>
          </a:p>
          <a:p>
            <a:pPr marL="171450" indent="-171450">
              <a:buClr>
                <a:schemeClr val="bg1"/>
              </a:buClr>
              <a:buFont typeface="Wingdings" pitchFamily="2" charset="2"/>
              <a:buChar char="§"/>
              <a:defRPr/>
            </a:pPr>
            <a:endParaRPr lang="en-GB" sz="3200" b="1" dirty="0">
              <a:solidFill>
                <a:schemeClr val="bg1"/>
              </a:solidFill>
              <a:latin typeface="+mj-lt"/>
              <a:ea typeface="Calibri"/>
              <a:cs typeface="Times New Roman"/>
            </a:endParaRPr>
          </a:p>
          <a:p>
            <a:pPr marL="285750" indent="-285750">
              <a:buClr>
                <a:schemeClr val="bg1"/>
              </a:buClr>
              <a:buFont typeface="Wingdings" pitchFamily="2" charset="2"/>
              <a:buChar char="§"/>
              <a:defRPr/>
            </a:pPr>
            <a:endParaRPr lang="en-US" sz="3200"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9E21EEA1-E56B-4BAB-A1A5-2112BC568181}"/>
              </a:ext>
            </a:extLst>
          </p:cNvPr>
          <p:cNvSpPr>
            <a:spLocks noGrp="1"/>
          </p:cNvSpPr>
          <p:nvPr>
            <p:ph idx="1"/>
          </p:nvPr>
        </p:nvSpPr>
        <p:spPr>
          <a:xfrm>
            <a:off x="666750" y="2294955"/>
            <a:ext cx="10687050" cy="3522099"/>
          </a:xfrm>
        </p:spPr>
        <p:txBody>
          <a:bodyPr>
            <a:normAutofit/>
          </a:bodyPr>
          <a:lstStyle/>
          <a:p>
            <a:pPr marL="0" indent="0" algn="just">
              <a:spcBef>
                <a:spcPts val="0"/>
              </a:spcBef>
              <a:buClr>
                <a:schemeClr val="accent3"/>
              </a:buClr>
              <a:buNone/>
              <a:defRPr/>
            </a:pPr>
            <a:r>
              <a:rPr lang="el-GR" sz="2000" dirty="0">
                <a:solidFill>
                  <a:schemeClr val="bg1"/>
                </a:solidFill>
              </a:rPr>
              <a:t>Ένας ενδιαφερόμενος μπορεί επίσης να εκμεταλλευτεί τις ευκαιρίες κατάρτισης στον τομέα της νεολαίας στην χώρα του και το εξωτερικό, συμμετέχοντας στις Δραστηριότητες Διακρατικών Συνεργασιών (</a:t>
            </a:r>
            <a:r>
              <a:rPr lang="en-US" sz="2000" dirty="0">
                <a:solidFill>
                  <a:schemeClr val="bg1"/>
                </a:solidFill>
              </a:rPr>
              <a:t>TCA-Transnational Cooperation Activities</a:t>
            </a:r>
            <a:r>
              <a:rPr lang="el-GR" sz="2000" dirty="0">
                <a:solidFill>
                  <a:schemeClr val="bg1"/>
                </a:solidFill>
              </a:rPr>
              <a:t>),</a:t>
            </a:r>
            <a:r>
              <a:rPr lang="en-US" sz="2000" dirty="0">
                <a:solidFill>
                  <a:schemeClr val="bg1"/>
                </a:solidFill>
              </a:rPr>
              <a:t> </a:t>
            </a:r>
            <a:r>
              <a:rPr lang="el-GR" sz="2000" dirty="0">
                <a:solidFill>
                  <a:schemeClr val="bg1"/>
                </a:solidFill>
              </a:rPr>
              <a:t>οι οποίες διοργανώνονται από τις Εθνικές Υπηρεσίες του Προγράμματος </a:t>
            </a:r>
          </a:p>
          <a:p>
            <a:pPr marL="0" indent="0" algn="just">
              <a:spcBef>
                <a:spcPts val="0"/>
              </a:spcBef>
              <a:buClr>
                <a:schemeClr val="accent3"/>
              </a:buClr>
              <a:buNone/>
              <a:defRPr/>
            </a:pPr>
            <a:r>
              <a:rPr lang="el-GR" sz="2000" dirty="0">
                <a:solidFill>
                  <a:schemeClr val="bg1"/>
                </a:solidFill>
              </a:rPr>
              <a:t>Στόχοι των ευκαιριών αυτών είναι:</a:t>
            </a:r>
            <a:endParaRPr lang="en-GB" sz="2000" dirty="0">
              <a:solidFill>
                <a:schemeClr val="bg1"/>
              </a:solidFill>
            </a:endParaRPr>
          </a:p>
          <a:p>
            <a:pPr algn="just">
              <a:spcBef>
                <a:spcPts val="0"/>
              </a:spcBef>
              <a:buClr>
                <a:schemeClr val="accent3"/>
              </a:buClr>
              <a:buFontTx/>
              <a:buChar char="-"/>
              <a:defRPr/>
            </a:pPr>
            <a:r>
              <a:rPr lang="el-GR" sz="2000" dirty="0">
                <a:solidFill>
                  <a:schemeClr val="bg1"/>
                </a:solidFill>
              </a:rPr>
              <a:t>Η δικτύωση και ανάπτυξη συνεργασιών με άλλους οργανισμούς/φορείς</a:t>
            </a:r>
          </a:p>
          <a:p>
            <a:pPr algn="just">
              <a:spcBef>
                <a:spcPts val="0"/>
              </a:spcBef>
              <a:buClr>
                <a:schemeClr val="accent3"/>
              </a:buClr>
              <a:buFontTx/>
              <a:buChar char="-"/>
              <a:defRPr/>
            </a:pPr>
            <a:r>
              <a:rPr lang="el-GR" sz="2000" dirty="0">
                <a:solidFill>
                  <a:schemeClr val="bg1"/>
                </a:solidFill>
              </a:rPr>
              <a:t>Η ανταλλαγή καλών πρακτικών</a:t>
            </a:r>
          </a:p>
          <a:p>
            <a:pPr algn="just">
              <a:spcBef>
                <a:spcPts val="0"/>
              </a:spcBef>
              <a:buClr>
                <a:schemeClr val="accent3"/>
              </a:buClr>
              <a:buFontTx/>
              <a:buChar char="-"/>
              <a:defRPr/>
            </a:pPr>
            <a:r>
              <a:rPr lang="el-GR" sz="2000" dirty="0">
                <a:solidFill>
                  <a:schemeClr val="bg1"/>
                </a:solidFill>
              </a:rPr>
              <a:t>Η απόκτηση δεξιοτήτων</a:t>
            </a:r>
          </a:p>
          <a:p>
            <a:pPr algn="just">
              <a:spcBef>
                <a:spcPts val="0"/>
              </a:spcBef>
              <a:buClr>
                <a:schemeClr val="accent3"/>
              </a:buClr>
              <a:buFontTx/>
              <a:buChar char="-"/>
              <a:defRPr/>
            </a:pPr>
            <a:r>
              <a:rPr lang="el-GR" sz="2000" dirty="0">
                <a:solidFill>
                  <a:schemeClr val="bg1"/>
                </a:solidFill>
              </a:rPr>
              <a:t>Η εμβάθυνση των γνώσεων γύρω από μία θεματική</a:t>
            </a:r>
          </a:p>
          <a:p>
            <a:pPr algn="just">
              <a:spcBef>
                <a:spcPts val="0"/>
              </a:spcBef>
              <a:buClr>
                <a:schemeClr val="accent3"/>
              </a:buClr>
              <a:buFontTx/>
              <a:buChar char="-"/>
              <a:defRPr/>
            </a:pPr>
            <a:r>
              <a:rPr lang="el-GR" sz="2000" dirty="0">
                <a:solidFill>
                  <a:schemeClr val="bg1"/>
                </a:solidFill>
              </a:rPr>
              <a:t>Η προσωπική και επαγγελματική ανάπτυξη</a:t>
            </a:r>
          </a:p>
          <a:p>
            <a:pPr algn="just">
              <a:spcBef>
                <a:spcPts val="0"/>
              </a:spcBef>
              <a:buClr>
                <a:schemeClr val="accent3"/>
              </a:buClr>
              <a:buFontTx/>
              <a:buChar char="-"/>
              <a:defRPr/>
            </a:pPr>
            <a:endParaRPr lang="el-GR" sz="1800" i="1" dirty="0">
              <a:solidFill>
                <a:schemeClr val="bg1"/>
              </a:solidFill>
              <a:highlight>
                <a:srgbClr val="FFFF00"/>
              </a:highlight>
              <a:latin typeface="+mj-lt"/>
            </a:endParaRPr>
          </a:p>
          <a:p>
            <a:pPr algn="just">
              <a:spcBef>
                <a:spcPts val="0"/>
              </a:spcBef>
              <a:buClr>
                <a:schemeClr val="accent3"/>
              </a:buClr>
              <a:buFontTx/>
              <a:buChar char="-"/>
              <a:defRPr/>
            </a:pPr>
            <a:endParaRPr lang="el-GR" sz="1800" dirty="0">
              <a:solidFill>
                <a:schemeClr val="bg1"/>
              </a:solidFill>
              <a:highlight>
                <a:srgbClr val="FFFF00"/>
              </a:highlight>
              <a:latin typeface="+mj-lt"/>
            </a:endParaRPr>
          </a:p>
          <a:p>
            <a:pPr marL="274320" indent="-274320" algn="just">
              <a:buClr>
                <a:schemeClr val="accent3"/>
              </a:buClr>
              <a:buFont typeface="Courier New" pitchFamily="49" charset="0"/>
              <a:buChar char="o"/>
              <a:defRPr/>
            </a:pPr>
            <a:endParaRPr lang="el-GR" sz="2200" dirty="0">
              <a:solidFill>
                <a:schemeClr val="bg1"/>
              </a:solidFill>
              <a:latin typeface="+mj-lt"/>
            </a:endParaRPr>
          </a:p>
          <a:p>
            <a:pPr marL="274320" indent="-274320">
              <a:buClr>
                <a:schemeClr val="accent3"/>
              </a:buClr>
              <a:buFont typeface="Wingdings 2"/>
              <a:buChar char=""/>
              <a:defRPr/>
            </a:pPr>
            <a:endParaRPr lang="el-GR" sz="900" dirty="0">
              <a:solidFill>
                <a:schemeClr val="bg1"/>
              </a:solidFill>
            </a:endParaRPr>
          </a:p>
          <a:p>
            <a:pPr marL="274320" indent="-274320">
              <a:buClr>
                <a:schemeClr val="accent3"/>
              </a:buClr>
              <a:buFont typeface="Wingdings 2"/>
              <a:buChar char=""/>
              <a:defRPr/>
            </a:pPr>
            <a:endParaRPr lang="el-GR" sz="900" dirty="0">
              <a:solidFill>
                <a:schemeClr val="bg1"/>
              </a:solidFill>
            </a:endParaRPr>
          </a:p>
          <a:p>
            <a:pPr marL="274320" indent="-274320" algn="just">
              <a:buClr>
                <a:schemeClr val="accent3"/>
              </a:buClr>
              <a:buNone/>
              <a:defRPr/>
            </a:pPr>
            <a:endParaRPr lang="el-GR" sz="2200" dirty="0">
              <a:solidFill>
                <a:schemeClr val="bg1"/>
              </a:solidFill>
              <a:latin typeface="+mj-lt"/>
            </a:endParaRPr>
          </a:p>
          <a:p>
            <a:pPr marL="274320" indent="-274320" algn="just">
              <a:buClr>
                <a:schemeClr val="accent3"/>
              </a:buClr>
              <a:buNone/>
              <a:defRPr/>
            </a:pPr>
            <a:endParaRPr lang="el-GR" sz="2200" dirty="0">
              <a:solidFill>
                <a:schemeClr val="bg1"/>
              </a:solidFill>
              <a:latin typeface="+mj-lt"/>
            </a:endParaRPr>
          </a:p>
          <a:p>
            <a:pPr marL="274320" indent="-274320" algn="just">
              <a:buClr>
                <a:schemeClr val="accent3"/>
              </a:buClr>
              <a:buNone/>
              <a:defRPr/>
            </a:pPr>
            <a:endParaRPr lang="el-GR" sz="2200" dirty="0">
              <a:solidFill>
                <a:schemeClr val="bg1"/>
              </a:solidFill>
              <a:latin typeface="+mj-lt"/>
            </a:endParaRPr>
          </a:p>
          <a:p>
            <a:pPr marL="274320" indent="-274320" algn="just">
              <a:buClr>
                <a:schemeClr val="accent3"/>
              </a:buClr>
              <a:buNone/>
              <a:defRPr/>
            </a:pPr>
            <a:endParaRPr lang="el-GR" sz="2200" dirty="0">
              <a:solidFill>
                <a:schemeClr val="bg1"/>
              </a:solidFill>
              <a:latin typeface="+mj-lt"/>
            </a:endParaRPr>
          </a:p>
          <a:p>
            <a:pPr marL="0" indent="0">
              <a:buClr>
                <a:schemeClr val="accent3"/>
              </a:buClr>
              <a:buNone/>
              <a:defRPr/>
            </a:pPr>
            <a:endParaRPr lang="el-GR" sz="2200" dirty="0">
              <a:solidFill>
                <a:schemeClr val="bg1"/>
              </a:solidFill>
            </a:endParaRPr>
          </a:p>
          <a:p>
            <a:pPr marL="274320" indent="-274320">
              <a:buClr>
                <a:schemeClr val="accent3"/>
              </a:buClr>
              <a:buNone/>
              <a:defRPr/>
            </a:pPr>
            <a:endParaRPr lang="en-GB" sz="2400" dirty="0">
              <a:solidFill>
                <a:schemeClr val="bg1"/>
              </a:solidFill>
            </a:endParaRPr>
          </a:p>
        </p:txBody>
      </p:sp>
      <p:sp>
        <p:nvSpPr>
          <p:cNvPr id="1331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1EDA4F88-DFBA-483A-AE08-70034EBC3D34}" type="slidenum">
              <a:rPr lang="en-US" altLang="en-US" sz="1200">
                <a:solidFill>
                  <a:srgbClr val="045C75"/>
                </a:solidFill>
                <a:latin typeface="Constantia" panose="02030602050306030303" pitchFamily="18" charset="0"/>
              </a:rPr>
              <a:pPr>
                <a:lnSpc>
                  <a:spcPct val="100000"/>
                </a:lnSpc>
                <a:spcBef>
                  <a:spcPct val="0"/>
                </a:spcBef>
                <a:buFontTx/>
                <a:buNone/>
              </a:pPr>
              <a:t>27</a:t>
            </a:fld>
            <a:endParaRPr lang="en-US" altLang="en-US" sz="1200">
              <a:solidFill>
                <a:srgbClr val="045C75"/>
              </a:solidFill>
              <a:latin typeface="Constantia" panose="02030602050306030303" pitchFamily="18" charset="0"/>
            </a:endParaRPr>
          </a:p>
        </p:txBody>
      </p:sp>
      <p:cxnSp>
        <p:nvCxnSpPr>
          <p:cNvPr id="12" name="Straight Connector 11">
            <a:extLst>
              <a:ext uri="{FF2B5EF4-FFF2-40B4-BE49-F238E27FC236}">
                <a16:creationId xmlns:a16="http://schemas.microsoft.com/office/drawing/2014/main" id="{0A22C39E-7C62-4C77-AF7C-C1138EDC2969}"/>
              </a:ext>
            </a:extLst>
          </p:cNvPr>
          <p:cNvCxnSpPr/>
          <p:nvPr/>
        </p:nvCxnSpPr>
        <p:spPr>
          <a:xfrm flipH="1">
            <a:off x="1775520" y="6186567"/>
            <a:ext cx="739148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le 2">
            <a:extLst>
              <a:ext uri="{FF2B5EF4-FFF2-40B4-BE49-F238E27FC236}">
                <a16:creationId xmlns:a16="http://schemas.microsoft.com/office/drawing/2014/main" id="{6FEFFF68-8F37-445A-B71D-87F8A030A88C}"/>
              </a:ext>
            </a:extLst>
          </p:cNvPr>
          <p:cNvSpPr txBox="1">
            <a:spLocks/>
          </p:cNvSpPr>
          <p:nvPr/>
        </p:nvSpPr>
        <p:spPr bwMode="auto">
          <a:xfrm>
            <a:off x="1847056" y="876824"/>
            <a:ext cx="8497887" cy="7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fontAlgn="auto" hangingPunct="1">
              <a:spcBef>
                <a:spcPts val="0"/>
              </a:spcBef>
              <a:spcAft>
                <a:spcPts val="0"/>
              </a:spcAft>
              <a:buClr>
                <a:schemeClr val="accent3"/>
              </a:buClr>
              <a:defRPr/>
            </a:pPr>
            <a:r>
              <a:rPr lang="el-GR" sz="2800" b="1" u="sng" dirty="0">
                <a:solidFill>
                  <a:schemeClr val="bg1"/>
                </a:solidFill>
                <a:effectLst>
                  <a:outerShdw blurRad="38100" dist="38100" dir="2700000" algn="tl">
                    <a:srgbClr val="000000">
                      <a:alpha val="43137"/>
                    </a:srgbClr>
                  </a:outerShdw>
                </a:effectLst>
                <a:latin typeface="+mn-lt"/>
                <a:ea typeface="Calibri"/>
                <a:cs typeface="Times New Roman"/>
              </a:rPr>
              <a:t>Δραστηριότητες Διακρατικών Συνεργασιών </a:t>
            </a:r>
            <a:endParaRPr lang="en-US" sz="2800" b="1" u="sng" dirty="0">
              <a:solidFill>
                <a:schemeClr val="bg1"/>
              </a:solidFill>
              <a:effectLst>
                <a:outerShdw blurRad="38100" dist="38100" dir="2700000" algn="tl">
                  <a:srgbClr val="000000">
                    <a:alpha val="43137"/>
                  </a:srgbClr>
                </a:outerShdw>
              </a:effectLst>
              <a:latin typeface="+mn-lt"/>
              <a:ea typeface="Calibri"/>
              <a:cs typeface="Times New Roman"/>
            </a:endParaRPr>
          </a:p>
          <a:p>
            <a:pPr algn="ctr" eaLnBrk="1" fontAlgn="auto" hangingPunct="1">
              <a:spcBef>
                <a:spcPts val="0"/>
              </a:spcBef>
              <a:spcAft>
                <a:spcPts val="0"/>
              </a:spcAft>
              <a:buClr>
                <a:schemeClr val="accent3"/>
              </a:buClr>
              <a:defRPr/>
            </a:pPr>
            <a:r>
              <a:rPr lang="en-GB" sz="2800" b="1" u="sng" dirty="0">
                <a:solidFill>
                  <a:schemeClr val="bg1"/>
                </a:solidFill>
                <a:effectLst>
                  <a:outerShdw blurRad="38100" dist="38100" dir="2700000" algn="tl">
                    <a:srgbClr val="000000">
                      <a:alpha val="43137"/>
                    </a:srgbClr>
                  </a:outerShdw>
                </a:effectLst>
                <a:latin typeface="+mn-lt"/>
                <a:ea typeface="Calibri"/>
                <a:cs typeface="Times New Roman"/>
              </a:rPr>
              <a:t>Transnational Cooperation Activities (TCAs)</a:t>
            </a:r>
            <a:endParaRPr lang="el-GR" sz="2800" b="1" u="sng" dirty="0">
              <a:solidFill>
                <a:schemeClr val="bg1"/>
              </a:solidFill>
              <a:effectLst>
                <a:outerShdw blurRad="38100" dist="38100" dir="2700000" algn="tl">
                  <a:srgbClr val="000000">
                    <a:alpha val="43137"/>
                  </a:srgbClr>
                </a:outerShdw>
              </a:effectLst>
              <a:latin typeface="+mn-lt"/>
              <a:ea typeface="Calibri"/>
              <a:cs typeface="Times New Roman"/>
            </a:endParaRPr>
          </a:p>
        </p:txBody>
      </p:sp>
    </p:spTree>
    <p:extLst>
      <p:ext uri="{BB962C8B-B14F-4D97-AF65-F5344CB8AC3E}">
        <p14:creationId xmlns:p14="http://schemas.microsoft.com/office/powerpoint/2010/main" val="2060767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a:xfrm>
            <a:off x="2152650" y="80151"/>
            <a:ext cx="7886700" cy="471587"/>
          </a:xfrm>
        </p:spPr>
        <p:txBody>
          <a:bodyPr>
            <a:normAutofit/>
          </a:bodyPr>
          <a:lstStyle/>
          <a:p>
            <a:pPr algn="ctr" eaLnBrk="1" hangingPunct="1"/>
            <a:r>
              <a:rPr lang="el-GR" altLang="en-US" sz="2400" b="1" u="sng" dirty="0">
                <a:solidFill>
                  <a:schemeClr val="bg1"/>
                </a:solidFill>
                <a:effectLst>
                  <a:outerShdw blurRad="38100" dist="38100" dir="2700000" algn="tl">
                    <a:srgbClr val="000000">
                      <a:alpha val="43137"/>
                    </a:srgbClr>
                  </a:outerShdw>
                </a:effectLst>
                <a:latin typeface="+mn-lt"/>
              </a:rPr>
              <a:t>Πως να εμπλακείτε στο </a:t>
            </a:r>
            <a:r>
              <a:rPr lang="en-GB" altLang="en-US" sz="2400" b="1" u="sng" dirty="0">
                <a:solidFill>
                  <a:schemeClr val="bg1"/>
                </a:solidFill>
                <a:effectLst>
                  <a:outerShdw blurRad="38100" dist="38100" dir="2700000" algn="tl">
                    <a:srgbClr val="000000">
                      <a:alpha val="43137"/>
                    </a:srgbClr>
                  </a:outerShdw>
                </a:effectLst>
                <a:latin typeface="+mn-lt"/>
              </a:rPr>
              <a:t>Erasmus+</a:t>
            </a:r>
            <a:r>
              <a:rPr lang="el-GR" altLang="en-US" sz="2400" b="1" u="sng" dirty="0">
                <a:solidFill>
                  <a:schemeClr val="bg1"/>
                </a:solidFill>
                <a:effectLst>
                  <a:outerShdw blurRad="38100" dist="38100" dir="2700000" algn="tl">
                    <a:srgbClr val="000000">
                      <a:alpha val="43137"/>
                    </a:srgbClr>
                  </a:outerShdw>
                </a:effectLst>
                <a:latin typeface="+mn-lt"/>
              </a:rPr>
              <a:t>;</a:t>
            </a:r>
            <a:r>
              <a:rPr lang="en-GB" altLang="en-US" sz="2400" b="1" u="sng" dirty="0">
                <a:solidFill>
                  <a:schemeClr val="bg1"/>
                </a:solidFill>
                <a:effectLst>
                  <a:outerShdw blurRad="38100" dist="38100" dir="2700000" algn="tl">
                    <a:srgbClr val="000000">
                      <a:alpha val="43137"/>
                    </a:srgbClr>
                  </a:outerShdw>
                </a:effectLst>
                <a:latin typeface="+mn-lt"/>
              </a:rPr>
              <a:t> </a:t>
            </a:r>
            <a:endParaRPr lang="el-GR" altLang="en-US" sz="2400" b="1" u="sng" dirty="0">
              <a:solidFill>
                <a:schemeClr val="bg1"/>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type="body" idx="1"/>
          </p:nvPr>
        </p:nvSpPr>
        <p:spPr>
          <a:xfrm>
            <a:off x="256032" y="546628"/>
            <a:ext cx="11679936" cy="6174212"/>
          </a:xfrm>
        </p:spPr>
        <p:txBody>
          <a:bodyPr rtlCol="0">
            <a:noAutofit/>
          </a:bodyPr>
          <a:lstStyle/>
          <a:p>
            <a:pPr marL="274320" indent="-274320" algn="just">
              <a:buClr>
                <a:schemeClr val="accent3"/>
              </a:buClr>
              <a:buFont typeface="Wingdings 2"/>
              <a:buChar char=""/>
              <a:defRPr/>
            </a:pPr>
            <a:r>
              <a:rPr lang="el-GR" sz="2400" dirty="0">
                <a:solidFill>
                  <a:schemeClr val="bg1"/>
                </a:solidFill>
              </a:rPr>
              <a:t>Αιτηθείτε για σχέδιο </a:t>
            </a:r>
            <a:r>
              <a:rPr lang="el-GR" sz="2400" dirty="0">
                <a:solidFill>
                  <a:srgbClr val="C00000"/>
                </a:solidFill>
              </a:rPr>
              <a:t>μέσω του οργανισμού σας ή λάβετε μέρος ως εταίρος</a:t>
            </a:r>
            <a:r>
              <a:rPr lang="el-GR" sz="2400" dirty="0">
                <a:solidFill>
                  <a:schemeClr val="bg1"/>
                </a:solidFill>
              </a:rPr>
              <a:t> σε σχέδιο άλλου οργανισμού</a:t>
            </a:r>
            <a:r>
              <a:rPr lang="en-US" sz="2400" dirty="0">
                <a:solidFill>
                  <a:schemeClr val="bg1"/>
                </a:solidFill>
              </a:rPr>
              <a:t>.</a:t>
            </a:r>
            <a:endParaRPr lang="el-GR" sz="2400" dirty="0">
              <a:solidFill>
                <a:schemeClr val="bg1"/>
              </a:solidFill>
            </a:endParaRPr>
          </a:p>
          <a:p>
            <a:pPr marL="274320" indent="-274320" algn="just">
              <a:buClr>
                <a:schemeClr val="accent3"/>
              </a:buClr>
              <a:buFont typeface="Wingdings 2"/>
              <a:buChar char=""/>
              <a:defRPr/>
            </a:pPr>
            <a:r>
              <a:rPr lang="el-GR" sz="2400" dirty="0">
                <a:solidFill>
                  <a:schemeClr val="bg1"/>
                </a:solidFill>
              </a:rPr>
              <a:t>Βρείτε κενές θέσεις σε σχέδια</a:t>
            </a:r>
            <a:r>
              <a:rPr lang="en-US" sz="2400" dirty="0">
                <a:solidFill>
                  <a:schemeClr val="bg1"/>
                </a:solidFill>
              </a:rPr>
              <a:t>.</a:t>
            </a:r>
            <a:r>
              <a:rPr lang="el-GR" sz="2400" dirty="0">
                <a:solidFill>
                  <a:schemeClr val="bg1"/>
                </a:solidFill>
              </a:rPr>
              <a:t> (το πρόγραμμα δεν επιχορηγεί απευθείας άτομα)</a:t>
            </a:r>
            <a:endParaRPr lang="en-US" sz="2400" dirty="0">
              <a:solidFill>
                <a:schemeClr val="bg1"/>
              </a:solidFill>
            </a:endParaRPr>
          </a:p>
          <a:p>
            <a:pPr marL="0" indent="0">
              <a:buClr>
                <a:schemeClr val="accent3"/>
              </a:buClr>
              <a:buNone/>
              <a:defRPr/>
            </a:pPr>
            <a:r>
              <a:rPr lang="el-GR" sz="2400" b="1" u="sng" dirty="0">
                <a:solidFill>
                  <a:schemeClr val="bg1"/>
                </a:solidFill>
              </a:rPr>
              <a:t>Πώς;</a:t>
            </a:r>
          </a:p>
          <a:p>
            <a:pPr marL="395478" indent="-285750">
              <a:spcBef>
                <a:spcPts val="0"/>
              </a:spcBef>
              <a:buClr>
                <a:schemeClr val="accent3"/>
              </a:buClr>
              <a:buFont typeface="Arial" panose="020B0604020202020204" pitchFamily="34" charset="0"/>
              <a:buChar char="•"/>
              <a:defRPr/>
            </a:pPr>
            <a:r>
              <a:rPr lang="el-GR" sz="2400" dirty="0">
                <a:solidFill>
                  <a:schemeClr val="bg1"/>
                </a:solidFill>
              </a:rPr>
              <a:t>Για ιδέες και εταίρους: </a:t>
            </a:r>
            <a:r>
              <a:rPr lang="en-US" sz="2400" b="1" dirty="0">
                <a:solidFill>
                  <a:srgbClr val="C00000"/>
                </a:solidFill>
              </a:rPr>
              <a:t>Erasmus+ Projects Results Platform</a:t>
            </a:r>
            <a:endParaRPr lang="en-GB" sz="2400" b="1" dirty="0">
              <a:solidFill>
                <a:srgbClr val="C00000"/>
              </a:solidFill>
            </a:endParaRPr>
          </a:p>
          <a:p>
            <a:pPr marL="852678" lvl="1" indent="-285750">
              <a:spcBef>
                <a:spcPts val="0"/>
              </a:spcBef>
              <a:buClr>
                <a:schemeClr val="accent3"/>
              </a:buClr>
              <a:buFont typeface="Arial" panose="020B0604020202020204" pitchFamily="34" charset="0"/>
              <a:buChar char="•"/>
              <a:defRPr/>
            </a:pPr>
            <a:r>
              <a:rPr lang="en-GB" sz="2400" dirty="0">
                <a:solidFill>
                  <a:schemeClr val="bg1"/>
                </a:solidFill>
                <a:hlinkClick r:id="rId3">
                  <a:extLst>
                    <a:ext uri="{A12FA001-AC4F-418D-AE19-62706E023703}">
                      <ahyp:hlinkClr xmlns:ahyp="http://schemas.microsoft.com/office/drawing/2018/hyperlinkcolor" xmlns="" val="tx"/>
                    </a:ext>
                  </a:extLst>
                </a:hlinkClick>
              </a:rPr>
              <a:t>http:// ec.europa.eu/programmes/erasmus-plus/projects/</a:t>
            </a:r>
            <a:endParaRPr lang="el-GR" sz="2400" dirty="0">
              <a:solidFill>
                <a:schemeClr val="bg1"/>
              </a:solidFill>
            </a:endParaRPr>
          </a:p>
          <a:p>
            <a:pPr marL="852678" lvl="1" indent="-285750">
              <a:spcBef>
                <a:spcPts val="0"/>
              </a:spcBef>
              <a:buClr>
                <a:schemeClr val="accent3"/>
              </a:buClr>
              <a:buFont typeface="Arial" panose="020B0604020202020204" pitchFamily="34" charset="0"/>
              <a:buChar char="•"/>
              <a:defRPr/>
            </a:pPr>
            <a:endParaRPr lang="el-GR" sz="2400" dirty="0">
              <a:solidFill>
                <a:schemeClr val="bg1"/>
              </a:solidFill>
            </a:endParaRPr>
          </a:p>
          <a:p>
            <a:pPr marL="395478" indent="-285750">
              <a:spcBef>
                <a:spcPts val="0"/>
              </a:spcBef>
              <a:buClr>
                <a:schemeClr val="accent3"/>
              </a:buClr>
              <a:buFont typeface="Arial" panose="020B0604020202020204" pitchFamily="34" charset="0"/>
              <a:buChar char="•"/>
              <a:defRPr/>
            </a:pPr>
            <a:r>
              <a:rPr lang="el-GR" sz="2400" dirty="0">
                <a:solidFill>
                  <a:schemeClr val="bg1"/>
                </a:solidFill>
              </a:rPr>
              <a:t>Για εταίρους: </a:t>
            </a:r>
            <a:r>
              <a:rPr lang="en-US" sz="2400" b="1" dirty="0">
                <a:solidFill>
                  <a:srgbClr val="C00000"/>
                </a:solidFill>
              </a:rPr>
              <a:t>Partner finding tool “</a:t>
            </a:r>
            <a:r>
              <a:rPr lang="en-GB" sz="2400" b="1" dirty="0">
                <a:solidFill>
                  <a:srgbClr val="C00000"/>
                </a:solidFill>
              </a:rPr>
              <a:t>OTLAS”</a:t>
            </a:r>
          </a:p>
          <a:p>
            <a:pPr marL="827088" indent="-285750">
              <a:spcBef>
                <a:spcPts val="0"/>
              </a:spcBef>
              <a:buClr>
                <a:schemeClr val="accent3"/>
              </a:buClr>
              <a:buFont typeface="Arial" panose="020B0604020202020204" pitchFamily="34" charset="0"/>
              <a:buChar char="•"/>
              <a:defRPr/>
            </a:pPr>
            <a:r>
              <a:rPr lang="en-GB" sz="2400" dirty="0">
                <a:solidFill>
                  <a:schemeClr val="bg1"/>
                </a:solidFill>
                <a:hlinkClick r:id="rId4">
                  <a:extLst>
                    <a:ext uri="{A12FA001-AC4F-418D-AE19-62706E023703}">
                      <ahyp:hlinkClr xmlns:ahyp="http://schemas.microsoft.com/office/drawing/2018/hyperlinkcolor" xmlns="" val="tx"/>
                    </a:ext>
                  </a:extLst>
                </a:hlinkClick>
              </a:rPr>
              <a:t>https://www.salto-youth.net/tools/otlas-partner-finding/</a:t>
            </a:r>
            <a:endParaRPr lang="el-GR" sz="2400" dirty="0">
              <a:solidFill>
                <a:schemeClr val="bg1"/>
              </a:solidFill>
            </a:endParaRPr>
          </a:p>
          <a:p>
            <a:pPr marL="827088" indent="-285750">
              <a:spcBef>
                <a:spcPts val="0"/>
              </a:spcBef>
              <a:buClr>
                <a:schemeClr val="accent3"/>
              </a:buClr>
              <a:buFont typeface="Arial" panose="020B0604020202020204" pitchFamily="34" charset="0"/>
              <a:buChar char="•"/>
              <a:defRPr/>
            </a:pPr>
            <a:endParaRPr lang="el-GR" sz="2400" b="1" dirty="0">
              <a:solidFill>
                <a:schemeClr val="bg1"/>
              </a:solidFill>
            </a:endParaRPr>
          </a:p>
          <a:p>
            <a:pPr marL="395478" indent="-285750">
              <a:spcBef>
                <a:spcPts val="0"/>
              </a:spcBef>
              <a:buClr>
                <a:schemeClr val="accent3"/>
              </a:buClr>
              <a:buFont typeface="Arial" panose="020B0604020202020204" pitchFamily="34" charset="0"/>
              <a:buChar char="•"/>
              <a:defRPr/>
            </a:pPr>
            <a:r>
              <a:rPr lang="el-GR" sz="2400" dirty="0">
                <a:solidFill>
                  <a:schemeClr val="bg1"/>
                </a:solidFill>
              </a:rPr>
              <a:t>Για </a:t>
            </a:r>
            <a:r>
              <a:rPr lang="el-GR" sz="2400" dirty="0">
                <a:solidFill>
                  <a:srgbClr val="C00000"/>
                </a:solidFill>
              </a:rPr>
              <a:t>κενές θέσεις σε σχέδια:</a:t>
            </a:r>
          </a:p>
          <a:p>
            <a:pPr marL="395478" indent="-285750">
              <a:spcBef>
                <a:spcPts val="0"/>
              </a:spcBef>
              <a:buClr>
                <a:schemeClr val="accent3"/>
              </a:buClr>
              <a:buFont typeface="Arial" panose="020B0604020202020204" pitchFamily="34" charset="0"/>
              <a:buChar char="•"/>
              <a:defRPr/>
            </a:pPr>
            <a:r>
              <a:rPr lang="el-GR" sz="2400" dirty="0">
                <a:solidFill>
                  <a:schemeClr val="bg1"/>
                </a:solidFill>
              </a:rPr>
              <a:t>          οργανισμοί από «αποτελέσματα επιχορήγησης», ανεπίσημες σελίδες και ομάδες στα μέσα κοινωνικής δικτύωσης</a:t>
            </a:r>
            <a:endParaRPr lang="en-GB" sz="2400" b="1" dirty="0">
              <a:solidFill>
                <a:schemeClr val="bg1"/>
              </a:solidFill>
            </a:endParaRPr>
          </a:p>
          <a:p>
            <a:pPr marL="281178" indent="-171450">
              <a:spcBef>
                <a:spcPts val="0"/>
              </a:spcBef>
              <a:buClr>
                <a:schemeClr val="accent3"/>
              </a:buClr>
              <a:buFont typeface="Arial" panose="020B0604020202020204" pitchFamily="34" charset="0"/>
              <a:buChar char="•"/>
              <a:defRPr/>
            </a:pPr>
            <a:endParaRPr lang="el-GR" sz="2400" b="1" dirty="0">
              <a:solidFill>
                <a:schemeClr val="bg1"/>
              </a:solidFill>
            </a:endParaRPr>
          </a:p>
          <a:p>
            <a:pPr marL="395478" indent="-285750">
              <a:spcBef>
                <a:spcPts val="0"/>
              </a:spcBef>
              <a:buClr>
                <a:schemeClr val="accent3"/>
              </a:buClr>
              <a:buFont typeface="Arial" panose="020B0604020202020204" pitchFamily="34" charset="0"/>
              <a:buChar char="•"/>
              <a:defRPr/>
            </a:pPr>
            <a:r>
              <a:rPr lang="el-GR" sz="2400" dirty="0">
                <a:solidFill>
                  <a:schemeClr val="bg1"/>
                </a:solidFill>
              </a:rPr>
              <a:t>Για </a:t>
            </a:r>
            <a:r>
              <a:rPr lang="el-GR" sz="2400" dirty="0">
                <a:solidFill>
                  <a:srgbClr val="C00000"/>
                </a:solidFill>
              </a:rPr>
              <a:t>ευκαιρίες συμμετοχής ως άτομα αλλά και ως οργανισμοί</a:t>
            </a:r>
            <a:r>
              <a:rPr lang="el-GR" sz="2400" dirty="0">
                <a:solidFill>
                  <a:schemeClr val="bg1"/>
                </a:solidFill>
              </a:rPr>
              <a:t>: </a:t>
            </a:r>
            <a:r>
              <a:rPr lang="en-GB" sz="2400" b="1" dirty="0" err="1">
                <a:solidFill>
                  <a:schemeClr val="bg1"/>
                </a:solidFill>
              </a:rPr>
              <a:t>Eurodesk</a:t>
            </a:r>
            <a:endParaRPr lang="en-GB" sz="2400" b="1" dirty="0">
              <a:solidFill>
                <a:schemeClr val="bg1"/>
              </a:solidFill>
            </a:endParaRPr>
          </a:p>
          <a:p>
            <a:pPr marL="827088" indent="-285750">
              <a:spcBef>
                <a:spcPts val="0"/>
              </a:spcBef>
              <a:buClr>
                <a:schemeClr val="accent3"/>
              </a:buClr>
              <a:buFont typeface="Arial" panose="020B0604020202020204" pitchFamily="34" charset="0"/>
              <a:buChar char="•"/>
              <a:defRPr/>
            </a:pPr>
            <a:r>
              <a:rPr lang="en-GB" sz="2400" dirty="0">
                <a:solidFill>
                  <a:schemeClr val="bg1"/>
                </a:solidFill>
                <a:hlinkClick r:id="rId5">
                  <a:extLst>
                    <a:ext uri="{A12FA001-AC4F-418D-AE19-62706E023703}">
                      <ahyp:hlinkClr xmlns:ahyp="http://schemas.microsoft.com/office/drawing/2018/hyperlinkcolor" xmlns="" val="tx"/>
                    </a:ext>
                  </a:extLst>
                </a:hlinkClick>
              </a:rPr>
              <a:t>https://erasmusplusyouth.gr/eurodesk/</a:t>
            </a:r>
            <a:r>
              <a:rPr lang="en-GB" sz="2400" dirty="0">
                <a:solidFill>
                  <a:schemeClr val="bg1"/>
                </a:solidFill>
              </a:rPr>
              <a:t> </a:t>
            </a:r>
            <a:endParaRPr lang="en-US" sz="2400" dirty="0">
              <a:solidFill>
                <a:schemeClr val="bg1"/>
              </a:solidFill>
              <a:highlight>
                <a:srgbClr val="FFFF00"/>
              </a:highlight>
              <a:latin typeface="+mj-lt"/>
            </a:endParaRPr>
          </a:p>
        </p:txBody>
      </p:sp>
      <p:sp>
        <p:nvSpPr>
          <p:cNvPr id="26628" name="Slide Number Placeholder 3"/>
          <p:cNvSpPr>
            <a:spLocks noGrp="1"/>
          </p:cNvSpPr>
          <p:nvPr>
            <p:ph type="sldNum" sz="quarter" idx="7"/>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ct val="0"/>
              </a:spcBef>
              <a:buFontTx/>
              <a:buNone/>
            </a:pPr>
            <a:fld id="{7DD8CC07-643B-2542-B997-E701F3204907}" type="slidenum">
              <a:rPr lang="en-US" smtClean="0"/>
              <a:pPr>
                <a:lnSpc>
                  <a:spcPct val="100000"/>
                </a:lnSpc>
                <a:spcBef>
                  <a:spcPct val="0"/>
                </a:spcBef>
                <a:buFontTx/>
                <a:buNone/>
              </a:pPr>
              <a:t>28</a:t>
            </a:fld>
            <a:endParaRPr lang="en-US" altLang="en-US" sz="1200">
              <a:solidFill>
                <a:srgbClr val="045C75"/>
              </a:solidFill>
              <a:latin typeface="Constantia" panose="02030602050306030303" pitchFamily="18" charset="0"/>
            </a:endParaRPr>
          </a:p>
        </p:txBody>
      </p:sp>
      <p:cxnSp>
        <p:nvCxnSpPr>
          <p:cNvPr id="10" name="Straight Connector 9">
            <a:extLst>
              <a:ext uri="{FF2B5EF4-FFF2-40B4-BE49-F238E27FC236}">
                <a16:creationId xmlns:a16="http://schemas.microsoft.com/office/drawing/2014/main" id="{3AD2305B-E074-4580-888F-B96E9EDD18DB}"/>
              </a:ext>
            </a:extLst>
          </p:cNvPr>
          <p:cNvCxnSpPr/>
          <p:nvPr/>
        </p:nvCxnSpPr>
        <p:spPr>
          <a:xfrm flipH="1">
            <a:off x="1775520" y="6165304"/>
            <a:ext cx="739148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E37292-BD9D-4BC4-9D01-DB6EE8E7532F}"/>
              </a:ext>
            </a:extLst>
          </p:cNvPr>
          <p:cNvSpPr txBox="1"/>
          <p:nvPr/>
        </p:nvSpPr>
        <p:spPr>
          <a:xfrm>
            <a:off x="1215743" y="1844824"/>
            <a:ext cx="9760514" cy="957955"/>
          </a:xfrm>
          <a:prstGeom prst="rect">
            <a:avLst/>
          </a:prstGeom>
          <a:noFill/>
        </p:spPr>
        <p:txBody>
          <a:bodyPr wrap="square" rtlCol="0">
            <a:spAutoFit/>
          </a:bodyPr>
          <a:lstStyle/>
          <a:p>
            <a:pPr algn="ctr"/>
            <a:r>
              <a:rPr lang="el-GR" sz="5625" b="1" u="sng" dirty="0">
                <a:solidFill>
                  <a:schemeClr val="bg1"/>
                </a:solidFill>
                <a:effectLst>
                  <a:outerShdw blurRad="38100" dist="38100" dir="2700000" algn="tl">
                    <a:srgbClr val="000000">
                      <a:alpha val="43137"/>
                    </a:srgbClr>
                  </a:outerShdw>
                </a:effectLst>
                <a:latin typeface="Verdana Pro Cond SemiBold" panose="020B0706030504040204" pitchFamily="34" charset="0"/>
              </a:rPr>
              <a:t>ΒΑΣΙΚΗ ΔΡΑΣΗ 2</a:t>
            </a:r>
            <a:endParaRPr lang="en-CY" sz="5625" b="1" u="sng" dirty="0">
              <a:solidFill>
                <a:schemeClr val="bg1"/>
              </a:solidFill>
              <a:effectLst>
                <a:outerShdw blurRad="38100" dist="38100" dir="2700000" algn="tl">
                  <a:srgbClr val="000000">
                    <a:alpha val="43137"/>
                  </a:srgbClr>
                </a:outerShdw>
              </a:effectLst>
              <a:latin typeface="Verdana Pro Cond SemiBold" panose="020B0706030504040204" pitchFamily="34" charset="0"/>
            </a:endParaRPr>
          </a:p>
        </p:txBody>
      </p:sp>
    </p:spTree>
    <p:extLst>
      <p:ext uri="{BB962C8B-B14F-4D97-AF65-F5344CB8AC3E}">
        <p14:creationId xmlns:p14="http://schemas.microsoft.com/office/powerpoint/2010/main" val="1682545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9FC1-7795-5414-B7C1-6517230388E0}"/>
              </a:ext>
            </a:extLst>
          </p:cNvPr>
          <p:cNvSpPr>
            <a:spLocks noGrp="1"/>
          </p:cNvSpPr>
          <p:nvPr>
            <p:ph type="ctrTitle"/>
          </p:nvPr>
        </p:nvSpPr>
        <p:spPr>
          <a:xfrm>
            <a:off x="914400" y="2130426"/>
            <a:ext cx="10363200" cy="2646878"/>
          </a:xfrm>
        </p:spPr>
        <p:txBody>
          <a:bodyPr/>
          <a:lstStyle/>
          <a:p>
            <a:pPr algn="ctr"/>
            <a:r>
              <a:rPr lang="el-GR" dirty="0">
                <a:solidFill>
                  <a:schemeClr val="bg1"/>
                </a:solidFill>
              </a:rPr>
              <a:t>Α.</a:t>
            </a:r>
            <a:r>
              <a:rPr lang="en-US" dirty="0" err="1">
                <a:solidFill>
                  <a:schemeClr val="bg1"/>
                </a:solidFill>
              </a:rPr>
              <a:t>Β</a:t>
            </a:r>
            <a:r>
              <a:rPr lang="en-US" dirty="0">
                <a:solidFill>
                  <a:schemeClr val="bg1"/>
                </a:solidFill>
              </a:rPr>
              <a:t>α</a:t>
            </a:r>
            <a:r>
              <a:rPr lang="en-US" dirty="0" err="1">
                <a:solidFill>
                  <a:schemeClr val="bg1"/>
                </a:solidFill>
              </a:rPr>
              <a:t>σικές</a:t>
            </a:r>
            <a:r>
              <a:rPr lang="en-US" dirty="0">
                <a:solidFill>
                  <a:schemeClr val="bg1"/>
                </a:solidFill>
              </a:rPr>
              <a:t> π</a:t>
            </a:r>
            <a:r>
              <a:rPr lang="en-US" dirty="0" err="1">
                <a:solidFill>
                  <a:schemeClr val="bg1"/>
                </a:solidFill>
              </a:rPr>
              <a:t>ληροφορίες</a:t>
            </a:r>
            <a:r>
              <a:rPr lang="en-US" dirty="0">
                <a:solidFill>
                  <a:schemeClr val="bg1"/>
                </a:solidFill>
              </a:rPr>
              <a:t> </a:t>
            </a:r>
            <a:r>
              <a:rPr lang="en-US" dirty="0" err="1">
                <a:solidFill>
                  <a:schemeClr val="bg1"/>
                </a:solidFill>
              </a:rPr>
              <a:t>γι</a:t>
            </a:r>
            <a:r>
              <a:rPr lang="en-US" dirty="0">
                <a:solidFill>
                  <a:schemeClr val="bg1"/>
                </a:solidFill>
              </a:rPr>
              <a:t>α </a:t>
            </a:r>
            <a:r>
              <a:rPr lang="en-US" dirty="0" err="1">
                <a:solidFill>
                  <a:schemeClr val="bg1"/>
                </a:solidFill>
              </a:rPr>
              <a:t>τη</a:t>
            </a:r>
            <a:r>
              <a:rPr lang="en-US" dirty="0">
                <a:solidFill>
                  <a:schemeClr val="bg1"/>
                </a:solidFill>
              </a:rPr>
              <a:t> </a:t>
            </a:r>
            <a:r>
              <a:rPr lang="en-US" dirty="0" err="1">
                <a:solidFill>
                  <a:schemeClr val="bg1"/>
                </a:solidFill>
              </a:rPr>
              <a:t>νέ</a:t>
            </a:r>
            <a:r>
              <a:rPr lang="en-US" dirty="0">
                <a:solidFill>
                  <a:schemeClr val="bg1"/>
                </a:solidFill>
              </a:rPr>
              <a:t>α </a:t>
            </a:r>
            <a:r>
              <a:rPr lang="en-US" dirty="0" err="1">
                <a:solidFill>
                  <a:schemeClr val="bg1"/>
                </a:solidFill>
              </a:rPr>
              <a:t>Προγρ</a:t>
            </a:r>
            <a:r>
              <a:rPr lang="en-US" dirty="0">
                <a:solidFill>
                  <a:schemeClr val="bg1"/>
                </a:solidFill>
              </a:rPr>
              <a:t>α</a:t>
            </a:r>
            <a:r>
              <a:rPr lang="en-US" dirty="0" err="1">
                <a:solidFill>
                  <a:schemeClr val="bg1"/>
                </a:solidFill>
              </a:rPr>
              <a:t>μμ</a:t>
            </a:r>
            <a:r>
              <a:rPr lang="en-US" dirty="0">
                <a:solidFill>
                  <a:schemeClr val="bg1"/>
                </a:solidFill>
              </a:rPr>
              <a:t>α</a:t>
            </a:r>
            <a:r>
              <a:rPr lang="en-US" dirty="0" err="1">
                <a:solidFill>
                  <a:schemeClr val="bg1"/>
                </a:solidFill>
              </a:rPr>
              <a:t>τική</a:t>
            </a:r>
            <a:r>
              <a:rPr lang="en-US" dirty="0">
                <a:solidFill>
                  <a:schemeClr val="bg1"/>
                </a:solidFill>
              </a:rPr>
              <a:t> π</a:t>
            </a:r>
            <a:r>
              <a:rPr lang="en-US" dirty="0" err="1">
                <a:solidFill>
                  <a:schemeClr val="bg1"/>
                </a:solidFill>
              </a:rPr>
              <a:t>ερίοδο</a:t>
            </a:r>
            <a:r>
              <a:rPr lang="en-US" dirty="0">
                <a:solidFill>
                  <a:schemeClr val="bg1"/>
                </a:solidFill>
              </a:rPr>
              <a:t> (2021 - 2027)</a:t>
            </a:r>
            <a:r>
              <a:rPr lang="el-GR" dirty="0">
                <a:solidFill>
                  <a:schemeClr val="bg1"/>
                </a:solidFill>
              </a:rPr>
              <a:t/>
            </a:r>
            <a:br>
              <a:rPr lang="el-GR" dirty="0">
                <a:solidFill>
                  <a:schemeClr val="bg1"/>
                </a:solidFill>
              </a:rPr>
            </a:br>
            <a:r>
              <a:rPr lang="el-GR" dirty="0">
                <a:solidFill>
                  <a:schemeClr val="bg1"/>
                </a:solidFill>
              </a:rPr>
              <a:t/>
            </a:r>
            <a:br>
              <a:rPr lang="el-GR" dirty="0">
                <a:solidFill>
                  <a:schemeClr val="bg1"/>
                </a:solidFill>
              </a:rPr>
            </a:br>
            <a:r>
              <a:rPr lang="el-GR" sz="4400" i="1" dirty="0">
                <a:solidFill>
                  <a:srgbClr val="C00000"/>
                </a:solidFill>
              </a:rPr>
              <a:t>Δυνατότητες</a:t>
            </a:r>
            <a:r>
              <a:rPr lang="el-GR" dirty="0"/>
              <a:t/>
            </a:r>
            <a:br>
              <a:rPr lang="el-GR" dirty="0"/>
            </a:br>
            <a:endParaRPr lang="en-GR" dirty="0"/>
          </a:p>
        </p:txBody>
      </p:sp>
    </p:spTree>
    <p:extLst>
      <p:ext uri="{BB962C8B-B14F-4D97-AF65-F5344CB8AC3E}">
        <p14:creationId xmlns:p14="http://schemas.microsoft.com/office/powerpoint/2010/main" val="2654463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B9C29-E2B6-4290-AF3B-9152F2DE4172}"/>
              </a:ext>
            </a:extLst>
          </p:cNvPr>
          <p:cNvSpPr txBox="1"/>
          <p:nvPr/>
        </p:nvSpPr>
        <p:spPr>
          <a:xfrm>
            <a:off x="952500" y="1077395"/>
            <a:ext cx="10287000" cy="3425681"/>
          </a:xfrm>
          <a:prstGeom prst="rect">
            <a:avLst/>
          </a:prstGeom>
          <a:noFill/>
        </p:spPr>
        <p:txBody>
          <a:bodyPr wrap="square" rtlCol="0">
            <a:spAutoFit/>
          </a:bodyPr>
          <a:lstStyle/>
          <a:p>
            <a:r>
              <a:rPr lang="el-GR" sz="1969" dirty="0">
                <a:solidFill>
                  <a:schemeClr val="bg1"/>
                </a:solidFill>
              </a:rPr>
              <a:t>Η συγκεκριμένη Βασική Δράση παρέχει στήριξη για τα ακόλουθα:</a:t>
            </a:r>
          </a:p>
          <a:p>
            <a:endParaRPr lang="el-GR" sz="1969" dirty="0">
              <a:solidFill>
                <a:schemeClr val="bg1"/>
              </a:solidFill>
            </a:endParaRPr>
          </a:p>
          <a:p>
            <a:pPr marL="267891" indent="-267891" algn="just">
              <a:buFont typeface="Wingdings" panose="05000000000000000000" pitchFamily="2" charset="2"/>
              <a:buChar char="q"/>
            </a:pPr>
            <a:r>
              <a:rPr lang="el-GR" sz="1969" b="1" dirty="0">
                <a:solidFill>
                  <a:schemeClr val="bg1"/>
                </a:solidFill>
              </a:rPr>
              <a:t>Συμπράξεις για Συνεργασία, στις οποίες περιλαμβάνονται οι Συμπράξεις Συνεργασίας και οι Συμπράξεις Μικρής Κλίμακας·</a:t>
            </a:r>
          </a:p>
          <a:p>
            <a:endParaRPr lang="el-GR" sz="1969" dirty="0">
              <a:solidFill>
                <a:schemeClr val="bg1"/>
              </a:solidFill>
            </a:endParaRPr>
          </a:p>
          <a:p>
            <a:pPr algn="just"/>
            <a:r>
              <a:rPr lang="el-GR" sz="1969" dirty="0">
                <a:solidFill>
                  <a:schemeClr val="bg1"/>
                </a:solidFill>
              </a:rPr>
              <a:t>Οι δράσεις που υποστηρίζονται στο πλαίσιο της συγκεκριμένης Βασικής Δράσης αναμένεται να συμβάλουν σημαντικά στις </a:t>
            </a:r>
            <a:r>
              <a:rPr lang="el-GR" sz="1969" b="1" dirty="0">
                <a:solidFill>
                  <a:schemeClr val="bg1"/>
                </a:solidFill>
              </a:rPr>
              <a:t>προτεραιότητες του Προγράμματος</a:t>
            </a:r>
            <a:r>
              <a:rPr lang="el-GR" sz="1969" dirty="0">
                <a:solidFill>
                  <a:schemeClr val="bg1"/>
                </a:solidFill>
              </a:rPr>
              <a:t>, ώστε να αποφέρουν θετικά και μακροπρόθεσμα αποτελέσματα στους συμμετέχοντες οργανισμούς, στα συστήματα των ασκούμενων πολιτικών που πλαισιώνουν αυτές τις δράσεις, καθώς και στους οργανισμούς και στα πρόσωπα που συμμετέχουν άμεσα ή έμμεσα στις προγραμματισμένες δραστηριότητες.</a:t>
            </a:r>
            <a:endParaRPr lang="en-CY" sz="1969" dirty="0">
              <a:solidFill>
                <a:schemeClr val="bg1"/>
              </a:solidFill>
            </a:endParaRPr>
          </a:p>
          <a:p>
            <a:pPr algn="just"/>
            <a:endParaRPr lang="en-CY" sz="1969" dirty="0">
              <a:solidFill>
                <a:schemeClr val="bg1"/>
              </a:solidFill>
            </a:endParaRPr>
          </a:p>
        </p:txBody>
      </p:sp>
      <p:sp>
        <p:nvSpPr>
          <p:cNvPr id="3" name="TextBox 2">
            <a:extLst>
              <a:ext uri="{FF2B5EF4-FFF2-40B4-BE49-F238E27FC236}">
                <a16:creationId xmlns:a16="http://schemas.microsoft.com/office/drawing/2014/main" id="{C1340D40-654A-4169-9955-5419E399AD33}"/>
              </a:ext>
            </a:extLst>
          </p:cNvPr>
          <p:cNvSpPr txBox="1"/>
          <p:nvPr/>
        </p:nvSpPr>
        <p:spPr>
          <a:xfrm>
            <a:off x="1215741" y="428401"/>
            <a:ext cx="9760514" cy="438582"/>
          </a:xfrm>
          <a:prstGeom prst="rect">
            <a:avLst/>
          </a:prstGeom>
          <a:noFill/>
        </p:spPr>
        <p:txBody>
          <a:bodyPr wrap="square" rtlCol="0">
            <a:spAutoFit/>
          </a:bodyPr>
          <a:lstStyle/>
          <a:p>
            <a:pPr algn="ctr"/>
            <a:r>
              <a:rPr lang="el-GR" sz="2250" b="1" u="sng" dirty="0">
                <a:solidFill>
                  <a:srgbClr val="0070C0"/>
                </a:solidFill>
                <a:effectLst>
                  <a:outerShdw blurRad="38100" dist="38100" dir="2700000" algn="tl">
                    <a:srgbClr val="000000">
                      <a:alpha val="43137"/>
                    </a:srgbClr>
                  </a:outerShdw>
                </a:effectLst>
                <a:latin typeface="Verdana Pro Cond SemiBold" panose="020B0706030504040204" pitchFamily="34" charset="0"/>
              </a:rPr>
              <a:t>ΒΑΣΙΚΗ ΔΡΑΣΗ 2 - ΣΥΝΕΡΓΑΣΙΑ ΜΕΤΑΞΥ ΟΡΓΑΝΙΣΜΩΝ ΚΑΙ ΙΔΡΥΜΑΤΩΝ</a:t>
            </a:r>
            <a:endParaRPr lang="en-CY" sz="2250" b="1" u="sng" dirty="0">
              <a:solidFill>
                <a:srgbClr val="0070C0"/>
              </a:solidFill>
              <a:effectLst>
                <a:outerShdw blurRad="38100" dist="38100" dir="2700000" algn="tl">
                  <a:srgbClr val="000000">
                    <a:alpha val="43137"/>
                  </a:srgbClr>
                </a:outerShdw>
              </a:effectLst>
              <a:latin typeface="Verdana Pro Cond SemiBold" panose="020B0706030504040204" pitchFamily="34" charset="0"/>
            </a:endParaRPr>
          </a:p>
        </p:txBody>
      </p:sp>
    </p:spTree>
    <p:extLst>
      <p:ext uri="{BB962C8B-B14F-4D97-AF65-F5344CB8AC3E}">
        <p14:creationId xmlns:p14="http://schemas.microsoft.com/office/powerpoint/2010/main" val="3233755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8873D23-2DCF-4B31-A009-95721C06E8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3EF075-D4EF-4929-ADBC-91B27DA199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5" name="Group 14">
            <a:extLst>
              <a:ext uri="{FF2B5EF4-FFF2-40B4-BE49-F238E27FC236}">
                <a16:creationId xmlns:a16="http://schemas.microsoft.com/office/drawing/2014/main" id="{DAA26DFA-AAB2-4973-9C17-16D587C7B1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6" name="Freeform: Shape 15">
              <a:extLst>
                <a:ext uri="{FF2B5EF4-FFF2-40B4-BE49-F238E27FC236}">
                  <a16:creationId xmlns:a16="http://schemas.microsoft.com/office/drawing/2014/main" id="{3F407F11-7321-4BF6-8536-CCE8E34245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06AC5DCC-C3CC-4FD5-AD4E-13A1BE5F7F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BBCC2F4-EFA7-4AF4-B538-AC4022D90F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2A9D1364-B6A3-44CB-9FBA-C528F0CE90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C1340D40-654A-4169-9955-5419E399AD33}"/>
              </a:ext>
            </a:extLst>
          </p:cNvPr>
          <p:cNvSpPr txBox="1"/>
          <p:nvPr/>
        </p:nvSpPr>
        <p:spPr>
          <a:xfrm>
            <a:off x="640080" y="1243013"/>
            <a:ext cx="3855720" cy="43719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u="sng" kern="1200">
                <a:solidFill>
                  <a:schemeClr val="tx2"/>
                </a:solidFill>
                <a:effectLst>
                  <a:outerShdw blurRad="38100" dist="38100" dir="2700000" algn="tl">
                    <a:srgbClr val="000000">
                      <a:alpha val="43137"/>
                    </a:srgbClr>
                  </a:outerShdw>
                </a:effectLst>
                <a:latin typeface="+mj-lt"/>
                <a:ea typeface="+mj-ea"/>
                <a:cs typeface="+mj-cs"/>
              </a:rPr>
              <a:t>ΑΛΛΕΣ ΣΥΜΠΡΑΞΕΙΣ</a:t>
            </a:r>
          </a:p>
        </p:txBody>
      </p:sp>
      <p:sp>
        <p:nvSpPr>
          <p:cNvPr id="6" name="TextBox 5">
            <a:extLst>
              <a:ext uri="{FF2B5EF4-FFF2-40B4-BE49-F238E27FC236}">
                <a16:creationId xmlns:a16="http://schemas.microsoft.com/office/drawing/2014/main" id="{0E9CD356-4E4A-4CC4-AB53-F92FC89413DA}"/>
              </a:ext>
            </a:extLst>
          </p:cNvPr>
          <p:cNvSpPr txBox="1"/>
          <p:nvPr/>
        </p:nvSpPr>
        <p:spPr>
          <a:xfrm>
            <a:off x="4943872" y="813816"/>
            <a:ext cx="6445360" cy="5230368"/>
          </a:xfrm>
          <a:prstGeom prst="rect">
            <a:avLst/>
          </a:prstGeom>
        </p:spPr>
        <p:txBody>
          <a:bodyPr vert="horz" lIns="91440" tIns="45720" rIns="91440" bIns="45720" rtlCol="0" anchor="ctr">
            <a:noAutofit/>
          </a:bodyPr>
          <a:lstStyle/>
          <a:p>
            <a:pPr marL="267891" indent="-228600">
              <a:lnSpc>
                <a:spcPct val="90000"/>
              </a:lnSpc>
              <a:spcAft>
                <a:spcPts val="600"/>
              </a:spcAft>
              <a:buFont typeface="Arial" panose="020B0604020202020204" pitchFamily="34" charset="0"/>
              <a:buChar char="•"/>
            </a:pPr>
            <a:r>
              <a:rPr lang="en-US" sz="2400" dirty="0" err="1">
                <a:solidFill>
                  <a:schemeClr val="tx2"/>
                </a:solidFill>
              </a:rPr>
              <a:t>Συμ</a:t>
            </a:r>
            <a:r>
              <a:rPr lang="en-US" sz="2400" dirty="0">
                <a:solidFill>
                  <a:schemeClr val="tx2"/>
                </a:solidFill>
              </a:rPr>
              <a:t>π</a:t>
            </a:r>
            <a:r>
              <a:rPr lang="en-US" sz="2400" dirty="0" err="1">
                <a:solidFill>
                  <a:schemeClr val="tx2"/>
                </a:solidFill>
              </a:rPr>
              <a:t>ράξεις</a:t>
            </a:r>
            <a:r>
              <a:rPr lang="en-US" sz="2400" dirty="0">
                <a:solidFill>
                  <a:schemeClr val="tx2"/>
                </a:solidFill>
              </a:rPr>
              <a:t> </a:t>
            </a:r>
            <a:r>
              <a:rPr lang="en-US" sz="2400" dirty="0" err="1">
                <a:solidFill>
                  <a:schemeClr val="tx2"/>
                </a:solidFill>
              </a:rPr>
              <a:t>γι</a:t>
            </a:r>
            <a:r>
              <a:rPr lang="en-US" sz="2400" dirty="0">
                <a:solidFill>
                  <a:schemeClr val="tx2"/>
                </a:solidFill>
              </a:rPr>
              <a:t>α </a:t>
            </a:r>
            <a:r>
              <a:rPr lang="en-US" sz="2400" dirty="0" err="1">
                <a:solidFill>
                  <a:schemeClr val="tx2"/>
                </a:solidFill>
              </a:rPr>
              <a:t>Αριστεί</a:t>
            </a:r>
            <a:r>
              <a:rPr lang="en-US" sz="2400" dirty="0">
                <a:solidFill>
                  <a:schemeClr val="tx2"/>
                </a:solidFill>
              </a:rPr>
              <a:t>α</a:t>
            </a:r>
          </a:p>
          <a:p>
            <a:pPr marL="267891" indent="-228600">
              <a:lnSpc>
                <a:spcPct val="90000"/>
              </a:lnSpc>
              <a:spcAft>
                <a:spcPts val="600"/>
              </a:spcAft>
              <a:buFont typeface="Arial" panose="020B0604020202020204" pitchFamily="34" charset="0"/>
              <a:buChar char="•"/>
            </a:pPr>
            <a:r>
              <a:rPr lang="en-US" sz="2400" dirty="0" err="1">
                <a:solidFill>
                  <a:schemeClr val="tx2"/>
                </a:solidFill>
              </a:rPr>
              <a:t>Συμ</a:t>
            </a:r>
            <a:r>
              <a:rPr lang="en-US" sz="2400" dirty="0">
                <a:solidFill>
                  <a:schemeClr val="tx2"/>
                </a:solidFill>
              </a:rPr>
              <a:t>π</a:t>
            </a:r>
            <a:r>
              <a:rPr lang="en-US" sz="2400" dirty="0" err="1">
                <a:solidFill>
                  <a:schemeClr val="tx2"/>
                </a:solidFill>
              </a:rPr>
              <a:t>ράξεις</a:t>
            </a:r>
            <a:r>
              <a:rPr lang="en-US" sz="2400" dirty="0">
                <a:solidFill>
                  <a:schemeClr val="tx2"/>
                </a:solidFill>
              </a:rPr>
              <a:t> </a:t>
            </a:r>
            <a:r>
              <a:rPr lang="en-US" sz="2400" dirty="0" err="1">
                <a:solidFill>
                  <a:schemeClr val="tx2"/>
                </a:solidFill>
              </a:rPr>
              <a:t>γι</a:t>
            </a:r>
            <a:r>
              <a:rPr lang="en-US" sz="2400" dirty="0">
                <a:solidFill>
                  <a:schemeClr val="tx2"/>
                </a:solidFill>
              </a:rPr>
              <a:t>α </a:t>
            </a:r>
            <a:r>
              <a:rPr lang="en-US" sz="2400" dirty="0" err="1">
                <a:solidFill>
                  <a:schemeClr val="tx2"/>
                </a:solidFill>
              </a:rPr>
              <a:t>τη</a:t>
            </a:r>
            <a:r>
              <a:rPr lang="en-US" sz="2400" dirty="0">
                <a:solidFill>
                  <a:schemeClr val="tx2"/>
                </a:solidFill>
              </a:rPr>
              <a:t> </a:t>
            </a:r>
            <a:r>
              <a:rPr lang="en-US" sz="2400" dirty="0" err="1">
                <a:solidFill>
                  <a:schemeClr val="tx2"/>
                </a:solidFill>
              </a:rPr>
              <a:t>Στήριξη</a:t>
            </a:r>
            <a:r>
              <a:rPr lang="en-US" sz="2400" dirty="0">
                <a:solidFill>
                  <a:schemeClr val="tx2"/>
                </a:solidFill>
              </a:rPr>
              <a:t> </a:t>
            </a:r>
            <a:r>
              <a:rPr lang="en-US" sz="2400" dirty="0" err="1">
                <a:solidFill>
                  <a:schemeClr val="tx2"/>
                </a:solidFill>
              </a:rPr>
              <a:t>της</a:t>
            </a:r>
            <a:r>
              <a:rPr lang="en-US" sz="2400" dirty="0">
                <a:solidFill>
                  <a:schemeClr val="tx2"/>
                </a:solidFill>
              </a:rPr>
              <a:t> </a:t>
            </a:r>
            <a:r>
              <a:rPr lang="en-US" sz="2400" dirty="0" err="1">
                <a:solidFill>
                  <a:schemeClr val="tx2"/>
                </a:solidFill>
              </a:rPr>
              <a:t>Κ</a:t>
            </a:r>
            <a:r>
              <a:rPr lang="en-US" sz="2400" dirty="0">
                <a:solidFill>
                  <a:schemeClr val="tx2"/>
                </a:solidFill>
              </a:rPr>
              <a:t>α</a:t>
            </a:r>
            <a:r>
              <a:rPr lang="en-US" sz="2400" dirty="0" err="1">
                <a:solidFill>
                  <a:schemeClr val="tx2"/>
                </a:solidFill>
              </a:rPr>
              <a:t>ινοτομί</a:t>
            </a:r>
            <a:r>
              <a:rPr lang="en-US" sz="2400" dirty="0">
                <a:solidFill>
                  <a:schemeClr val="tx2"/>
                </a:solidFill>
              </a:rPr>
              <a:t>α</a:t>
            </a:r>
            <a:r>
              <a:rPr lang="en-US" sz="2400" dirty="0" err="1">
                <a:solidFill>
                  <a:schemeClr val="tx2"/>
                </a:solidFill>
              </a:rPr>
              <a:t>ς</a:t>
            </a:r>
            <a:endParaRPr lang="en-US" sz="2400" dirty="0">
              <a:solidFill>
                <a:schemeClr val="tx2"/>
              </a:solidFill>
            </a:endParaRPr>
          </a:p>
          <a:p>
            <a:pPr marL="267891" indent="-228600">
              <a:lnSpc>
                <a:spcPct val="90000"/>
              </a:lnSpc>
              <a:spcAft>
                <a:spcPts val="600"/>
              </a:spcAft>
              <a:buFont typeface="Arial" panose="020B0604020202020204" pitchFamily="34" charset="0"/>
              <a:buChar char="•"/>
            </a:pPr>
            <a:r>
              <a:rPr lang="en-US" sz="2400" dirty="0" err="1">
                <a:solidFill>
                  <a:schemeClr val="tx2"/>
                </a:solidFill>
              </a:rPr>
              <a:t>Συμμ</a:t>
            </a:r>
            <a:r>
              <a:rPr lang="en-US" sz="2400" dirty="0">
                <a:solidFill>
                  <a:schemeClr val="tx2"/>
                </a:solidFill>
              </a:rPr>
              <a:t>α</a:t>
            </a:r>
            <a:r>
              <a:rPr lang="en-US" sz="2400" dirty="0" err="1">
                <a:solidFill>
                  <a:schemeClr val="tx2"/>
                </a:solidFill>
              </a:rPr>
              <a:t>χίες</a:t>
            </a:r>
            <a:r>
              <a:rPr lang="en-US" sz="2400" dirty="0">
                <a:solidFill>
                  <a:schemeClr val="tx2"/>
                </a:solidFill>
              </a:rPr>
              <a:t> </a:t>
            </a:r>
            <a:r>
              <a:rPr lang="en-US" sz="2400" dirty="0" err="1">
                <a:solidFill>
                  <a:schemeClr val="tx2"/>
                </a:solidFill>
              </a:rPr>
              <a:t>γι</a:t>
            </a:r>
            <a:r>
              <a:rPr lang="en-US" sz="2400" dirty="0">
                <a:solidFill>
                  <a:schemeClr val="tx2"/>
                </a:solidFill>
              </a:rPr>
              <a:t>α </a:t>
            </a:r>
            <a:r>
              <a:rPr lang="en-US" sz="2400" dirty="0" err="1">
                <a:solidFill>
                  <a:schemeClr val="tx2"/>
                </a:solidFill>
              </a:rPr>
              <a:t>τη</a:t>
            </a:r>
            <a:r>
              <a:rPr lang="en-US" sz="2400" dirty="0">
                <a:solidFill>
                  <a:schemeClr val="tx2"/>
                </a:solidFill>
              </a:rPr>
              <a:t> </a:t>
            </a:r>
            <a:r>
              <a:rPr lang="en-US" sz="2400" dirty="0" err="1">
                <a:solidFill>
                  <a:schemeClr val="tx2"/>
                </a:solidFill>
              </a:rPr>
              <a:t>Στήριξη</a:t>
            </a:r>
            <a:r>
              <a:rPr lang="en-US" sz="2400" dirty="0">
                <a:solidFill>
                  <a:schemeClr val="tx2"/>
                </a:solidFill>
              </a:rPr>
              <a:t> </a:t>
            </a:r>
            <a:r>
              <a:rPr lang="en-US" sz="2400" dirty="0" err="1">
                <a:solidFill>
                  <a:schemeClr val="tx2"/>
                </a:solidFill>
              </a:rPr>
              <a:t>της</a:t>
            </a:r>
            <a:r>
              <a:rPr lang="en-US" sz="2400" dirty="0">
                <a:solidFill>
                  <a:schemeClr val="tx2"/>
                </a:solidFill>
              </a:rPr>
              <a:t> </a:t>
            </a:r>
            <a:r>
              <a:rPr lang="en-US" sz="2400" dirty="0" err="1">
                <a:solidFill>
                  <a:schemeClr val="tx2"/>
                </a:solidFill>
              </a:rPr>
              <a:t>Κ</a:t>
            </a:r>
            <a:r>
              <a:rPr lang="en-US" sz="2400" dirty="0">
                <a:solidFill>
                  <a:schemeClr val="tx2"/>
                </a:solidFill>
              </a:rPr>
              <a:t>α</a:t>
            </a:r>
            <a:r>
              <a:rPr lang="en-US" sz="2400" dirty="0" err="1">
                <a:solidFill>
                  <a:schemeClr val="tx2"/>
                </a:solidFill>
              </a:rPr>
              <a:t>ινοτομί</a:t>
            </a:r>
            <a:r>
              <a:rPr lang="en-US" sz="2400" dirty="0">
                <a:solidFill>
                  <a:schemeClr val="tx2"/>
                </a:solidFill>
              </a:rPr>
              <a:t>α</a:t>
            </a:r>
            <a:r>
              <a:rPr lang="en-US" sz="2400" dirty="0" err="1">
                <a:solidFill>
                  <a:schemeClr val="tx2"/>
                </a:solidFill>
              </a:rPr>
              <a:t>ς</a:t>
            </a:r>
            <a:endParaRPr lang="en-US" sz="2400" dirty="0">
              <a:solidFill>
                <a:schemeClr val="tx2"/>
              </a:solidFill>
            </a:endParaRPr>
          </a:p>
          <a:p>
            <a:pPr marL="267891" indent="-228600">
              <a:lnSpc>
                <a:spcPct val="90000"/>
              </a:lnSpc>
              <a:spcAft>
                <a:spcPts val="600"/>
              </a:spcAft>
              <a:buFont typeface="Arial" panose="020B0604020202020204" pitchFamily="34" charset="0"/>
              <a:buChar char="•"/>
            </a:pPr>
            <a:r>
              <a:rPr lang="en-US" sz="2400" dirty="0" err="1">
                <a:solidFill>
                  <a:schemeClr val="tx2"/>
                </a:solidFill>
              </a:rPr>
              <a:t>Ανά</a:t>
            </a:r>
            <a:r>
              <a:rPr lang="en-US" sz="2400" dirty="0">
                <a:solidFill>
                  <a:schemeClr val="tx2"/>
                </a:solidFill>
              </a:rPr>
              <a:t>π</a:t>
            </a:r>
            <a:r>
              <a:rPr lang="en-US" sz="2400" dirty="0" err="1">
                <a:solidFill>
                  <a:schemeClr val="tx2"/>
                </a:solidFill>
              </a:rPr>
              <a:t>τυξη</a:t>
            </a:r>
            <a:r>
              <a:rPr lang="en-US" sz="2400" dirty="0">
                <a:solidFill>
                  <a:schemeClr val="tx2"/>
                </a:solidFill>
              </a:rPr>
              <a:t> </a:t>
            </a:r>
            <a:r>
              <a:rPr lang="en-US" sz="2400" dirty="0" err="1">
                <a:solidFill>
                  <a:schemeClr val="tx2"/>
                </a:solidFill>
              </a:rPr>
              <a:t>ικ</a:t>
            </a:r>
            <a:r>
              <a:rPr lang="en-US" sz="2400" dirty="0">
                <a:solidFill>
                  <a:schemeClr val="tx2"/>
                </a:solidFill>
              </a:rPr>
              <a:t>α</a:t>
            </a:r>
            <a:r>
              <a:rPr lang="en-US" sz="2400" dirty="0" err="1">
                <a:solidFill>
                  <a:schemeClr val="tx2"/>
                </a:solidFill>
              </a:rPr>
              <a:t>νοτήτων</a:t>
            </a:r>
            <a:r>
              <a:rPr lang="en-US" sz="2400" dirty="0">
                <a:solidFill>
                  <a:schemeClr val="tx2"/>
                </a:solidFill>
              </a:rPr>
              <a:t> </a:t>
            </a:r>
            <a:r>
              <a:rPr lang="en-US" sz="2400" dirty="0" err="1">
                <a:solidFill>
                  <a:schemeClr val="tx2"/>
                </a:solidFill>
              </a:rPr>
              <a:t>στον</a:t>
            </a:r>
            <a:r>
              <a:rPr lang="en-US" sz="2400" dirty="0">
                <a:solidFill>
                  <a:schemeClr val="tx2"/>
                </a:solidFill>
              </a:rPr>
              <a:t> </a:t>
            </a:r>
            <a:r>
              <a:rPr lang="en-US" sz="2400" dirty="0" err="1">
                <a:solidFill>
                  <a:schemeClr val="tx2"/>
                </a:solidFill>
              </a:rPr>
              <a:t>Τομέ</a:t>
            </a:r>
            <a:r>
              <a:rPr lang="en-US" sz="2400" dirty="0">
                <a:solidFill>
                  <a:schemeClr val="tx2"/>
                </a:solidFill>
              </a:rPr>
              <a:t>α </a:t>
            </a:r>
            <a:r>
              <a:rPr lang="en-US" sz="2400" dirty="0" err="1">
                <a:solidFill>
                  <a:schemeClr val="tx2"/>
                </a:solidFill>
              </a:rPr>
              <a:t>της</a:t>
            </a:r>
            <a:r>
              <a:rPr lang="en-US" sz="2400" dirty="0">
                <a:solidFill>
                  <a:schemeClr val="tx2"/>
                </a:solidFill>
              </a:rPr>
              <a:t> </a:t>
            </a:r>
            <a:r>
              <a:rPr lang="en-US" sz="2400" dirty="0" err="1">
                <a:solidFill>
                  <a:schemeClr val="tx2"/>
                </a:solidFill>
              </a:rPr>
              <a:t>Νεολ</a:t>
            </a:r>
            <a:r>
              <a:rPr lang="en-US" sz="2400" dirty="0">
                <a:solidFill>
                  <a:schemeClr val="tx2"/>
                </a:solidFill>
              </a:rPr>
              <a:t>α</a:t>
            </a:r>
            <a:r>
              <a:rPr lang="en-US" sz="2400" dirty="0" err="1">
                <a:solidFill>
                  <a:schemeClr val="tx2"/>
                </a:solidFill>
              </a:rPr>
              <a:t>ί</a:t>
            </a:r>
            <a:r>
              <a:rPr lang="en-US" sz="2400" dirty="0">
                <a:solidFill>
                  <a:schemeClr val="tx2"/>
                </a:solidFill>
              </a:rPr>
              <a:t>α</a:t>
            </a:r>
            <a:r>
              <a:rPr lang="en-US" sz="2400" dirty="0" err="1">
                <a:solidFill>
                  <a:schemeClr val="tx2"/>
                </a:solidFill>
              </a:rPr>
              <a:t>ς</a:t>
            </a:r>
            <a:endParaRPr lang="en-US" sz="2400" dirty="0">
              <a:solidFill>
                <a:schemeClr val="tx2"/>
              </a:solidFill>
            </a:endParaRPr>
          </a:p>
          <a:p>
            <a:pPr marL="267891" indent="-228600">
              <a:lnSpc>
                <a:spcPct val="90000"/>
              </a:lnSpc>
              <a:spcAft>
                <a:spcPts val="600"/>
              </a:spcAft>
              <a:buFont typeface="Arial" panose="020B0604020202020204" pitchFamily="34" charset="0"/>
              <a:buChar char="•"/>
            </a:pPr>
            <a:r>
              <a:rPr lang="en-US" sz="2400" dirty="0" err="1">
                <a:solidFill>
                  <a:schemeClr val="tx2"/>
                </a:solidFill>
              </a:rPr>
              <a:t>Ευρω</a:t>
            </a:r>
            <a:r>
              <a:rPr lang="en-US" sz="2400" dirty="0">
                <a:solidFill>
                  <a:schemeClr val="tx2"/>
                </a:solidFill>
              </a:rPr>
              <a:t>πα</a:t>
            </a:r>
            <a:r>
              <a:rPr lang="en-US" sz="2400" dirty="0" err="1">
                <a:solidFill>
                  <a:schemeClr val="tx2"/>
                </a:solidFill>
              </a:rPr>
              <a:t>ϊκές</a:t>
            </a:r>
            <a:r>
              <a:rPr lang="en-US" sz="2400" dirty="0">
                <a:solidFill>
                  <a:schemeClr val="tx2"/>
                </a:solidFill>
              </a:rPr>
              <a:t> </a:t>
            </a:r>
            <a:r>
              <a:rPr lang="en-US" sz="2400" dirty="0" err="1">
                <a:solidFill>
                  <a:schemeClr val="tx2"/>
                </a:solidFill>
              </a:rPr>
              <a:t>Αθλητικές</a:t>
            </a:r>
            <a:r>
              <a:rPr lang="en-US" sz="2400" dirty="0">
                <a:solidFill>
                  <a:schemeClr val="tx2"/>
                </a:solidFill>
              </a:rPr>
              <a:t> </a:t>
            </a:r>
            <a:r>
              <a:rPr lang="en-US" sz="2400" dirty="0" err="1">
                <a:solidFill>
                  <a:schemeClr val="tx2"/>
                </a:solidFill>
              </a:rPr>
              <a:t>διοργ</a:t>
            </a:r>
            <a:r>
              <a:rPr lang="en-US" sz="2400" dirty="0">
                <a:solidFill>
                  <a:schemeClr val="tx2"/>
                </a:solidFill>
              </a:rPr>
              <a:t>α</a:t>
            </a:r>
            <a:r>
              <a:rPr lang="en-US" sz="2400" dirty="0" err="1">
                <a:solidFill>
                  <a:schemeClr val="tx2"/>
                </a:solidFill>
              </a:rPr>
              <a:t>νώσεις</a:t>
            </a:r>
            <a:r>
              <a:rPr lang="en-US" sz="2400" dirty="0">
                <a:solidFill>
                  <a:schemeClr val="tx2"/>
                </a:solidFill>
              </a:rPr>
              <a:t> </a:t>
            </a:r>
            <a:r>
              <a:rPr lang="en-US" sz="2400" dirty="0" err="1">
                <a:solidFill>
                  <a:schemeClr val="tx2"/>
                </a:solidFill>
              </a:rPr>
              <a:t>μη</a:t>
            </a:r>
            <a:r>
              <a:rPr lang="en-US" sz="2400" dirty="0">
                <a:solidFill>
                  <a:schemeClr val="tx2"/>
                </a:solidFill>
              </a:rPr>
              <a:t> </a:t>
            </a:r>
            <a:r>
              <a:rPr lang="en-US" sz="2400" dirty="0" err="1">
                <a:solidFill>
                  <a:schemeClr val="tx2"/>
                </a:solidFill>
              </a:rPr>
              <a:t>κερδοσκο</a:t>
            </a:r>
            <a:r>
              <a:rPr lang="en-US" sz="2400" dirty="0">
                <a:solidFill>
                  <a:schemeClr val="tx2"/>
                </a:solidFill>
              </a:rPr>
              <a:t>π</a:t>
            </a:r>
            <a:r>
              <a:rPr lang="en-US" sz="2400" dirty="0" err="1">
                <a:solidFill>
                  <a:schemeClr val="tx2"/>
                </a:solidFill>
              </a:rPr>
              <a:t>ικού</a:t>
            </a:r>
            <a:r>
              <a:rPr lang="en-US" sz="2400" dirty="0">
                <a:solidFill>
                  <a:schemeClr val="tx2"/>
                </a:solidFill>
              </a:rPr>
              <a:t> </a:t>
            </a:r>
            <a:r>
              <a:rPr lang="en-US" sz="2400" dirty="0" err="1">
                <a:solidFill>
                  <a:schemeClr val="tx2"/>
                </a:solidFill>
              </a:rPr>
              <a:t>χ</a:t>
            </a:r>
            <a:r>
              <a:rPr lang="en-US" sz="2400" dirty="0">
                <a:solidFill>
                  <a:schemeClr val="tx2"/>
                </a:solidFill>
              </a:rPr>
              <a:t>α</a:t>
            </a:r>
            <a:r>
              <a:rPr lang="en-US" sz="2400" dirty="0" err="1">
                <a:solidFill>
                  <a:schemeClr val="tx2"/>
                </a:solidFill>
              </a:rPr>
              <a:t>ρ</a:t>
            </a:r>
            <a:r>
              <a:rPr lang="en-US" sz="2400" dirty="0">
                <a:solidFill>
                  <a:schemeClr val="tx2"/>
                </a:solidFill>
              </a:rPr>
              <a:t>α</a:t>
            </a:r>
            <a:r>
              <a:rPr lang="en-US" sz="2400" dirty="0" err="1">
                <a:solidFill>
                  <a:schemeClr val="tx2"/>
                </a:solidFill>
              </a:rPr>
              <a:t>κτήρ</a:t>
            </a:r>
            <a:r>
              <a:rPr lang="en-US" sz="2400" dirty="0">
                <a:solidFill>
                  <a:schemeClr val="tx2"/>
                </a:solidFill>
              </a:rPr>
              <a:t>α</a:t>
            </a:r>
          </a:p>
          <a:p>
            <a:pPr marL="267891" indent="-228600">
              <a:lnSpc>
                <a:spcPct val="90000"/>
              </a:lnSpc>
              <a:spcAft>
                <a:spcPts val="600"/>
              </a:spcAft>
              <a:buFont typeface="Arial" panose="020B0604020202020204" pitchFamily="34" charset="0"/>
              <a:buChar char="•"/>
            </a:pPr>
            <a:endParaRPr lang="en-US" sz="2400" dirty="0">
              <a:solidFill>
                <a:schemeClr val="tx2"/>
              </a:solidFill>
            </a:endParaRPr>
          </a:p>
          <a:p>
            <a:pPr indent="-228600">
              <a:lnSpc>
                <a:spcPct val="90000"/>
              </a:lnSpc>
              <a:spcAft>
                <a:spcPts val="600"/>
              </a:spcAft>
              <a:buFont typeface="Arial" panose="020B0604020202020204" pitchFamily="34" charset="0"/>
              <a:buChar char="•"/>
            </a:pPr>
            <a:r>
              <a:rPr lang="en-US" sz="2400" dirty="0" err="1">
                <a:solidFill>
                  <a:schemeClr val="tx2"/>
                </a:solidFill>
              </a:rPr>
              <a:t>Όλες</a:t>
            </a:r>
            <a:r>
              <a:rPr lang="en-US" sz="2400" dirty="0">
                <a:solidFill>
                  <a:schemeClr val="tx2"/>
                </a:solidFill>
              </a:rPr>
              <a:t> </a:t>
            </a:r>
            <a:r>
              <a:rPr lang="en-US" sz="2400" dirty="0" err="1">
                <a:solidFill>
                  <a:schemeClr val="tx2"/>
                </a:solidFill>
              </a:rPr>
              <a:t>οι</a:t>
            </a:r>
            <a:r>
              <a:rPr lang="en-US" sz="2400" dirty="0">
                <a:solidFill>
                  <a:schemeClr val="tx2"/>
                </a:solidFill>
              </a:rPr>
              <a:t> π</a:t>
            </a:r>
            <a:r>
              <a:rPr lang="en-US" sz="2400" dirty="0" err="1">
                <a:solidFill>
                  <a:schemeClr val="tx2"/>
                </a:solidFill>
              </a:rPr>
              <a:t>ιο</a:t>
            </a:r>
            <a:r>
              <a:rPr lang="en-US" sz="2400" dirty="0">
                <a:solidFill>
                  <a:schemeClr val="tx2"/>
                </a:solidFill>
              </a:rPr>
              <a:t> π</a:t>
            </a:r>
            <a:r>
              <a:rPr lang="en-US" sz="2400" dirty="0" err="1">
                <a:solidFill>
                  <a:schemeClr val="tx2"/>
                </a:solidFill>
              </a:rPr>
              <a:t>άνω</a:t>
            </a:r>
            <a:r>
              <a:rPr lang="en-US" sz="2400" dirty="0">
                <a:solidFill>
                  <a:schemeClr val="tx2"/>
                </a:solidFill>
              </a:rPr>
              <a:t> </a:t>
            </a:r>
            <a:r>
              <a:rPr lang="en-US" sz="2400" dirty="0" err="1">
                <a:solidFill>
                  <a:schemeClr val="tx2"/>
                </a:solidFill>
              </a:rPr>
              <a:t>υ</a:t>
            </a:r>
            <a:r>
              <a:rPr lang="en-US" sz="2400" dirty="0">
                <a:solidFill>
                  <a:schemeClr val="tx2"/>
                </a:solidFill>
              </a:rPr>
              <a:t>π</a:t>
            </a:r>
            <a:r>
              <a:rPr lang="en-US" sz="2400" dirty="0" err="1">
                <a:solidFill>
                  <a:schemeClr val="tx2"/>
                </a:solidFill>
              </a:rPr>
              <a:t>οδράσεις</a:t>
            </a:r>
            <a:r>
              <a:rPr lang="en-US" sz="2400" dirty="0">
                <a:solidFill>
                  <a:schemeClr val="tx2"/>
                </a:solidFill>
              </a:rPr>
              <a:t> </a:t>
            </a:r>
            <a:r>
              <a:rPr lang="en-US" sz="2400" dirty="0" err="1">
                <a:solidFill>
                  <a:schemeClr val="tx2"/>
                </a:solidFill>
              </a:rPr>
              <a:t>της</a:t>
            </a:r>
            <a:r>
              <a:rPr lang="en-US" sz="2400" dirty="0">
                <a:solidFill>
                  <a:schemeClr val="tx2"/>
                </a:solidFill>
              </a:rPr>
              <a:t> ΒΔ2 </a:t>
            </a:r>
            <a:r>
              <a:rPr lang="en-US" sz="2400" dirty="0" err="1">
                <a:solidFill>
                  <a:schemeClr val="tx2"/>
                </a:solidFill>
              </a:rPr>
              <a:t>τελούν</a:t>
            </a:r>
            <a:r>
              <a:rPr lang="en-US" sz="2400" dirty="0">
                <a:solidFill>
                  <a:schemeClr val="tx2"/>
                </a:solidFill>
              </a:rPr>
              <a:t> </a:t>
            </a:r>
            <a:r>
              <a:rPr lang="en-US" sz="2400" dirty="0" err="1">
                <a:solidFill>
                  <a:schemeClr val="tx2"/>
                </a:solidFill>
              </a:rPr>
              <a:t>υ</a:t>
            </a:r>
            <a:r>
              <a:rPr lang="en-US" sz="2400" dirty="0">
                <a:solidFill>
                  <a:schemeClr val="tx2"/>
                </a:solidFill>
              </a:rPr>
              <a:t>π</a:t>
            </a:r>
            <a:r>
              <a:rPr lang="en-US" sz="2400" dirty="0" err="1">
                <a:solidFill>
                  <a:schemeClr val="tx2"/>
                </a:solidFill>
              </a:rPr>
              <a:t>ό</a:t>
            </a:r>
            <a:r>
              <a:rPr lang="en-US" sz="2400" dirty="0">
                <a:solidFill>
                  <a:schemeClr val="tx2"/>
                </a:solidFill>
              </a:rPr>
              <a:t> </a:t>
            </a:r>
            <a:r>
              <a:rPr lang="en-US" sz="2400" dirty="0" err="1">
                <a:solidFill>
                  <a:schemeClr val="tx2"/>
                </a:solidFill>
              </a:rPr>
              <a:t>τη</a:t>
            </a:r>
            <a:r>
              <a:rPr lang="en-US" sz="2400" dirty="0">
                <a:solidFill>
                  <a:schemeClr val="tx2"/>
                </a:solidFill>
              </a:rPr>
              <a:t> </a:t>
            </a:r>
            <a:r>
              <a:rPr lang="en-US" sz="2400" dirty="0" err="1">
                <a:solidFill>
                  <a:schemeClr val="tx2"/>
                </a:solidFill>
              </a:rPr>
              <a:t>δι</a:t>
            </a:r>
            <a:r>
              <a:rPr lang="en-US" sz="2400" dirty="0">
                <a:solidFill>
                  <a:schemeClr val="tx2"/>
                </a:solidFill>
              </a:rPr>
              <a:t>α</a:t>
            </a:r>
            <a:r>
              <a:rPr lang="en-US" sz="2400" dirty="0" err="1">
                <a:solidFill>
                  <a:schemeClr val="tx2"/>
                </a:solidFill>
              </a:rPr>
              <a:t>χείριση</a:t>
            </a:r>
            <a:r>
              <a:rPr lang="en-US" sz="2400" dirty="0">
                <a:solidFill>
                  <a:schemeClr val="tx2"/>
                </a:solidFill>
              </a:rPr>
              <a:t> </a:t>
            </a:r>
            <a:r>
              <a:rPr lang="en-US" sz="2400" dirty="0" err="1">
                <a:solidFill>
                  <a:schemeClr val="tx2"/>
                </a:solidFill>
              </a:rPr>
              <a:t>του</a:t>
            </a:r>
            <a:r>
              <a:rPr lang="en-US" sz="2400" dirty="0">
                <a:solidFill>
                  <a:schemeClr val="tx2"/>
                </a:solidFill>
              </a:rPr>
              <a:t> </a:t>
            </a:r>
            <a:r>
              <a:rPr lang="en-US" sz="2400" dirty="0" err="1">
                <a:solidFill>
                  <a:schemeClr val="tx2"/>
                </a:solidFill>
              </a:rPr>
              <a:t>Εκτελεστικού</a:t>
            </a:r>
            <a:r>
              <a:rPr lang="en-US" sz="2400" dirty="0">
                <a:solidFill>
                  <a:schemeClr val="tx2"/>
                </a:solidFill>
              </a:rPr>
              <a:t> </a:t>
            </a:r>
            <a:r>
              <a:rPr lang="en-US" sz="2400" dirty="0" err="1">
                <a:solidFill>
                  <a:schemeClr val="tx2"/>
                </a:solidFill>
              </a:rPr>
              <a:t>Οργ</a:t>
            </a:r>
            <a:r>
              <a:rPr lang="en-US" sz="2400" dirty="0">
                <a:solidFill>
                  <a:schemeClr val="tx2"/>
                </a:solidFill>
              </a:rPr>
              <a:t>α</a:t>
            </a:r>
            <a:r>
              <a:rPr lang="en-US" sz="2400" dirty="0" err="1">
                <a:solidFill>
                  <a:schemeClr val="tx2"/>
                </a:solidFill>
              </a:rPr>
              <a:t>νισμού</a:t>
            </a:r>
            <a:r>
              <a:rPr lang="en-US" sz="2400" dirty="0">
                <a:solidFill>
                  <a:schemeClr val="tx2"/>
                </a:solidFill>
              </a:rPr>
              <a:t> </a:t>
            </a:r>
            <a:r>
              <a:rPr lang="en-US" sz="2400" dirty="0" err="1">
                <a:solidFill>
                  <a:schemeClr val="tx2"/>
                </a:solidFill>
              </a:rPr>
              <a:t>Εκ</a:t>
            </a:r>
            <a:r>
              <a:rPr lang="en-US" sz="2400" dirty="0">
                <a:solidFill>
                  <a:schemeClr val="tx2"/>
                </a:solidFill>
              </a:rPr>
              <a:t>πα</a:t>
            </a:r>
            <a:r>
              <a:rPr lang="en-US" sz="2400" dirty="0" err="1">
                <a:solidFill>
                  <a:schemeClr val="tx2"/>
                </a:solidFill>
              </a:rPr>
              <a:t>ίδευσης</a:t>
            </a:r>
            <a:r>
              <a:rPr lang="en-US" sz="2400" dirty="0">
                <a:solidFill>
                  <a:schemeClr val="tx2"/>
                </a:solidFill>
              </a:rPr>
              <a:t>, </a:t>
            </a:r>
            <a:r>
              <a:rPr lang="en-US" sz="2400" dirty="0" err="1">
                <a:solidFill>
                  <a:schemeClr val="tx2"/>
                </a:solidFill>
              </a:rPr>
              <a:t>Ο</a:t>
            </a:r>
            <a:r>
              <a:rPr lang="en-US" sz="2400" dirty="0">
                <a:solidFill>
                  <a:schemeClr val="tx2"/>
                </a:solidFill>
              </a:rPr>
              <a:t>π</a:t>
            </a:r>
            <a:r>
              <a:rPr lang="en-US" sz="2400" dirty="0" err="1">
                <a:solidFill>
                  <a:schemeClr val="tx2"/>
                </a:solidFill>
              </a:rPr>
              <a:t>τικο</a:t>
            </a:r>
            <a:r>
              <a:rPr lang="en-US" sz="2400" dirty="0">
                <a:solidFill>
                  <a:schemeClr val="tx2"/>
                </a:solidFill>
              </a:rPr>
              <a:t>α</a:t>
            </a:r>
            <a:r>
              <a:rPr lang="en-US" sz="2400" dirty="0" err="1">
                <a:solidFill>
                  <a:schemeClr val="tx2"/>
                </a:solidFill>
              </a:rPr>
              <a:t>κουστικών</a:t>
            </a:r>
            <a:r>
              <a:rPr lang="en-US" sz="2400" dirty="0">
                <a:solidFill>
                  <a:schemeClr val="tx2"/>
                </a:solidFill>
              </a:rPr>
              <a:t> </a:t>
            </a:r>
            <a:r>
              <a:rPr lang="en-US" sz="2400" dirty="0" err="1">
                <a:solidFill>
                  <a:schemeClr val="tx2"/>
                </a:solidFill>
              </a:rPr>
              <a:t>Θεμάτων</a:t>
            </a:r>
            <a:r>
              <a:rPr lang="en-US" sz="2400" dirty="0">
                <a:solidFill>
                  <a:schemeClr val="tx2"/>
                </a:solidFill>
              </a:rPr>
              <a:t> </a:t>
            </a:r>
            <a:r>
              <a:rPr lang="en-US" sz="2400" dirty="0" err="1">
                <a:solidFill>
                  <a:schemeClr val="tx2"/>
                </a:solidFill>
              </a:rPr>
              <a:t>κ</a:t>
            </a:r>
            <a:r>
              <a:rPr lang="en-US" sz="2400" dirty="0">
                <a:solidFill>
                  <a:schemeClr val="tx2"/>
                </a:solidFill>
              </a:rPr>
              <a:t>α</a:t>
            </a:r>
            <a:r>
              <a:rPr lang="en-US" sz="2400" dirty="0" err="1">
                <a:solidFill>
                  <a:schemeClr val="tx2"/>
                </a:solidFill>
              </a:rPr>
              <a:t>ι</a:t>
            </a:r>
            <a:r>
              <a:rPr lang="en-US" sz="2400" dirty="0">
                <a:solidFill>
                  <a:schemeClr val="tx2"/>
                </a:solidFill>
              </a:rPr>
              <a:t> </a:t>
            </a:r>
            <a:r>
              <a:rPr lang="en-US" sz="2400" dirty="0" err="1">
                <a:solidFill>
                  <a:schemeClr val="tx2"/>
                </a:solidFill>
              </a:rPr>
              <a:t>Πολιτισμού</a:t>
            </a:r>
            <a:r>
              <a:rPr lang="en-US" sz="2400" dirty="0">
                <a:solidFill>
                  <a:schemeClr val="tx2"/>
                </a:solidFill>
              </a:rPr>
              <a:t> </a:t>
            </a:r>
            <a:r>
              <a:rPr lang="en-US" sz="2400" b="1" dirty="0">
                <a:solidFill>
                  <a:schemeClr val="tx2"/>
                </a:solidFill>
              </a:rPr>
              <a:t>(EACEA) </a:t>
            </a:r>
            <a:r>
              <a:rPr lang="en-US" sz="2400" dirty="0" err="1">
                <a:solidFill>
                  <a:schemeClr val="tx2"/>
                </a:solidFill>
              </a:rPr>
              <a:t>της</a:t>
            </a:r>
            <a:r>
              <a:rPr lang="en-US" sz="2400" dirty="0">
                <a:solidFill>
                  <a:schemeClr val="tx2"/>
                </a:solidFill>
              </a:rPr>
              <a:t> </a:t>
            </a:r>
            <a:r>
              <a:rPr lang="en-US" sz="2400" b="1" dirty="0" err="1">
                <a:solidFill>
                  <a:schemeClr val="tx2"/>
                </a:solidFill>
              </a:rPr>
              <a:t>Ευρω</a:t>
            </a:r>
            <a:r>
              <a:rPr lang="en-US" sz="2400" b="1" dirty="0">
                <a:solidFill>
                  <a:schemeClr val="tx2"/>
                </a:solidFill>
              </a:rPr>
              <a:t>πα</a:t>
            </a:r>
            <a:r>
              <a:rPr lang="en-US" sz="2400" b="1" dirty="0" err="1">
                <a:solidFill>
                  <a:schemeClr val="tx2"/>
                </a:solidFill>
              </a:rPr>
              <a:t>ϊκής</a:t>
            </a:r>
            <a:r>
              <a:rPr lang="en-US" sz="2400" b="1" dirty="0">
                <a:solidFill>
                  <a:schemeClr val="tx2"/>
                </a:solidFill>
              </a:rPr>
              <a:t> </a:t>
            </a:r>
            <a:r>
              <a:rPr lang="en-US" sz="2400" b="1" dirty="0" err="1">
                <a:solidFill>
                  <a:schemeClr val="tx2"/>
                </a:solidFill>
              </a:rPr>
              <a:t>Ε</a:t>
            </a:r>
            <a:r>
              <a:rPr lang="en-US" sz="2400" b="1" dirty="0">
                <a:solidFill>
                  <a:schemeClr val="tx2"/>
                </a:solidFill>
              </a:rPr>
              <a:t>π</a:t>
            </a:r>
            <a:r>
              <a:rPr lang="en-US" sz="2400" b="1" dirty="0" err="1">
                <a:solidFill>
                  <a:schemeClr val="tx2"/>
                </a:solidFill>
              </a:rPr>
              <a:t>ιτρο</a:t>
            </a:r>
            <a:r>
              <a:rPr lang="en-US" sz="2400" b="1" dirty="0">
                <a:solidFill>
                  <a:schemeClr val="tx2"/>
                </a:solidFill>
              </a:rPr>
              <a:t>π</a:t>
            </a:r>
            <a:r>
              <a:rPr lang="en-US" sz="2400" b="1" dirty="0" err="1">
                <a:solidFill>
                  <a:schemeClr val="tx2"/>
                </a:solidFill>
              </a:rPr>
              <a:t>ής</a:t>
            </a:r>
            <a:r>
              <a:rPr lang="en-US" sz="2400" dirty="0">
                <a:solidFill>
                  <a:schemeClr val="tx2"/>
                </a:solidFill>
              </a:rPr>
              <a:t>. </a:t>
            </a:r>
            <a:r>
              <a:rPr lang="en-US" sz="2400" dirty="0" err="1">
                <a:solidFill>
                  <a:schemeClr val="tx2"/>
                </a:solidFill>
              </a:rPr>
              <a:t>Αιτήσεις</a:t>
            </a:r>
            <a:r>
              <a:rPr lang="en-US" sz="2400" dirty="0">
                <a:solidFill>
                  <a:schemeClr val="tx2"/>
                </a:solidFill>
              </a:rPr>
              <a:t> </a:t>
            </a:r>
            <a:r>
              <a:rPr lang="en-US" sz="2400" dirty="0" err="1">
                <a:solidFill>
                  <a:schemeClr val="tx2"/>
                </a:solidFill>
              </a:rPr>
              <a:t>στο</a:t>
            </a:r>
            <a:r>
              <a:rPr lang="en-US" sz="2400" dirty="0">
                <a:solidFill>
                  <a:schemeClr val="tx2"/>
                </a:solidFill>
              </a:rPr>
              <a:t> π</a:t>
            </a:r>
            <a:r>
              <a:rPr lang="en-US" sz="2400" dirty="0" err="1">
                <a:solidFill>
                  <a:schemeClr val="tx2"/>
                </a:solidFill>
              </a:rPr>
              <a:t>λ</a:t>
            </a:r>
            <a:r>
              <a:rPr lang="en-US" sz="2400" dirty="0">
                <a:solidFill>
                  <a:schemeClr val="tx2"/>
                </a:solidFill>
              </a:rPr>
              <a:t>α</a:t>
            </a:r>
            <a:r>
              <a:rPr lang="en-US" sz="2400" dirty="0" err="1">
                <a:solidFill>
                  <a:schemeClr val="tx2"/>
                </a:solidFill>
              </a:rPr>
              <a:t>ίσιο</a:t>
            </a:r>
            <a:r>
              <a:rPr lang="en-US" sz="2400" dirty="0">
                <a:solidFill>
                  <a:schemeClr val="tx2"/>
                </a:solidFill>
              </a:rPr>
              <a:t> </a:t>
            </a:r>
            <a:r>
              <a:rPr lang="en-US" sz="2400" dirty="0" err="1">
                <a:solidFill>
                  <a:schemeClr val="tx2"/>
                </a:solidFill>
              </a:rPr>
              <a:t>των</a:t>
            </a:r>
            <a:r>
              <a:rPr lang="en-US" sz="2400" dirty="0">
                <a:solidFill>
                  <a:schemeClr val="tx2"/>
                </a:solidFill>
              </a:rPr>
              <a:t> </a:t>
            </a:r>
            <a:r>
              <a:rPr lang="en-US" sz="2400" dirty="0" err="1">
                <a:solidFill>
                  <a:schemeClr val="tx2"/>
                </a:solidFill>
              </a:rPr>
              <a:t>Δράσεων</a:t>
            </a:r>
            <a:r>
              <a:rPr lang="en-US" sz="2400" dirty="0">
                <a:solidFill>
                  <a:schemeClr val="tx2"/>
                </a:solidFill>
              </a:rPr>
              <a:t> α</a:t>
            </a:r>
            <a:r>
              <a:rPr lang="en-US" sz="2400" dirty="0" err="1">
                <a:solidFill>
                  <a:schemeClr val="tx2"/>
                </a:solidFill>
              </a:rPr>
              <a:t>υτών</a:t>
            </a:r>
            <a:r>
              <a:rPr lang="en-US" sz="2400" dirty="0">
                <a:solidFill>
                  <a:schemeClr val="tx2"/>
                </a:solidFill>
              </a:rPr>
              <a:t> </a:t>
            </a:r>
            <a:r>
              <a:rPr lang="en-US" sz="2400" dirty="0" err="1">
                <a:solidFill>
                  <a:schemeClr val="tx2"/>
                </a:solidFill>
              </a:rPr>
              <a:t>υ</a:t>
            </a:r>
            <a:r>
              <a:rPr lang="en-US" sz="2400" dirty="0">
                <a:solidFill>
                  <a:schemeClr val="tx2"/>
                </a:solidFill>
              </a:rPr>
              <a:t>π</a:t>
            </a:r>
            <a:r>
              <a:rPr lang="en-US" sz="2400" dirty="0" err="1">
                <a:solidFill>
                  <a:schemeClr val="tx2"/>
                </a:solidFill>
              </a:rPr>
              <a:t>ο</a:t>
            </a:r>
            <a:r>
              <a:rPr lang="en-US" sz="2400" dirty="0">
                <a:solidFill>
                  <a:schemeClr val="tx2"/>
                </a:solidFill>
              </a:rPr>
              <a:t>β</a:t>
            </a:r>
            <a:r>
              <a:rPr lang="en-US" sz="2400" dirty="0" err="1">
                <a:solidFill>
                  <a:schemeClr val="tx2"/>
                </a:solidFill>
              </a:rPr>
              <a:t>άλλοντ</a:t>
            </a:r>
            <a:r>
              <a:rPr lang="en-US" sz="2400" dirty="0">
                <a:solidFill>
                  <a:schemeClr val="tx2"/>
                </a:solidFill>
              </a:rPr>
              <a:t>α</a:t>
            </a:r>
            <a:r>
              <a:rPr lang="en-US" sz="2400" dirty="0" err="1">
                <a:solidFill>
                  <a:schemeClr val="tx2"/>
                </a:solidFill>
              </a:rPr>
              <a:t>ι</a:t>
            </a:r>
            <a:r>
              <a:rPr lang="en-US" sz="2400" dirty="0">
                <a:solidFill>
                  <a:schemeClr val="tx2"/>
                </a:solidFill>
              </a:rPr>
              <a:t> απ</a:t>
            </a:r>
            <a:r>
              <a:rPr lang="en-US" sz="2400" dirty="0" err="1">
                <a:solidFill>
                  <a:schemeClr val="tx2"/>
                </a:solidFill>
              </a:rPr>
              <a:t>ευθεί</a:t>
            </a:r>
            <a:r>
              <a:rPr lang="en-US" sz="2400" dirty="0">
                <a:solidFill>
                  <a:schemeClr val="tx2"/>
                </a:solidFill>
              </a:rPr>
              <a:t>α</a:t>
            </a:r>
            <a:r>
              <a:rPr lang="en-US" sz="2400" dirty="0" err="1">
                <a:solidFill>
                  <a:schemeClr val="tx2"/>
                </a:solidFill>
              </a:rPr>
              <a:t>ς</a:t>
            </a:r>
            <a:r>
              <a:rPr lang="en-US" sz="2400" dirty="0">
                <a:solidFill>
                  <a:schemeClr val="tx2"/>
                </a:solidFill>
              </a:rPr>
              <a:t> </a:t>
            </a:r>
            <a:r>
              <a:rPr lang="en-US" sz="2400" dirty="0" err="1">
                <a:solidFill>
                  <a:schemeClr val="tx2"/>
                </a:solidFill>
              </a:rPr>
              <a:t>στον</a:t>
            </a:r>
            <a:r>
              <a:rPr lang="en-US" sz="2400" dirty="0">
                <a:solidFill>
                  <a:schemeClr val="tx2"/>
                </a:solidFill>
              </a:rPr>
              <a:t> EACEA </a:t>
            </a:r>
            <a:r>
              <a:rPr lang="en-US" sz="2400" dirty="0" err="1">
                <a:solidFill>
                  <a:schemeClr val="tx2"/>
                </a:solidFill>
              </a:rPr>
              <a:t>στις</a:t>
            </a:r>
            <a:r>
              <a:rPr lang="en-US" sz="2400" dirty="0">
                <a:solidFill>
                  <a:schemeClr val="tx2"/>
                </a:solidFill>
              </a:rPr>
              <a:t> </a:t>
            </a:r>
            <a:r>
              <a:rPr lang="en-US" sz="2400" dirty="0" err="1">
                <a:solidFill>
                  <a:schemeClr val="tx2"/>
                </a:solidFill>
              </a:rPr>
              <a:t>Βρυξέλλες</a:t>
            </a:r>
            <a:r>
              <a:rPr lang="en-US" sz="2400" dirty="0">
                <a:solidFill>
                  <a:schemeClr val="tx2"/>
                </a:solidFill>
              </a:rPr>
              <a:t>. </a:t>
            </a:r>
          </a:p>
        </p:txBody>
      </p:sp>
    </p:spTree>
    <p:extLst>
      <p:ext uri="{BB962C8B-B14F-4D97-AF65-F5344CB8AC3E}">
        <p14:creationId xmlns:p14="http://schemas.microsoft.com/office/powerpoint/2010/main" val="3053686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87CC-20BD-941A-C593-B300778CD241}"/>
              </a:ext>
            </a:extLst>
          </p:cNvPr>
          <p:cNvSpPr>
            <a:spLocks noGrp="1"/>
          </p:cNvSpPr>
          <p:nvPr>
            <p:ph type="title"/>
          </p:nvPr>
        </p:nvSpPr>
        <p:spPr>
          <a:xfrm>
            <a:off x="3863752" y="6165304"/>
            <a:ext cx="5354681" cy="492443"/>
          </a:xfrm>
        </p:spPr>
        <p:txBody>
          <a:bodyPr/>
          <a:lstStyle/>
          <a:p>
            <a:r>
              <a:rPr lang="en-GB" dirty="0">
                <a:solidFill>
                  <a:schemeClr val="bg1"/>
                </a:solidFill>
              </a:rPr>
              <a:t>https://</a:t>
            </a:r>
            <a:r>
              <a:rPr lang="en-GB" dirty="0" err="1">
                <a:solidFill>
                  <a:schemeClr val="bg1"/>
                </a:solidFill>
              </a:rPr>
              <a:t>www.salto-youth.net</a:t>
            </a:r>
            <a:r>
              <a:rPr lang="en-GB" dirty="0">
                <a:solidFill>
                  <a:schemeClr val="bg1"/>
                </a:solidFill>
              </a:rPr>
              <a:t>/</a:t>
            </a:r>
            <a:endParaRPr lang="en-GR" dirty="0">
              <a:solidFill>
                <a:schemeClr val="bg1"/>
              </a:solidFill>
            </a:endParaRPr>
          </a:p>
        </p:txBody>
      </p:sp>
      <p:pic>
        <p:nvPicPr>
          <p:cNvPr id="7" name="Picture 6">
            <a:extLst>
              <a:ext uri="{FF2B5EF4-FFF2-40B4-BE49-F238E27FC236}">
                <a16:creationId xmlns:a16="http://schemas.microsoft.com/office/drawing/2014/main" id="{C52EE24A-34B9-2B53-1A61-7936CD71A7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9"/>
          <a:stretch/>
        </p:blipFill>
        <p:spPr>
          <a:xfrm>
            <a:off x="1343472" y="105995"/>
            <a:ext cx="10079882" cy="5843285"/>
          </a:xfrm>
          <a:prstGeom prst="rect">
            <a:avLst/>
          </a:prstGeom>
        </p:spPr>
      </p:pic>
    </p:spTree>
    <p:extLst>
      <p:ext uri="{BB962C8B-B14F-4D97-AF65-F5344CB8AC3E}">
        <p14:creationId xmlns:p14="http://schemas.microsoft.com/office/powerpoint/2010/main" val="3168016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ubtitle 4"/>
          <p:cNvSpPr txBox="1">
            <a:spLocks/>
          </p:cNvSpPr>
          <p:nvPr/>
        </p:nvSpPr>
        <p:spPr>
          <a:xfrm>
            <a:off x="5314391" y="850605"/>
            <a:ext cx="6405035" cy="5613992"/>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dirty="0">
              <a:solidFill>
                <a:schemeClr val="bg1"/>
              </a:solidFill>
              <a:latin typeface="Century Gothic" panose="020B0502020202020204" pitchFamily="34" charset="0"/>
            </a:endParaRPr>
          </a:p>
          <a:p>
            <a:pPr marL="514350" indent="-514350" algn="l">
              <a:buFont typeface="+mj-lt"/>
              <a:buAutoNum type="arabicPeriod"/>
            </a:pPr>
            <a:r>
              <a:rPr lang="el-GR" sz="2933" dirty="0">
                <a:solidFill>
                  <a:schemeClr val="bg1"/>
                </a:solidFill>
              </a:rPr>
              <a:t>Τι είναι η Διαπίστευση </a:t>
            </a:r>
            <a:r>
              <a:rPr lang="en-US" sz="2933" dirty="0">
                <a:solidFill>
                  <a:schemeClr val="bg1"/>
                </a:solidFill>
              </a:rPr>
              <a:t>Erasmus</a:t>
            </a:r>
            <a:endParaRPr lang="el-GR" sz="2933" dirty="0">
              <a:solidFill>
                <a:schemeClr val="bg1"/>
              </a:solidFill>
            </a:endParaRPr>
          </a:p>
          <a:p>
            <a:pPr marL="514350" indent="-514350" algn="l">
              <a:buFont typeface="+mj-lt"/>
              <a:buAutoNum type="arabicPeriod"/>
            </a:pPr>
            <a:endParaRPr lang="en-US" sz="2933" dirty="0">
              <a:solidFill>
                <a:schemeClr val="bg1"/>
              </a:solidFill>
            </a:endParaRPr>
          </a:p>
          <a:p>
            <a:pPr marL="514350" indent="-514350" algn="l">
              <a:buFont typeface="+mj-lt"/>
              <a:buAutoNum type="arabicPeriod"/>
            </a:pPr>
            <a:r>
              <a:rPr lang="el-GR" sz="2933" dirty="0">
                <a:solidFill>
                  <a:schemeClr val="bg1"/>
                </a:solidFill>
              </a:rPr>
              <a:t>Οφέλη</a:t>
            </a:r>
          </a:p>
          <a:p>
            <a:pPr marL="514350" indent="-514350" algn="l">
              <a:buFont typeface="+mj-lt"/>
              <a:buAutoNum type="arabicPeriod"/>
            </a:pPr>
            <a:endParaRPr lang="el-GR" sz="2933" dirty="0">
              <a:solidFill>
                <a:schemeClr val="bg1"/>
              </a:solidFill>
            </a:endParaRPr>
          </a:p>
          <a:p>
            <a:pPr marL="514350" indent="-514350" algn="l">
              <a:buFont typeface="+mj-lt"/>
              <a:buAutoNum type="arabicPeriod"/>
            </a:pPr>
            <a:r>
              <a:rPr lang="el-GR" sz="2933" dirty="0">
                <a:solidFill>
                  <a:schemeClr val="bg1"/>
                </a:solidFill>
              </a:rPr>
              <a:t>Επιλέξιμοι οργανισμοί</a:t>
            </a:r>
          </a:p>
          <a:p>
            <a:pPr marL="514350" indent="-514350" algn="l">
              <a:buFont typeface="+mj-lt"/>
              <a:buAutoNum type="arabicPeriod"/>
            </a:pPr>
            <a:endParaRPr lang="el-GR" sz="2933" dirty="0">
              <a:solidFill>
                <a:schemeClr val="bg1"/>
              </a:solidFill>
            </a:endParaRPr>
          </a:p>
          <a:p>
            <a:pPr marL="514350" indent="-514350" algn="l">
              <a:buFont typeface="+mj-lt"/>
              <a:buAutoNum type="arabicPeriod"/>
            </a:pPr>
            <a:r>
              <a:rPr lang="el-GR" sz="2933" dirty="0">
                <a:solidFill>
                  <a:schemeClr val="bg1"/>
                </a:solidFill>
              </a:rPr>
              <a:t>Είδη διαπίστευσης</a:t>
            </a:r>
          </a:p>
          <a:p>
            <a:pPr marL="514350" indent="-514350" algn="l">
              <a:buFont typeface="+mj-lt"/>
              <a:buAutoNum type="arabicPeriod"/>
            </a:pPr>
            <a:endParaRPr lang="el-GR" sz="2933" dirty="0">
              <a:solidFill>
                <a:schemeClr val="bg1"/>
              </a:solidFill>
            </a:endParaRPr>
          </a:p>
          <a:p>
            <a:pPr marL="514350" indent="-514350" algn="l">
              <a:buFont typeface="+mj-lt"/>
              <a:buAutoNum type="arabicPeriod"/>
            </a:pPr>
            <a:r>
              <a:rPr lang="el-GR" sz="2933" dirty="0">
                <a:solidFill>
                  <a:schemeClr val="bg1"/>
                </a:solidFill>
              </a:rPr>
              <a:t>Χρονοδιαγράμματα</a:t>
            </a:r>
          </a:p>
          <a:p>
            <a:pPr algn="l"/>
            <a:endParaRPr lang="en-GB" dirty="0">
              <a:solidFill>
                <a:schemeClr val="bg1"/>
              </a:solidFill>
            </a:endParaRPr>
          </a:p>
        </p:txBody>
      </p:sp>
      <p:cxnSp>
        <p:nvCxnSpPr>
          <p:cNvPr id="7" name="Straight Connector 6"/>
          <p:cNvCxnSpPr/>
          <p:nvPr/>
        </p:nvCxnSpPr>
        <p:spPr>
          <a:xfrm>
            <a:off x="4853355" y="1644163"/>
            <a:ext cx="8792" cy="351692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Google Shape;8813;p69">
            <a:extLst>
              <a:ext uri="{FF2B5EF4-FFF2-40B4-BE49-F238E27FC236}">
                <a16:creationId xmlns:a16="http://schemas.microsoft.com/office/drawing/2014/main" id="{DFAA1B28-353F-4083-92B8-DEC92D511B95}"/>
              </a:ext>
            </a:extLst>
          </p:cNvPr>
          <p:cNvSpPr txBox="1">
            <a:spLocks/>
          </p:cNvSpPr>
          <p:nvPr/>
        </p:nvSpPr>
        <p:spPr>
          <a:xfrm>
            <a:off x="438701" y="2204864"/>
            <a:ext cx="3962410" cy="171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accent3"/>
              </a:buClr>
              <a:buSzPts val="1200"/>
              <a:buFont typeface="Raleway"/>
              <a:buChar char="●"/>
              <a:defRPr sz="1800" b="0" i="0" u="none" strike="noStrike" cap="none">
                <a:solidFill>
                  <a:schemeClr val="accent3"/>
                </a:solidFill>
                <a:latin typeface="Raleway"/>
                <a:ea typeface="Raleway"/>
                <a:cs typeface="Raleway"/>
                <a:sym typeface="Raleway"/>
              </a:defRPr>
            </a:lvl1pPr>
            <a:lvl2pPr marL="914400" marR="0" lvl="1" indent="-304800" algn="l" rtl="0">
              <a:lnSpc>
                <a:spcPct val="115000"/>
              </a:lnSpc>
              <a:spcBef>
                <a:spcPts val="0"/>
              </a:spcBef>
              <a:spcAft>
                <a:spcPts val="0"/>
              </a:spcAft>
              <a:buClr>
                <a:schemeClr val="accent3"/>
              </a:buClr>
              <a:buSzPts val="1200"/>
              <a:buFont typeface="Raleway"/>
              <a:buChar char="○"/>
              <a:defRPr sz="1200" b="0" i="0" u="none" strike="noStrike" cap="none">
                <a:solidFill>
                  <a:schemeClr val="accent3"/>
                </a:solidFill>
                <a:latin typeface="Raleway"/>
                <a:ea typeface="Raleway"/>
                <a:cs typeface="Raleway"/>
                <a:sym typeface="Raleway"/>
              </a:defRPr>
            </a:lvl2pPr>
            <a:lvl3pPr marL="1371600" marR="0" lvl="2" indent="-304800" algn="l" rtl="0">
              <a:lnSpc>
                <a:spcPct val="115000"/>
              </a:lnSpc>
              <a:spcBef>
                <a:spcPts val="1600"/>
              </a:spcBef>
              <a:spcAft>
                <a:spcPts val="0"/>
              </a:spcAft>
              <a:buClr>
                <a:schemeClr val="accent3"/>
              </a:buClr>
              <a:buSzPts val="1200"/>
              <a:buFont typeface="Raleway"/>
              <a:buChar char="■"/>
              <a:defRPr sz="1200" b="0" i="0" u="none" strike="noStrike" cap="none">
                <a:solidFill>
                  <a:schemeClr val="accent3"/>
                </a:solidFill>
                <a:latin typeface="Raleway"/>
                <a:ea typeface="Raleway"/>
                <a:cs typeface="Raleway"/>
                <a:sym typeface="Raleway"/>
              </a:defRPr>
            </a:lvl3pPr>
            <a:lvl4pPr marL="1828800" marR="0" lvl="3" indent="-304800" algn="l" rtl="0">
              <a:lnSpc>
                <a:spcPct val="115000"/>
              </a:lnSpc>
              <a:spcBef>
                <a:spcPts val="1600"/>
              </a:spcBef>
              <a:spcAft>
                <a:spcPts val="0"/>
              </a:spcAft>
              <a:buClr>
                <a:schemeClr val="accent3"/>
              </a:buClr>
              <a:buSzPts val="1200"/>
              <a:buFont typeface="Raleway"/>
              <a:buChar char="●"/>
              <a:defRPr sz="1200" b="0" i="0" u="none" strike="noStrike" cap="none">
                <a:solidFill>
                  <a:schemeClr val="accent3"/>
                </a:solidFill>
                <a:latin typeface="Raleway"/>
                <a:ea typeface="Raleway"/>
                <a:cs typeface="Raleway"/>
                <a:sym typeface="Raleway"/>
              </a:defRPr>
            </a:lvl4pPr>
            <a:lvl5pPr marL="2286000" marR="0" lvl="4" indent="-304800" algn="l" rtl="0">
              <a:lnSpc>
                <a:spcPct val="115000"/>
              </a:lnSpc>
              <a:spcBef>
                <a:spcPts val="1600"/>
              </a:spcBef>
              <a:spcAft>
                <a:spcPts val="0"/>
              </a:spcAft>
              <a:buClr>
                <a:schemeClr val="accent3"/>
              </a:buClr>
              <a:buSzPts val="1200"/>
              <a:buFont typeface="Raleway"/>
              <a:buChar char="○"/>
              <a:defRPr sz="1200" b="0" i="0" u="none" strike="noStrike" cap="none">
                <a:solidFill>
                  <a:schemeClr val="accent3"/>
                </a:solidFill>
                <a:latin typeface="Raleway"/>
                <a:ea typeface="Raleway"/>
                <a:cs typeface="Raleway"/>
                <a:sym typeface="Raleway"/>
              </a:defRPr>
            </a:lvl5pPr>
            <a:lvl6pPr marL="2743200" marR="0" lvl="5" indent="-304800" algn="l" rtl="0">
              <a:lnSpc>
                <a:spcPct val="115000"/>
              </a:lnSpc>
              <a:spcBef>
                <a:spcPts val="1600"/>
              </a:spcBef>
              <a:spcAft>
                <a:spcPts val="0"/>
              </a:spcAft>
              <a:buClr>
                <a:schemeClr val="accent3"/>
              </a:buClr>
              <a:buSzPts val="1200"/>
              <a:buFont typeface="Raleway"/>
              <a:buChar char="■"/>
              <a:defRPr sz="1200" b="0" i="0" u="none" strike="noStrike" cap="none">
                <a:solidFill>
                  <a:schemeClr val="accent3"/>
                </a:solidFill>
                <a:latin typeface="Raleway"/>
                <a:ea typeface="Raleway"/>
                <a:cs typeface="Raleway"/>
                <a:sym typeface="Raleway"/>
              </a:defRPr>
            </a:lvl6pPr>
            <a:lvl7pPr marL="3200400" marR="0" lvl="6" indent="-304800" algn="l" rtl="0">
              <a:lnSpc>
                <a:spcPct val="115000"/>
              </a:lnSpc>
              <a:spcBef>
                <a:spcPts val="1600"/>
              </a:spcBef>
              <a:spcAft>
                <a:spcPts val="0"/>
              </a:spcAft>
              <a:buClr>
                <a:schemeClr val="accent3"/>
              </a:buClr>
              <a:buSzPts val="1200"/>
              <a:buFont typeface="Raleway"/>
              <a:buChar char="●"/>
              <a:defRPr sz="1200" b="0" i="0" u="none" strike="noStrike" cap="none">
                <a:solidFill>
                  <a:schemeClr val="accent3"/>
                </a:solidFill>
                <a:latin typeface="Raleway"/>
                <a:ea typeface="Raleway"/>
                <a:cs typeface="Raleway"/>
                <a:sym typeface="Raleway"/>
              </a:defRPr>
            </a:lvl7pPr>
            <a:lvl8pPr marL="3657600" marR="0" lvl="7" indent="-304800" algn="l" rtl="0">
              <a:lnSpc>
                <a:spcPct val="115000"/>
              </a:lnSpc>
              <a:spcBef>
                <a:spcPts val="1600"/>
              </a:spcBef>
              <a:spcAft>
                <a:spcPts val="0"/>
              </a:spcAft>
              <a:buClr>
                <a:schemeClr val="accent3"/>
              </a:buClr>
              <a:buSzPts val="1200"/>
              <a:buFont typeface="Raleway"/>
              <a:buChar char="○"/>
              <a:defRPr sz="1200" b="0" i="0" u="none" strike="noStrike" cap="none">
                <a:solidFill>
                  <a:schemeClr val="accent3"/>
                </a:solidFill>
                <a:latin typeface="Raleway"/>
                <a:ea typeface="Raleway"/>
                <a:cs typeface="Raleway"/>
                <a:sym typeface="Raleway"/>
              </a:defRPr>
            </a:lvl8pPr>
            <a:lvl9pPr marL="4114800" marR="0" lvl="8" indent="-304800" algn="l" rtl="0">
              <a:lnSpc>
                <a:spcPct val="115000"/>
              </a:lnSpc>
              <a:spcBef>
                <a:spcPts val="1600"/>
              </a:spcBef>
              <a:spcAft>
                <a:spcPts val="1600"/>
              </a:spcAft>
              <a:buClr>
                <a:schemeClr val="accent3"/>
              </a:buClr>
              <a:buSzPts val="1200"/>
              <a:buFont typeface="Raleway"/>
              <a:buChar char="■"/>
              <a:defRPr sz="1200" b="0" i="0" u="none" strike="noStrike" cap="none">
                <a:solidFill>
                  <a:schemeClr val="accent3"/>
                </a:solidFill>
                <a:latin typeface="Raleway"/>
                <a:ea typeface="Raleway"/>
                <a:cs typeface="Raleway"/>
                <a:sym typeface="Raleway"/>
              </a:defRPr>
            </a:lvl9pPr>
          </a:lstStyle>
          <a:p>
            <a:pPr marL="0" indent="0" algn="l">
              <a:buNone/>
            </a:pPr>
            <a:r>
              <a:rPr lang="el-GR" sz="2400" dirty="0">
                <a:latin typeface="Raleway" panose="020B0604020202020204" charset="0"/>
              </a:rPr>
              <a:t> </a:t>
            </a:r>
          </a:p>
          <a:p>
            <a:pPr marL="0" indent="0" algn="l">
              <a:buNone/>
            </a:pPr>
            <a:r>
              <a:rPr lang="el-GR" sz="3733" b="1" dirty="0">
                <a:solidFill>
                  <a:schemeClr val="accent4">
                    <a:lumMod val="75000"/>
                  </a:schemeClr>
                </a:solidFill>
                <a:latin typeface="Calibri" panose="020F0502020204030204" pitchFamily="34" charset="0"/>
                <a:cs typeface="Calibri" panose="020F0502020204030204" pitchFamily="34" charset="0"/>
              </a:rPr>
              <a:t>Β.</a:t>
            </a:r>
            <a:r>
              <a:rPr lang="en-US" sz="3733" b="1" dirty="0">
                <a:solidFill>
                  <a:schemeClr val="accent4">
                    <a:lumMod val="75000"/>
                  </a:schemeClr>
                </a:solidFill>
                <a:latin typeface="Calibri" panose="020F0502020204030204" pitchFamily="34" charset="0"/>
                <a:cs typeface="Calibri" panose="020F0502020204030204" pitchFamily="34" charset="0"/>
              </a:rPr>
              <a:t> </a:t>
            </a:r>
            <a:r>
              <a:rPr lang="el-GR" sz="3733" b="1" dirty="0">
                <a:solidFill>
                  <a:schemeClr val="accent4">
                    <a:lumMod val="75000"/>
                  </a:schemeClr>
                </a:solidFill>
                <a:latin typeface="Calibri" panose="020F0502020204030204" pitchFamily="34" charset="0"/>
                <a:cs typeface="Calibri" panose="020F0502020204030204" pitchFamily="34" charset="0"/>
              </a:rPr>
              <a:t>Διαπίστευση</a:t>
            </a:r>
          </a:p>
          <a:p>
            <a:pPr marL="0" indent="0" algn="l">
              <a:buNone/>
            </a:pPr>
            <a:endParaRPr lang="el-GR" sz="2400" dirty="0">
              <a:latin typeface="Arial Nova Light" panose="020B0304020202020204" pitchFamily="34" charset="0"/>
            </a:endParaRPr>
          </a:p>
        </p:txBody>
      </p:sp>
    </p:spTree>
    <p:extLst>
      <p:ext uri="{BB962C8B-B14F-4D97-AF65-F5344CB8AC3E}">
        <p14:creationId xmlns:p14="http://schemas.microsoft.com/office/powerpoint/2010/main" val="4252766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41019D-23E8-7345-3316-710B6F4E89DB}"/>
              </a:ext>
            </a:extLst>
          </p:cNvPr>
          <p:cNvPicPr>
            <a:picLocks noChangeAspect="1"/>
          </p:cNvPicPr>
          <p:nvPr/>
        </p:nvPicPr>
        <p:blipFill rotWithShape="1">
          <a:blip r:embed="rId2"/>
          <a:srcRect r="10666" b="-1"/>
          <a:stretch/>
        </p:blipFill>
        <p:spPr>
          <a:xfrm>
            <a:off x="0" y="0"/>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CC6F8AAC-2DAA-0346-B3D2-B832D159BF4C}"/>
              </a:ext>
            </a:extLst>
          </p:cNvPr>
          <p:cNvSpPr txBox="1"/>
          <p:nvPr/>
        </p:nvSpPr>
        <p:spPr>
          <a:xfrm>
            <a:off x="2711624" y="145402"/>
            <a:ext cx="7578471" cy="133938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err="1">
                <a:latin typeface="+mj-lt"/>
                <a:ea typeface="+mj-ea"/>
                <a:cs typeface="+mj-cs"/>
              </a:rPr>
              <a:t>Τι</a:t>
            </a:r>
            <a:r>
              <a:rPr lang="en-US" sz="3600" b="1" dirty="0">
                <a:latin typeface="+mj-lt"/>
                <a:ea typeface="+mj-ea"/>
                <a:cs typeface="+mj-cs"/>
              </a:rPr>
              <a:t> </a:t>
            </a:r>
            <a:r>
              <a:rPr lang="en-US" sz="3600" b="1" dirty="0" err="1">
                <a:latin typeface="+mj-lt"/>
                <a:ea typeface="+mj-ea"/>
                <a:cs typeface="+mj-cs"/>
              </a:rPr>
              <a:t>είν</a:t>
            </a:r>
            <a:r>
              <a:rPr lang="en-US" sz="3600" b="1" dirty="0">
                <a:latin typeface="+mj-lt"/>
                <a:ea typeface="+mj-ea"/>
                <a:cs typeface="+mj-cs"/>
              </a:rPr>
              <a:t>α</a:t>
            </a:r>
            <a:r>
              <a:rPr lang="en-US" sz="3600" b="1" dirty="0" err="1">
                <a:latin typeface="+mj-lt"/>
                <a:ea typeface="+mj-ea"/>
                <a:cs typeface="+mj-cs"/>
              </a:rPr>
              <a:t>ι</a:t>
            </a:r>
            <a:r>
              <a:rPr lang="en-US" sz="3600" b="1" dirty="0">
                <a:latin typeface="+mj-lt"/>
                <a:ea typeface="+mj-ea"/>
                <a:cs typeface="+mj-cs"/>
              </a:rPr>
              <a:t> </a:t>
            </a:r>
            <a:r>
              <a:rPr lang="en-US" sz="3600" b="1" dirty="0" err="1">
                <a:latin typeface="+mj-lt"/>
                <a:ea typeface="+mj-ea"/>
                <a:cs typeface="+mj-cs"/>
              </a:rPr>
              <a:t>η</a:t>
            </a:r>
            <a:r>
              <a:rPr lang="en-US" sz="3600" b="1" dirty="0">
                <a:latin typeface="+mj-lt"/>
                <a:ea typeface="+mj-ea"/>
                <a:cs typeface="+mj-cs"/>
              </a:rPr>
              <a:t> </a:t>
            </a:r>
            <a:r>
              <a:rPr lang="en-US" sz="3600" b="1" dirty="0" err="1">
                <a:latin typeface="+mj-lt"/>
                <a:ea typeface="+mj-ea"/>
                <a:cs typeface="+mj-cs"/>
              </a:rPr>
              <a:t>Δι</a:t>
            </a:r>
            <a:r>
              <a:rPr lang="en-US" sz="3600" b="1" dirty="0">
                <a:latin typeface="+mj-lt"/>
                <a:ea typeface="+mj-ea"/>
                <a:cs typeface="+mj-cs"/>
              </a:rPr>
              <a:t>απ</a:t>
            </a:r>
            <a:r>
              <a:rPr lang="en-US" sz="3600" b="1" dirty="0" err="1">
                <a:latin typeface="+mj-lt"/>
                <a:ea typeface="+mj-ea"/>
                <a:cs typeface="+mj-cs"/>
              </a:rPr>
              <a:t>ίστευση</a:t>
            </a:r>
            <a:r>
              <a:rPr lang="en-US" sz="3600" b="1" dirty="0">
                <a:latin typeface="+mj-lt"/>
                <a:ea typeface="+mj-ea"/>
                <a:cs typeface="+mj-cs"/>
              </a:rPr>
              <a:t> </a:t>
            </a:r>
            <a:r>
              <a:rPr lang="en-US" sz="3600" b="1" dirty="0" err="1">
                <a:latin typeface="+mj-lt"/>
                <a:ea typeface="+mj-ea"/>
                <a:cs typeface="+mj-cs"/>
              </a:rPr>
              <a:t>Εrasmus</a:t>
            </a:r>
            <a:r>
              <a:rPr lang="en-US" sz="3600" b="1" dirty="0">
                <a:latin typeface="+mj-lt"/>
                <a:ea typeface="+mj-ea"/>
                <a:cs typeface="+mj-cs"/>
              </a:rPr>
              <a:t>;</a:t>
            </a:r>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53293" y="1304345"/>
            <a:ext cx="11085413" cy="5112568"/>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indent="-228600">
              <a:lnSpc>
                <a:spcPct val="90000"/>
              </a:lnSpc>
              <a:buFont typeface="Arial" panose="020B0604020202020204" pitchFamily="34" charset="0"/>
              <a:buChar char="•"/>
            </a:pPr>
            <a:r>
              <a:rPr lang="en-US" sz="2800" dirty="0" err="1"/>
              <a:t>Η</a:t>
            </a:r>
            <a:r>
              <a:rPr lang="en-US" sz="2800" dirty="0"/>
              <a:t> </a:t>
            </a:r>
            <a:r>
              <a:rPr lang="en-US" sz="2800" dirty="0" err="1"/>
              <a:t>δι</a:t>
            </a:r>
            <a:r>
              <a:rPr lang="en-US" sz="2800" dirty="0"/>
              <a:t>απ</a:t>
            </a:r>
            <a:r>
              <a:rPr lang="en-US" sz="2800" dirty="0" err="1"/>
              <a:t>ίστευση</a:t>
            </a:r>
            <a:r>
              <a:rPr lang="en-US" sz="2800" dirty="0"/>
              <a:t> Erasmus </a:t>
            </a:r>
            <a:r>
              <a:rPr lang="en-US" sz="2800" dirty="0" err="1"/>
              <a:t>είν</a:t>
            </a:r>
            <a:r>
              <a:rPr lang="en-US" sz="2800" dirty="0"/>
              <a:t>α</a:t>
            </a:r>
            <a:r>
              <a:rPr lang="en-US" sz="2800" dirty="0" err="1"/>
              <a:t>ι</a:t>
            </a:r>
            <a:r>
              <a:rPr lang="en-US" sz="2800" dirty="0"/>
              <a:t> </a:t>
            </a:r>
            <a:r>
              <a:rPr lang="en-US" sz="2800" dirty="0" err="1"/>
              <a:t>έν</a:t>
            </a:r>
            <a:r>
              <a:rPr lang="en-US" sz="2800" dirty="0"/>
              <a:t>α </a:t>
            </a:r>
            <a:r>
              <a:rPr lang="en-US" sz="2800" dirty="0" err="1"/>
              <a:t>εργ</a:t>
            </a:r>
            <a:r>
              <a:rPr lang="en-US" sz="2800" dirty="0"/>
              <a:t>α</a:t>
            </a:r>
            <a:r>
              <a:rPr lang="en-US" sz="2800" dirty="0" err="1"/>
              <a:t>λείο</a:t>
            </a:r>
            <a:r>
              <a:rPr lang="en-US" sz="2800" dirty="0"/>
              <a:t> π</a:t>
            </a:r>
            <a:r>
              <a:rPr lang="en-US" sz="2800" dirty="0" err="1"/>
              <a:t>ιστο</a:t>
            </a:r>
            <a:r>
              <a:rPr lang="en-US" sz="2800" dirty="0"/>
              <a:t>π</a:t>
            </a:r>
            <a:r>
              <a:rPr lang="en-US" sz="2800" dirty="0" err="1"/>
              <a:t>οίησης</a:t>
            </a:r>
            <a:r>
              <a:rPr lang="en-US" sz="2800" dirty="0"/>
              <a:t> </a:t>
            </a:r>
            <a:r>
              <a:rPr lang="en-US" sz="2800" dirty="0" err="1"/>
              <a:t>των</a:t>
            </a:r>
            <a:r>
              <a:rPr lang="en-US" sz="2800" dirty="0"/>
              <a:t> </a:t>
            </a:r>
            <a:r>
              <a:rPr lang="en-US" sz="2800" dirty="0" err="1"/>
              <a:t>οργ</a:t>
            </a:r>
            <a:r>
              <a:rPr lang="en-US" sz="2800" dirty="0"/>
              <a:t>α</a:t>
            </a:r>
            <a:r>
              <a:rPr lang="en-US" sz="2800" dirty="0" err="1"/>
              <a:t>νισμών</a:t>
            </a:r>
            <a:r>
              <a:rPr lang="en-US" sz="2800" dirty="0"/>
              <a:t> π</a:t>
            </a:r>
            <a:r>
              <a:rPr lang="en-US" sz="2800" dirty="0" err="1"/>
              <a:t>ου</a:t>
            </a:r>
            <a:r>
              <a:rPr lang="en-US" sz="2800" dirty="0"/>
              <a:t> απ</a:t>
            </a:r>
            <a:r>
              <a:rPr lang="en-US" sz="2800" dirty="0" err="1"/>
              <a:t>οδεικνύουν</a:t>
            </a:r>
            <a:r>
              <a:rPr lang="en-US" sz="2800" dirty="0"/>
              <a:t> </a:t>
            </a:r>
            <a:r>
              <a:rPr lang="en-US" sz="2800" dirty="0" err="1"/>
              <a:t>μέσω</a:t>
            </a:r>
            <a:r>
              <a:rPr lang="en-US" sz="2800" dirty="0"/>
              <a:t> </a:t>
            </a:r>
            <a:r>
              <a:rPr lang="en-US" sz="2800" dirty="0" err="1"/>
              <a:t>της</a:t>
            </a:r>
            <a:r>
              <a:rPr lang="en-US" sz="2800" dirty="0"/>
              <a:t> α</a:t>
            </a:r>
            <a:r>
              <a:rPr lang="en-US" sz="2800" dirty="0" err="1"/>
              <a:t>ίτησής</a:t>
            </a:r>
            <a:r>
              <a:rPr lang="en-US" sz="2800" dirty="0"/>
              <a:t> </a:t>
            </a:r>
            <a:r>
              <a:rPr lang="en-US" sz="2800" dirty="0" err="1"/>
              <a:t>τους</a:t>
            </a:r>
            <a:r>
              <a:rPr lang="en-US" sz="2800" dirty="0"/>
              <a:t> </a:t>
            </a:r>
            <a:r>
              <a:rPr lang="en-US" sz="2800" dirty="0" err="1"/>
              <a:t>ότι</a:t>
            </a:r>
            <a:r>
              <a:rPr lang="en-US" sz="2800" dirty="0"/>
              <a:t> </a:t>
            </a:r>
            <a:r>
              <a:rPr lang="en-US" sz="2800" dirty="0" err="1"/>
              <a:t>έχουν</a:t>
            </a:r>
            <a:r>
              <a:rPr lang="en-US" sz="2800" dirty="0"/>
              <a:t> </a:t>
            </a:r>
            <a:r>
              <a:rPr lang="en-US" sz="2800" dirty="0" err="1"/>
              <a:t>την</a:t>
            </a:r>
            <a:r>
              <a:rPr lang="en-US" sz="2800" dirty="0"/>
              <a:t> π</a:t>
            </a:r>
            <a:r>
              <a:rPr lang="en-US" sz="2800" dirty="0" err="1"/>
              <a:t>ρόθεση</a:t>
            </a:r>
            <a:r>
              <a:rPr lang="en-US" sz="2800" dirty="0"/>
              <a:t> </a:t>
            </a:r>
            <a:r>
              <a:rPr lang="en-US" sz="2800" dirty="0" err="1"/>
              <a:t>ν</a:t>
            </a:r>
            <a:r>
              <a:rPr lang="en-US" sz="2800" dirty="0"/>
              <a:t>α </a:t>
            </a:r>
            <a:r>
              <a:rPr lang="en-US" sz="2800" dirty="0" err="1"/>
              <a:t>συμμετάσχουν</a:t>
            </a:r>
            <a:r>
              <a:rPr lang="en-US" sz="2800" dirty="0"/>
              <a:t> </a:t>
            </a:r>
            <a:r>
              <a:rPr lang="en-US" sz="2800" dirty="0" err="1"/>
              <a:t>σε</a:t>
            </a:r>
            <a:r>
              <a:rPr lang="en-US" sz="2800" dirty="0"/>
              <a:t> </a:t>
            </a:r>
            <a:r>
              <a:rPr lang="en-US" sz="2800" b="1" dirty="0"/>
              <a:t>π</a:t>
            </a:r>
            <a:r>
              <a:rPr lang="en-US" sz="2800" b="1" dirty="0" err="1"/>
              <a:t>οιοτικές</a:t>
            </a:r>
            <a:r>
              <a:rPr lang="en-US" sz="2800" b="1" dirty="0"/>
              <a:t> </a:t>
            </a:r>
            <a:r>
              <a:rPr lang="en-US" sz="2800" b="1" dirty="0" err="1"/>
              <a:t>δι</a:t>
            </a:r>
            <a:r>
              <a:rPr lang="en-US" sz="2800" b="1" dirty="0"/>
              <a:t>α</a:t>
            </a:r>
            <a:r>
              <a:rPr lang="en-US" sz="2800" b="1" dirty="0" err="1"/>
              <a:t>συνορι</a:t>
            </a:r>
            <a:r>
              <a:rPr lang="en-US" sz="2800" b="1" dirty="0"/>
              <a:t>α</a:t>
            </a:r>
            <a:r>
              <a:rPr lang="en-US" sz="2800" b="1" dirty="0" err="1"/>
              <a:t>κές</a:t>
            </a:r>
            <a:r>
              <a:rPr lang="en-US" sz="2800" b="1" dirty="0"/>
              <a:t> </a:t>
            </a:r>
            <a:r>
              <a:rPr lang="en-US" sz="2800" b="1" dirty="0" err="1"/>
              <a:t>κινητικότητες</a:t>
            </a:r>
            <a:r>
              <a:rPr lang="en-US" sz="2800" b="1" dirty="0"/>
              <a:t> </a:t>
            </a:r>
            <a:r>
              <a:rPr lang="en-US" sz="2800" dirty="0" err="1"/>
              <a:t>στ</a:t>
            </a:r>
            <a:r>
              <a:rPr lang="en-US" sz="2800" dirty="0"/>
              <a:t>α π</a:t>
            </a:r>
            <a:r>
              <a:rPr lang="en-US" sz="2800" dirty="0" err="1"/>
              <a:t>λ</a:t>
            </a:r>
            <a:r>
              <a:rPr lang="en-US" sz="2800" dirty="0"/>
              <a:t>α</a:t>
            </a:r>
            <a:r>
              <a:rPr lang="en-US" sz="2800" dirty="0" err="1"/>
              <a:t>ίσι</a:t>
            </a:r>
            <a:r>
              <a:rPr lang="en-US" sz="2800" dirty="0"/>
              <a:t>α </a:t>
            </a:r>
            <a:r>
              <a:rPr lang="en-US" sz="2800" dirty="0" err="1"/>
              <a:t>της</a:t>
            </a:r>
            <a:r>
              <a:rPr lang="en-US" sz="2800" dirty="0"/>
              <a:t> </a:t>
            </a:r>
            <a:r>
              <a:rPr lang="en-US" sz="2800" dirty="0" err="1"/>
              <a:t>Β</a:t>
            </a:r>
            <a:r>
              <a:rPr lang="en-US" sz="2800" dirty="0"/>
              <a:t> </a:t>
            </a:r>
            <a:r>
              <a:rPr lang="en-US" sz="2800" dirty="0" err="1"/>
              <a:t>Δ</a:t>
            </a:r>
            <a:r>
              <a:rPr lang="en-US" sz="2800" dirty="0"/>
              <a:t>.</a:t>
            </a:r>
          </a:p>
          <a:p>
            <a:pPr indent="-228600">
              <a:lnSpc>
                <a:spcPct val="90000"/>
              </a:lnSpc>
              <a:buFont typeface="Arial" panose="020B0604020202020204" pitchFamily="34" charset="0"/>
              <a:buChar char="•"/>
            </a:pPr>
            <a:r>
              <a:rPr lang="en-US" sz="2800" dirty="0" err="1"/>
              <a:t>Οι</a:t>
            </a:r>
            <a:r>
              <a:rPr lang="en-US" sz="2800" dirty="0"/>
              <a:t> </a:t>
            </a:r>
            <a:r>
              <a:rPr lang="en-US" sz="2800" dirty="0" err="1"/>
              <a:t>δι</a:t>
            </a:r>
            <a:r>
              <a:rPr lang="en-US" sz="2800" dirty="0"/>
              <a:t>απ</a:t>
            </a:r>
            <a:r>
              <a:rPr lang="en-US" sz="2800" dirty="0" err="1"/>
              <a:t>ιστευμένοι</a:t>
            </a:r>
            <a:r>
              <a:rPr lang="en-US" sz="2800" dirty="0"/>
              <a:t> </a:t>
            </a:r>
            <a:r>
              <a:rPr lang="en-US" sz="2800" dirty="0" err="1"/>
              <a:t>οργ</a:t>
            </a:r>
            <a:r>
              <a:rPr lang="en-US" sz="2800" dirty="0"/>
              <a:t>α</a:t>
            </a:r>
            <a:r>
              <a:rPr lang="en-US" sz="2800" dirty="0" err="1"/>
              <a:t>νισμοί</a:t>
            </a:r>
            <a:r>
              <a:rPr lang="en-US" sz="2800" dirty="0"/>
              <a:t> Erasmus α</a:t>
            </a:r>
            <a:r>
              <a:rPr lang="en-US" sz="2800" dirty="0" err="1"/>
              <a:t>ν</a:t>
            </a:r>
            <a:r>
              <a:rPr lang="en-US" sz="2800" dirty="0"/>
              <a:t> </a:t>
            </a:r>
            <a:r>
              <a:rPr lang="en-US" sz="2800" dirty="0" err="1"/>
              <a:t>κ</a:t>
            </a:r>
            <a:r>
              <a:rPr lang="en-US" sz="2800" dirty="0"/>
              <a:t>α</a:t>
            </a:r>
            <a:r>
              <a:rPr lang="en-US" sz="2800" dirty="0" err="1"/>
              <a:t>ι</a:t>
            </a:r>
            <a:r>
              <a:rPr lang="en-US" sz="2800" dirty="0"/>
              <a:t> </a:t>
            </a:r>
            <a:r>
              <a:rPr lang="en-US" sz="2800" dirty="0" err="1"/>
              <a:t>θ</a:t>
            </a:r>
            <a:r>
              <a:rPr lang="en-US" sz="2800" dirty="0"/>
              <a:t>α </a:t>
            </a:r>
            <a:r>
              <a:rPr lang="en-US" sz="2800" dirty="0" err="1"/>
              <a:t>υ</a:t>
            </a:r>
            <a:r>
              <a:rPr lang="en-US" sz="2800" dirty="0"/>
              <a:t>π</a:t>
            </a:r>
            <a:r>
              <a:rPr lang="en-US" sz="2800" dirty="0" err="1"/>
              <a:t>ο</a:t>
            </a:r>
            <a:r>
              <a:rPr lang="en-US" sz="2800" dirty="0"/>
              <a:t>β</a:t>
            </a:r>
            <a:r>
              <a:rPr lang="en-US" sz="2800" dirty="0" err="1"/>
              <a:t>άλλoυν</a:t>
            </a:r>
            <a:r>
              <a:rPr lang="en-US" sz="2800" dirty="0"/>
              <a:t> α</a:t>
            </a:r>
            <a:r>
              <a:rPr lang="en-US" sz="2800" dirty="0" err="1"/>
              <a:t>ίτηση</a:t>
            </a:r>
            <a:r>
              <a:rPr lang="en-US" sz="2800" dirty="0"/>
              <a:t> </a:t>
            </a:r>
            <a:r>
              <a:rPr lang="en-US" sz="2800" dirty="0" err="1"/>
              <a:t>γι</a:t>
            </a:r>
            <a:r>
              <a:rPr lang="en-US" sz="2800" dirty="0"/>
              <a:t>α </a:t>
            </a:r>
            <a:r>
              <a:rPr lang="en-US" sz="2800" dirty="0" err="1"/>
              <a:t>χρημ</a:t>
            </a:r>
            <a:r>
              <a:rPr lang="en-US" sz="2800" dirty="0"/>
              <a:t>α</a:t>
            </a:r>
            <a:r>
              <a:rPr lang="en-US" sz="2800" dirty="0" err="1"/>
              <a:t>τοδότηση</a:t>
            </a:r>
            <a:r>
              <a:rPr lang="en-US" sz="2800" dirty="0"/>
              <a:t> </a:t>
            </a:r>
            <a:r>
              <a:rPr lang="en-US" sz="2800" dirty="0" err="1"/>
              <a:t>κάθε</a:t>
            </a:r>
            <a:r>
              <a:rPr lang="en-US" sz="2800" dirty="0"/>
              <a:t> </a:t>
            </a:r>
            <a:r>
              <a:rPr lang="en-US" sz="2800" dirty="0" err="1"/>
              <a:t>χρόνο</a:t>
            </a:r>
            <a:r>
              <a:rPr lang="en-US" sz="2800" dirty="0"/>
              <a:t>, </a:t>
            </a:r>
            <a:r>
              <a:rPr lang="en-US" sz="2800" dirty="0" err="1"/>
              <a:t>λόγω</a:t>
            </a:r>
            <a:r>
              <a:rPr lang="en-US" sz="2800" dirty="0"/>
              <a:t> </a:t>
            </a:r>
            <a:r>
              <a:rPr lang="en-US" sz="2800" dirty="0" err="1"/>
              <a:t>της</a:t>
            </a:r>
            <a:r>
              <a:rPr lang="en-US" sz="2800" dirty="0"/>
              <a:t> π</a:t>
            </a:r>
            <a:r>
              <a:rPr lang="en-US" sz="2800" dirty="0" err="1"/>
              <a:t>ιστο</a:t>
            </a:r>
            <a:r>
              <a:rPr lang="en-US" sz="2800" dirty="0"/>
              <a:t>π</a:t>
            </a:r>
            <a:r>
              <a:rPr lang="en-US" sz="2800" dirty="0" err="1"/>
              <a:t>οίησης</a:t>
            </a:r>
            <a:r>
              <a:rPr lang="en-US" sz="2800" dirty="0"/>
              <a:t> </a:t>
            </a:r>
            <a:r>
              <a:rPr lang="en-US" sz="2800" dirty="0" err="1"/>
              <a:t>τους</a:t>
            </a:r>
            <a:r>
              <a:rPr lang="en-US" sz="2800" dirty="0"/>
              <a:t> </a:t>
            </a:r>
            <a:r>
              <a:rPr lang="en-US" sz="2800" dirty="0" err="1"/>
              <a:t>σε</a:t>
            </a:r>
            <a:r>
              <a:rPr lang="en-US" sz="2800" dirty="0"/>
              <a:t> </a:t>
            </a:r>
            <a:r>
              <a:rPr lang="en-US" sz="2800" dirty="0" err="1"/>
              <a:t>θέμ</a:t>
            </a:r>
            <a:r>
              <a:rPr lang="en-US" sz="2800" dirty="0"/>
              <a:t>α</a:t>
            </a:r>
            <a:r>
              <a:rPr lang="en-US" sz="2800" dirty="0" err="1"/>
              <a:t>τ</a:t>
            </a:r>
            <a:r>
              <a:rPr lang="en-US" sz="2800" dirty="0"/>
              <a:t>α π</a:t>
            </a:r>
            <a:r>
              <a:rPr lang="en-US" sz="2800" dirty="0" err="1"/>
              <a:t>οιότητ</a:t>
            </a:r>
            <a:r>
              <a:rPr lang="en-US" sz="2800" dirty="0"/>
              <a:t>α</a:t>
            </a:r>
            <a:r>
              <a:rPr lang="en-US" sz="2800" dirty="0" err="1"/>
              <a:t>ς</a:t>
            </a:r>
            <a:r>
              <a:rPr lang="en-US" sz="2800" dirty="0"/>
              <a:t> </a:t>
            </a:r>
            <a:r>
              <a:rPr lang="en-US" sz="2800" dirty="0" err="1"/>
              <a:t>θ</a:t>
            </a:r>
            <a:r>
              <a:rPr lang="en-US" sz="2800" dirty="0"/>
              <a:t>α :</a:t>
            </a:r>
          </a:p>
          <a:p>
            <a:pPr indent="-228600">
              <a:lnSpc>
                <a:spcPct val="90000"/>
              </a:lnSpc>
              <a:buFont typeface="Arial" panose="020B0604020202020204" pitchFamily="34" charset="0"/>
              <a:buChar char="•"/>
            </a:pPr>
            <a:endParaRPr lang="en-US" sz="2800" dirty="0"/>
          </a:p>
          <a:p>
            <a:pPr marL="342891" indent="-228600">
              <a:lnSpc>
                <a:spcPct val="90000"/>
              </a:lnSpc>
              <a:buFont typeface="Arial" panose="020B0604020202020204" pitchFamily="34" charset="0"/>
              <a:buChar char="•"/>
            </a:pPr>
            <a:r>
              <a:rPr lang="en-US" sz="2800" dirty="0" err="1"/>
              <a:t>Έχουν</a:t>
            </a:r>
            <a:r>
              <a:rPr lang="en-US" sz="2800" dirty="0"/>
              <a:t> </a:t>
            </a:r>
            <a:r>
              <a:rPr lang="en-US" sz="2800" b="1" dirty="0" err="1"/>
              <a:t>εξ</a:t>
            </a:r>
            <a:r>
              <a:rPr lang="en-US" sz="2800" b="1" dirty="0"/>
              <a:t>α</a:t>
            </a:r>
            <a:r>
              <a:rPr lang="en-US" sz="2800" b="1" dirty="0" err="1"/>
              <a:t>σφ</a:t>
            </a:r>
            <a:r>
              <a:rPr lang="en-US" sz="2800" b="1" dirty="0"/>
              <a:t>α</a:t>
            </a:r>
            <a:r>
              <a:rPr lang="en-US" sz="2800" b="1" dirty="0" err="1"/>
              <a:t>λισμένη</a:t>
            </a:r>
            <a:r>
              <a:rPr lang="en-US" sz="2800" b="1" dirty="0"/>
              <a:t> </a:t>
            </a:r>
            <a:r>
              <a:rPr lang="en-US" sz="2800" b="1" dirty="0" err="1"/>
              <a:t>χρημ</a:t>
            </a:r>
            <a:r>
              <a:rPr lang="en-US" sz="2800" b="1" dirty="0"/>
              <a:t>α</a:t>
            </a:r>
            <a:r>
              <a:rPr lang="en-US" sz="2800" b="1" dirty="0" err="1"/>
              <a:t>τοδότηση</a:t>
            </a:r>
            <a:r>
              <a:rPr lang="en-US" sz="2800" b="1" dirty="0"/>
              <a:t> </a:t>
            </a:r>
            <a:r>
              <a:rPr lang="en-US" sz="2800" dirty="0" err="1"/>
              <a:t>δεδομένου</a:t>
            </a:r>
            <a:r>
              <a:rPr lang="en-US" sz="2800" dirty="0"/>
              <a:t> </a:t>
            </a:r>
            <a:r>
              <a:rPr lang="en-US" sz="2800" dirty="0" err="1"/>
              <a:t>ότι</a:t>
            </a:r>
            <a:r>
              <a:rPr lang="en-US" sz="2800" dirty="0"/>
              <a:t> </a:t>
            </a:r>
            <a:r>
              <a:rPr lang="en-US" sz="2800" dirty="0" err="1"/>
              <a:t>η</a:t>
            </a:r>
            <a:r>
              <a:rPr lang="en-US" sz="2800" dirty="0"/>
              <a:t> </a:t>
            </a:r>
            <a:r>
              <a:rPr lang="en-US" sz="2800" dirty="0" err="1"/>
              <a:t>υ</a:t>
            </a:r>
            <a:r>
              <a:rPr lang="en-US" sz="2800" dirty="0"/>
              <a:t>π</a:t>
            </a:r>
            <a:r>
              <a:rPr lang="en-US" sz="2800" dirty="0" err="1"/>
              <a:t>ο</a:t>
            </a:r>
            <a:r>
              <a:rPr lang="en-US" sz="2800" dirty="0"/>
              <a:t>β</a:t>
            </a:r>
            <a:r>
              <a:rPr lang="en-US" sz="2800" dirty="0" err="1"/>
              <a:t>ληθείσ</a:t>
            </a:r>
            <a:r>
              <a:rPr lang="en-US" sz="2800" dirty="0"/>
              <a:t>α α</a:t>
            </a:r>
            <a:r>
              <a:rPr lang="en-US" sz="2800" dirty="0" err="1"/>
              <a:t>ίτηση</a:t>
            </a:r>
            <a:r>
              <a:rPr lang="en-US" sz="2800" dirty="0"/>
              <a:t> </a:t>
            </a:r>
            <a:r>
              <a:rPr lang="en-US" sz="2800" dirty="0" err="1"/>
              <a:t>είν</a:t>
            </a:r>
            <a:r>
              <a:rPr lang="en-US" sz="2800" dirty="0"/>
              <a:t>α</a:t>
            </a:r>
            <a:r>
              <a:rPr lang="en-US" sz="2800" dirty="0" err="1"/>
              <a:t>ι</a:t>
            </a:r>
            <a:r>
              <a:rPr lang="en-US" sz="2800" dirty="0"/>
              <a:t> </a:t>
            </a:r>
            <a:r>
              <a:rPr lang="en-US" sz="2800" dirty="0" err="1"/>
              <a:t>ε</a:t>
            </a:r>
            <a:r>
              <a:rPr lang="en-US" sz="2800" dirty="0"/>
              <a:t>π</a:t>
            </a:r>
            <a:r>
              <a:rPr lang="en-US" sz="2800" dirty="0" err="1"/>
              <a:t>ιλέξιμη</a:t>
            </a:r>
            <a:endParaRPr lang="en-US" sz="2800" dirty="0"/>
          </a:p>
          <a:p>
            <a:pPr marL="171446" indent="-228600">
              <a:lnSpc>
                <a:spcPct val="90000"/>
              </a:lnSpc>
              <a:buFont typeface="Arial" panose="020B0604020202020204" pitchFamily="34" charset="0"/>
              <a:buChar char="•"/>
            </a:pPr>
            <a:endParaRPr lang="en-US" sz="2800" b="1" dirty="0"/>
          </a:p>
          <a:p>
            <a:pPr marL="342891" indent="-228600">
              <a:lnSpc>
                <a:spcPct val="90000"/>
              </a:lnSpc>
              <a:buFont typeface="Arial" panose="020B0604020202020204" pitchFamily="34" charset="0"/>
              <a:buChar char="•"/>
            </a:pPr>
            <a:r>
              <a:rPr lang="en-US" sz="2800" dirty="0" err="1"/>
              <a:t>Aκολουθούν</a:t>
            </a:r>
            <a:r>
              <a:rPr lang="en-US" sz="2800" dirty="0"/>
              <a:t> </a:t>
            </a:r>
            <a:r>
              <a:rPr lang="en-US" sz="2800" b="1" dirty="0"/>
              <a:t>απ</a:t>
            </a:r>
            <a:r>
              <a:rPr lang="en-US" sz="2800" b="1" dirty="0" err="1"/>
              <a:t>λουστευμένες</a:t>
            </a:r>
            <a:r>
              <a:rPr lang="en-US" sz="2800" b="1" dirty="0"/>
              <a:t> </a:t>
            </a:r>
            <a:r>
              <a:rPr lang="en-US" sz="2800" b="1" dirty="0" err="1"/>
              <a:t>δι</a:t>
            </a:r>
            <a:r>
              <a:rPr lang="en-US" sz="2800" b="1" dirty="0"/>
              <a:t>α</a:t>
            </a:r>
            <a:r>
              <a:rPr lang="en-US" sz="2800" b="1" dirty="0" err="1"/>
              <a:t>δικ</a:t>
            </a:r>
            <a:r>
              <a:rPr lang="en-US" sz="2800" b="1" dirty="0"/>
              <a:t>α</a:t>
            </a:r>
            <a:r>
              <a:rPr lang="en-US" sz="2800" b="1" dirty="0" err="1"/>
              <a:t>σίες</a:t>
            </a:r>
            <a:r>
              <a:rPr lang="en-US" sz="2800" b="1" dirty="0"/>
              <a:t> α</a:t>
            </a:r>
            <a:r>
              <a:rPr lang="en-US" sz="2800" b="1" dirty="0" err="1"/>
              <a:t>ίτησης</a:t>
            </a:r>
            <a:endParaRPr lang="en-US" sz="2800" b="1" dirty="0"/>
          </a:p>
          <a:p>
            <a:pPr lvl="1" indent="-228600">
              <a:lnSpc>
                <a:spcPct val="90000"/>
              </a:lnSpc>
              <a:spcBef>
                <a:spcPct val="0"/>
              </a:spcBef>
              <a:spcAft>
                <a:spcPct val="150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674349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3FE3E9A-B9A3-4770-8901-8B4B4BC8CBBF}"/>
              </a:ext>
            </a:extLst>
          </p:cNvPr>
          <p:cNvSpPr>
            <a:spLocks noGrp="1"/>
          </p:cNvSpPr>
          <p:nvPr>
            <p:ph type="subTitle" idx="1"/>
          </p:nvPr>
        </p:nvSpPr>
        <p:spPr>
          <a:xfrm>
            <a:off x="6125467" y="4581128"/>
            <a:ext cx="5448139" cy="1693100"/>
          </a:xfrm>
        </p:spPr>
        <p:style>
          <a:lnRef idx="0">
            <a:schemeClr val="accent1"/>
          </a:lnRef>
          <a:fillRef idx="3">
            <a:schemeClr val="accent1"/>
          </a:fillRef>
          <a:effectRef idx="3">
            <a:schemeClr val="accent1"/>
          </a:effectRef>
          <a:fontRef idx="minor">
            <a:schemeClr val="lt1"/>
          </a:fontRef>
        </p:style>
        <p:txBody>
          <a:bodyPr/>
          <a:lstStyle/>
          <a:p>
            <a:r>
              <a:rPr lang="el-GR" sz="2133" dirty="0">
                <a:solidFill>
                  <a:schemeClr val="bg1"/>
                </a:solidFill>
              </a:rPr>
              <a:t>Δίνει δικαίωμα υποβολής σε κάθε ενδιαφερόμενο επιλέξιμο οργανισμό ανεξαρτήτως εμπειρίας στα προγράμματα</a:t>
            </a:r>
            <a:endParaRPr lang="fr-FR" sz="2133" dirty="0">
              <a:solidFill>
                <a:schemeClr val="bg1"/>
              </a:solidFill>
            </a:endParaRPr>
          </a:p>
        </p:txBody>
      </p:sp>
      <p:sp>
        <p:nvSpPr>
          <p:cNvPr id="5" name="Title 4">
            <a:extLst>
              <a:ext uri="{FF2B5EF4-FFF2-40B4-BE49-F238E27FC236}">
                <a16:creationId xmlns:a16="http://schemas.microsoft.com/office/drawing/2014/main" id="{73E9F4C3-8869-4FDF-B0E8-975448B0E9BD}"/>
              </a:ext>
            </a:extLst>
          </p:cNvPr>
          <p:cNvSpPr>
            <a:spLocks noGrp="1"/>
          </p:cNvSpPr>
          <p:nvPr>
            <p:ph type="title"/>
          </p:nvPr>
        </p:nvSpPr>
        <p:spPr>
          <a:xfrm>
            <a:off x="1096635" y="898595"/>
            <a:ext cx="10281200" cy="763600"/>
          </a:xfrm>
        </p:spPr>
        <p:txBody>
          <a:bodyPr/>
          <a:lstStyle/>
          <a:p>
            <a:r>
              <a:rPr lang="el-GR" dirty="0">
                <a:solidFill>
                  <a:schemeClr val="accent1">
                    <a:lumMod val="75000"/>
                  </a:schemeClr>
                </a:solidFill>
                <a:latin typeface="Calibri" panose="020F0502020204030204" pitchFamily="34" charset="0"/>
                <a:cs typeface="Calibri" panose="020F0502020204030204" pitchFamily="34" charset="0"/>
              </a:rPr>
              <a:t>Διαπίστευση</a:t>
            </a:r>
            <a:r>
              <a:rPr lang="fr-FR" dirty="0">
                <a:latin typeface="Calibri" panose="020F0502020204030204" pitchFamily="34" charset="0"/>
                <a:cs typeface="Calibri" panose="020F0502020204030204" pitchFamily="34" charset="0"/>
              </a:rPr>
              <a:t> : </a:t>
            </a:r>
            <a:br>
              <a:rPr lang="fr-FR" dirty="0">
                <a:latin typeface="Calibri" panose="020F0502020204030204" pitchFamily="34" charset="0"/>
                <a:cs typeface="Calibri" panose="020F0502020204030204" pitchFamily="34" charset="0"/>
              </a:rPr>
            </a:br>
            <a:r>
              <a:rPr lang="el-GR" sz="3733" dirty="0">
                <a:latin typeface="Calibri" panose="020F0502020204030204" pitchFamily="34" charset="0"/>
                <a:cs typeface="Calibri" panose="020F0502020204030204" pitchFamily="34" charset="0"/>
              </a:rPr>
              <a:t>κάρτα ελευθέρας για την κινητικότητα</a:t>
            </a:r>
            <a:endParaRPr lang="en-US" sz="3733"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192538B-9326-46E3-901C-D96002B0ADE9}"/>
              </a:ext>
            </a:extLst>
          </p:cNvPr>
          <p:cNvSpPr txBox="1"/>
          <p:nvPr/>
        </p:nvSpPr>
        <p:spPr>
          <a:xfrm>
            <a:off x="1487488" y="3226330"/>
            <a:ext cx="3839581" cy="243105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l-GR" sz="2133" dirty="0">
                <a:solidFill>
                  <a:schemeClr val="bg1"/>
                </a:solidFill>
                <a:latin typeface="Calibri" panose="020F0502020204030204" pitchFamily="34" charset="0"/>
                <a:cs typeface="Calibri" panose="020F0502020204030204" pitchFamily="34" charset="0"/>
              </a:rPr>
              <a:t>Έχει στόχο να διευκολύνει τη συμμετοχή των οργανισμών στις ΒΔ και την πρόσβαση στη χρηματοδότηση για τις κινητικότητες προσωπικού και εκπαιδευομένων</a:t>
            </a:r>
            <a:r>
              <a:rPr lang="el-GR" sz="2133" b="1" dirty="0">
                <a:solidFill>
                  <a:schemeClr val="bg1"/>
                </a:solidFill>
                <a:latin typeface="Calibri" panose="020F0502020204030204" pitchFamily="34" charset="0"/>
                <a:cs typeface="Calibri" panose="020F0502020204030204" pitchFamily="34" charset="0"/>
              </a:rPr>
              <a:t>.</a:t>
            </a:r>
            <a:endParaRPr lang="fr-FR" sz="2133" b="1" dirty="0">
              <a:solidFill>
                <a:schemeClr val="bg1"/>
              </a:solidFill>
              <a:latin typeface="Calibri" panose="020F0502020204030204" pitchFamily="34" charset="0"/>
              <a:cs typeface="Calibri" panose="020F0502020204030204" pitchFamily="34" charset="0"/>
            </a:endParaRPr>
          </a:p>
          <a:p>
            <a:endParaRPr lang="en-US" sz="2400" dirty="0">
              <a:solidFill>
                <a:schemeClr val="bg1"/>
              </a:solidFill>
            </a:endParaRPr>
          </a:p>
        </p:txBody>
      </p:sp>
      <p:sp>
        <p:nvSpPr>
          <p:cNvPr id="14" name="TextBox 13">
            <a:extLst>
              <a:ext uri="{FF2B5EF4-FFF2-40B4-BE49-F238E27FC236}">
                <a16:creationId xmlns:a16="http://schemas.microsoft.com/office/drawing/2014/main" id="{5618216F-F38A-4545-A5CE-1262725C5BFE}"/>
              </a:ext>
            </a:extLst>
          </p:cNvPr>
          <p:cNvSpPr txBox="1"/>
          <p:nvPr/>
        </p:nvSpPr>
        <p:spPr>
          <a:xfrm>
            <a:off x="7176120" y="2687817"/>
            <a:ext cx="2577571" cy="107702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l-GR" sz="2133" dirty="0">
                <a:solidFill>
                  <a:schemeClr val="bg1"/>
                </a:solidFill>
                <a:latin typeface="Calibri" panose="020F0502020204030204" pitchFamily="34" charset="0"/>
                <a:cs typeface="Calibri" panose="020F0502020204030204" pitchFamily="34" charset="0"/>
              </a:rPr>
              <a:t>Αφορά μικρούς και μεγάλους οργανισμούς</a:t>
            </a:r>
            <a:r>
              <a:rPr lang="el-GR" sz="2133" dirty="0">
                <a:solidFill>
                  <a:schemeClr val="bg1"/>
                </a:solidFill>
                <a:latin typeface="Raleway" panose="020B0604020202020204" charset="0"/>
              </a:rPr>
              <a:t>.</a:t>
            </a:r>
            <a:endParaRPr lang="en-US" sz="2400" dirty="0">
              <a:solidFill>
                <a:schemeClr val="bg1"/>
              </a:solidFill>
            </a:endParaRPr>
          </a:p>
        </p:txBody>
      </p:sp>
    </p:spTree>
    <p:extLst>
      <p:ext uri="{BB962C8B-B14F-4D97-AF65-F5344CB8AC3E}">
        <p14:creationId xmlns:p14="http://schemas.microsoft.com/office/powerpoint/2010/main" val="127713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fade">
                                      <p:cBhvr>
                                        <p:cTn id="13" dur="1000"/>
                                        <p:tgtEl>
                                          <p:spTgt spid="4">
                                            <p:bg/>
                                          </p:spTgt>
                                        </p:tgtEl>
                                      </p:cBhvr>
                                    </p:animEffect>
                                    <p:anim calcmode="lin" valueType="num">
                                      <p:cBhvr>
                                        <p:cTn id="14" dur="1000" fill="hold"/>
                                        <p:tgtEl>
                                          <p:spTgt spid="4">
                                            <p:bg/>
                                          </p:spTgt>
                                        </p:tgtEl>
                                        <p:attrNameLst>
                                          <p:attrName>ppt_x</p:attrName>
                                        </p:attrNameLst>
                                      </p:cBhvr>
                                      <p:tavLst>
                                        <p:tav tm="0">
                                          <p:val>
                                            <p:strVal val="#ppt_x"/>
                                          </p:val>
                                        </p:tav>
                                        <p:tav tm="100000">
                                          <p:val>
                                            <p:strVal val="#ppt_x"/>
                                          </p:val>
                                        </p:tav>
                                      </p:tavLst>
                                    </p:anim>
                                    <p:anim calcmode="lin" valueType="num">
                                      <p:cBhvr>
                                        <p:cTn id="15"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8"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a:off x="5868557" y="1138036"/>
            <a:ext cx="5444382" cy="140247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a:latin typeface="+mj-lt"/>
                <a:ea typeface="+mj-ea"/>
                <a:cs typeface="+mj-cs"/>
              </a:rPr>
              <a:t>Στόχος της Διαπίστευσης Εrasmus</a:t>
            </a:r>
            <a:endParaRPr lang="en-US" sz="3200" b="1">
              <a:latin typeface="+mj-lt"/>
              <a:ea typeface="+mj-ea"/>
              <a:cs typeface="+mj-cs"/>
            </a:endParaRPr>
          </a:p>
        </p:txBody>
      </p:sp>
      <p:pic>
        <p:nvPicPr>
          <p:cNvPr id="5" name="Picture 4">
            <a:extLst>
              <a:ext uri="{FF2B5EF4-FFF2-40B4-BE49-F238E27FC236}">
                <a16:creationId xmlns:a16="http://schemas.microsoft.com/office/drawing/2014/main" id="{9B74D293-0216-CFAB-AD16-29CB6D4987B3}"/>
              </a:ext>
            </a:extLst>
          </p:cNvPr>
          <p:cNvPicPr>
            <a:picLocks noChangeAspect="1"/>
          </p:cNvPicPr>
          <p:nvPr/>
        </p:nvPicPr>
        <p:blipFill rotWithShape="1">
          <a:blip r:embed="rId2"/>
          <a:srcRect l="25800" r="27256"/>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663952" y="2128757"/>
            <a:ext cx="5832648" cy="3858097"/>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indent="-228600">
              <a:lnSpc>
                <a:spcPct val="90000"/>
              </a:lnSpc>
              <a:buFont typeface="Arial" panose="020B0604020202020204" pitchFamily="34" charset="0"/>
              <a:buChar char="•"/>
            </a:pPr>
            <a:endParaRPr lang="en-US" sz="2400" dirty="0"/>
          </a:p>
          <a:p>
            <a:pPr>
              <a:lnSpc>
                <a:spcPct val="90000"/>
              </a:lnSpc>
            </a:pPr>
            <a:r>
              <a:rPr lang="en-US" sz="2400" dirty="0" err="1"/>
              <a:t>Η</a:t>
            </a:r>
            <a:r>
              <a:rPr lang="en-US" sz="2400" dirty="0"/>
              <a:t> π</a:t>
            </a:r>
            <a:r>
              <a:rPr lang="en-US" sz="2400" dirty="0" err="1"/>
              <a:t>ροώθηση</a:t>
            </a:r>
            <a:r>
              <a:rPr lang="en-US" sz="2400" dirty="0"/>
              <a:t> </a:t>
            </a:r>
            <a:r>
              <a:rPr lang="en-US" sz="2400" dirty="0" err="1"/>
              <a:t>κ</a:t>
            </a:r>
            <a:r>
              <a:rPr lang="en-US" sz="2400" dirty="0"/>
              <a:t>α</a:t>
            </a:r>
            <a:r>
              <a:rPr lang="en-US" sz="2400" dirty="0" err="1"/>
              <a:t>ι</a:t>
            </a:r>
            <a:r>
              <a:rPr lang="en-US" sz="2400" dirty="0"/>
              <a:t> </a:t>
            </a:r>
            <a:r>
              <a:rPr lang="en-US" sz="2400" dirty="0" err="1"/>
              <a:t>υλο</a:t>
            </a:r>
            <a:r>
              <a:rPr lang="en-US" sz="2400" dirty="0"/>
              <a:t>π</a:t>
            </a:r>
            <a:r>
              <a:rPr lang="en-US" sz="2400" dirty="0" err="1"/>
              <a:t>οίηση</a:t>
            </a:r>
            <a:r>
              <a:rPr lang="en-US" sz="2400" dirty="0"/>
              <a:t> </a:t>
            </a:r>
            <a:r>
              <a:rPr lang="en-US" sz="2400" dirty="0" err="1"/>
              <a:t>σχεδίων</a:t>
            </a:r>
            <a:r>
              <a:rPr lang="en-US" sz="2400" dirty="0"/>
              <a:t> </a:t>
            </a:r>
            <a:r>
              <a:rPr lang="en-US" sz="2400" dirty="0" err="1"/>
              <a:t>με</a:t>
            </a:r>
            <a:r>
              <a:rPr lang="en-US" sz="2400" dirty="0"/>
              <a:t> </a:t>
            </a:r>
            <a:r>
              <a:rPr lang="en-US" sz="2400" dirty="0" err="1"/>
              <a:t>μεγ</a:t>
            </a:r>
            <a:r>
              <a:rPr lang="en-US" sz="2400" dirty="0"/>
              <a:t>α</a:t>
            </a:r>
            <a:r>
              <a:rPr lang="en-US" sz="2400" dirty="0" err="1"/>
              <a:t>λύτερο</a:t>
            </a:r>
            <a:r>
              <a:rPr lang="en-US" sz="2400" dirty="0"/>
              <a:t> α</a:t>
            </a:r>
            <a:r>
              <a:rPr lang="en-US" sz="2400" dirty="0" err="1"/>
              <a:t>ν</a:t>
            </a:r>
            <a:r>
              <a:rPr lang="en-US" sz="2400" dirty="0"/>
              <a:t>α</a:t>
            </a:r>
            <a:r>
              <a:rPr lang="en-US" sz="2400" dirty="0" err="1"/>
              <a:t>μενόμενο</a:t>
            </a:r>
            <a:r>
              <a:rPr lang="en-US" sz="2400" dirty="0"/>
              <a:t> α</a:t>
            </a:r>
            <a:r>
              <a:rPr lang="en-US" sz="2400" dirty="0" err="1"/>
              <a:t>ντίκτυ</a:t>
            </a:r>
            <a:r>
              <a:rPr lang="en-US" sz="2400" dirty="0"/>
              <a:t>π</a:t>
            </a:r>
            <a:r>
              <a:rPr lang="en-US" sz="2400" dirty="0" err="1"/>
              <a:t>ο</a:t>
            </a:r>
            <a:r>
              <a:rPr lang="en-US" sz="2400" dirty="0"/>
              <a:t> </a:t>
            </a:r>
            <a:r>
              <a:rPr lang="en-US" sz="2400" dirty="0" err="1"/>
              <a:t>σχεδίων</a:t>
            </a:r>
            <a:r>
              <a:rPr lang="en-US" sz="2400" dirty="0"/>
              <a:t> </a:t>
            </a:r>
            <a:r>
              <a:rPr lang="en-US" sz="2400" dirty="0" err="1"/>
              <a:t>με</a:t>
            </a:r>
            <a:r>
              <a:rPr lang="en-US" sz="2400" dirty="0"/>
              <a:t> </a:t>
            </a:r>
            <a:r>
              <a:rPr lang="en-US" sz="2400" dirty="0" err="1"/>
              <a:t>στρ</a:t>
            </a:r>
            <a:r>
              <a:rPr lang="en-US" sz="2400" dirty="0"/>
              <a:t>α</a:t>
            </a:r>
            <a:r>
              <a:rPr lang="en-US" sz="2400" dirty="0" err="1"/>
              <a:t>τηγικό</a:t>
            </a:r>
            <a:r>
              <a:rPr lang="en-US" sz="2400" dirty="0"/>
              <a:t> π</a:t>
            </a:r>
            <a:r>
              <a:rPr lang="en-US" sz="2400" dirty="0" err="1"/>
              <a:t>λάνο</a:t>
            </a:r>
            <a:r>
              <a:rPr lang="en-US" sz="2400" dirty="0"/>
              <a:t> π</a:t>
            </a:r>
            <a:r>
              <a:rPr lang="en-US" sz="2400" dirty="0" err="1"/>
              <a:t>ου</a:t>
            </a:r>
            <a:r>
              <a:rPr lang="en-US" sz="2400" dirty="0"/>
              <a:t> </a:t>
            </a:r>
            <a:r>
              <a:rPr lang="en-US" sz="2400" dirty="0" err="1"/>
              <a:t>ενθ</a:t>
            </a:r>
            <a:r>
              <a:rPr lang="en-US" sz="2400" dirty="0"/>
              <a:t>α</a:t>
            </a:r>
            <a:r>
              <a:rPr lang="en-US" sz="2400" dirty="0" err="1"/>
              <a:t>ρρύνουν</a:t>
            </a:r>
            <a:r>
              <a:rPr lang="en-US" sz="2400" dirty="0"/>
              <a:t> </a:t>
            </a:r>
            <a:r>
              <a:rPr lang="en-US" sz="2400" dirty="0" err="1"/>
              <a:t>τη</a:t>
            </a:r>
            <a:r>
              <a:rPr lang="en-US" sz="2400" dirty="0"/>
              <a:t> </a:t>
            </a:r>
            <a:r>
              <a:rPr lang="en-US" sz="2400" dirty="0" err="1"/>
              <a:t>μ</a:t>
            </a:r>
            <a:r>
              <a:rPr lang="en-US" sz="2400" dirty="0"/>
              <a:t>α</a:t>
            </a:r>
            <a:r>
              <a:rPr lang="en-US" sz="2400" dirty="0" err="1"/>
              <a:t>κροχρόνι</a:t>
            </a:r>
            <a:r>
              <a:rPr lang="en-US" sz="2400" dirty="0"/>
              <a:t>α </a:t>
            </a:r>
            <a:r>
              <a:rPr lang="en-US" sz="2400" dirty="0" err="1"/>
              <a:t>συνεργ</a:t>
            </a:r>
            <a:r>
              <a:rPr lang="en-US" sz="2400" dirty="0"/>
              <a:t>α</a:t>
            </a:r>
            <a:r>
              <a:rPr lang="en-US" sz="2400" dirty="0" err="1"/>
              <a:t>σί</a:t>
            </a:r>
            <a:r>
              <a:rPr lang="en-US" sz="2400" dirty="0"/>
              <a:t>α, </a:t>
            </a:r>
            <a:r>
              <a:rPr lang="en-US" sz="2400" dirty="0" err="1"/>
              <a:t>τη</a:t>
            </a:r>
            <a:r>
              <a:rPr lang="en-US" sz="2400" dirty="0"/>
              <a:t> </a:t>
            </a:r>
            <a:r>
              <a:rPr lang="en-US" sz="2400" dirty="0" err="1"/>
              <a:t>δημιουργί</a:t>
            </a:r>
            <a:r>
              <a:rPr lang="en-US" sz="2400" dirty="0"/>
              <a:t>α </a:t>
            </a:r>
            <a:r>
              <a:rPr lang="en-US" sz="2400" dirty="0" err="1"/>
              <a:t>μι</a:t>
            </a:r>
            <a:r>
              <a:rPr lang="en-US" sz="2400" dirty="0"/>
              <a:t>α</a:t>
            </a:r>
            <a:r>
              <a:rPr lang="en-US" sz="2400" dirty="0" err="1"/>
              <a:t>ς</a:t>
            </a:r>
            <a:r>
              <a:rPr lang="en-US" sz="2400" dirty="0"/>
              <a:t> </a:t>
            </a:r>
            <a:r>
              <a:rPr lang="en-US" sz="2400" dirty="0" err="1"/>
              <a:t>κοινότητ</a:t>
            </a:r>
            <a:r>
              <a:rPr lang="en-US" sz="2400" dirty="0"/>
              <a:t>α</a:t>
            </a:r>
            <a:r>
              <a:rPr lang="en-US" sz="2400" dirty="0" err="1"/>
              <a:t>ς</a:t>
            </a:r>
            <a:r>
              <a:rPr lang="en-US" sz="2400" dirty="0"/>
              <a:t> </a:t>
            </a:r>
            <a:r>
              <a:rPr lang="en-US" sz="2400" dirty="0" err="1"/>
              <a:t>οργ</a:t>
            </a:r>
            <a:r>
              <a:rPr lang="en-US" sz="2400" dirty="0"/>
              <a:t>α</a:t>
            </a:r>
            <a:r>
              <a:rPr lang="en-US" sz="2400" dirty="0" err="1"/>
              <a:t>νισμών</a:t>
            </a:r>
            <a:r>
              <a:rPr lang="en-US" sz="2400" dirty="0"/>
              <a:t> </a:t>
            </a:r>
            <a:r>
              <a:rPr lang="en-US" sz="2400" dirty="0" err="1"/>
              <a:t>με</a:t>
            </a:r>
            <a:r>
              <a:rPr lang="en-US" sz="2400" dirty="0"/>
              <a:t> </a:t>
            </a:r>
            <a:r>
              <a:rPr lang="en-US" sz="2400" dirty="0" err="1"/>
              <a:t>στενούς</a:t>
            </a:r>
            <a:r>
              <a:rPr lang="en-US" sz="2400" dirty="0"/>
              <a:t> </a:t>
            </a:r>
            <a:r>
              <a:rPr lang="en-US" sz="2400" dirty="0" err="1"/>
              <a:t>δεσμούς</a:t>
            </a:r>
            <a:r>
              <a:rPr lang="en-US" sz="2400" dirty="0"/>
              <a:t> π</a:t>
            </a:r>
            <a:r>
              <a:rPr lang="en-US" sz="2400" dirty="0" err="1"/>
              <a:t>ου</a:t>
            </a:r>
            <a:r>
              <a:rPr lang="en-US" sz="2400" dirty="0"/>
              <a:t> </a:t>
            </a:r>
            <a:r>
              <a:rPr lang="en-US" sz="2400" dirty="0" err="1"/>
              <a:t>εμ</a:t>
            </a:r>
            <a:r>
              <a:rPr lang="en-US" sz="2400" dirty="0"/>
              <a:t>π</a:t>
            </a:r>
            <a:r>
              <a:rPr lang="en-US" sz="2400" dirty="0" err="1"/>
              <a:t>λέκοντ</a:t>
            </a:r>
            <a:r>
              <a:rPr lang="en-US" sz="2400" dirty="0"/>
              <a:t>α</a:t>
            </a:r>
            <a:r>
              <a:rPr lang="en-US" sz="2400" dirty="0" err="1"/>
              <a:t>ι</a:t>
            </a:r>
            <a:r>
              <a:rPr lang="en-US" sz="2400" dirty="0"/>
              <a:t> </a:t>
            </a:r>
            <a:r>
              <a:rPr lang="en-US" sz="2400" dirty="0" err="1"/>
              <a:t>σε</a:t>
            </a:r>
            <a:r>
              <a:rPr lang="en-US" sz="2400" dirty="0"/>
              <a:t> </a:t>
            </a:r>
            <a:r>
              <a:rPr lang="en-US" sz="2400" dirty="0" err="1"/>
              <a:t>κινητικότητες</a:t>
            </a:r>
            <a:r>
              <a:rPr lang="en-US" sz="2400" dirty="0"/>
              <a:t> π</a:t>
            </a:r>
            <a:r>
              <a:rPr lang="en-US" sz="2400" dirty="0" err="1"/>
              <a:t>ροσω</a:t>
            </a:r>
            <a:r>
              <a:rPr lang="en-US" sz="2400" dirty="0"/>
              <a:t>π</a:t>
            </a:r>
            <a:r>
              <a:rPr lang="en-US" sz="2400" dirty="0" err="1"/>
              <a:t>ικού</a:t>
            </a:r>
            <a:r>
              <a:rPr lang="en-US" sz="2400" dirty="0"/>
              <a:t> </a:t>
            </a:r>
            <a:r>
              <a:rPr lang="en-US" sz="2400" dirty="0" err="1"/>
              <a:t>κ</a:t>
            </a:r>
            <a:r>
              <a:rPr lang="en-US" sz="2400" dirty="0"/>
              <a:t>α</a:t>
            </a:r>
            <a:r>
              <a:rPr lang="en-US" sz="2400" dirty="0" err="1"/>
              <a:t>ι</a:t>
            </a:r>
            <a:r>
              <a:rPr lang="en-US" sz="2400" dirty="0"/>
              <a:t> </a:t>
            </a:r>
            <a:r>
              <a:rPr lang="en-US" sz="2400" dirty="0" err="1"/>
              <a:t>εκ</a:t>
            </a:r>
            <a:r>
              <a:rPr lang="en-US" sz="2400" dirty="0"/>
              <a:t>πα</a:t>
            </a:r>
            <a:r>
              <a:rPr lang="en-US" sz="2400" dirty="0" err="1"/>
              <a:t>ιδευομένων</a:t>
            </a:r>
            <a:r>
              <a:rPr lang="en-US" sz="2400" dirty="0"/>
              <a:t> </a:t>
            </a:r>
            <a:r>
              <a:rPr lang="en-US" sz="2400" dirty="0" err="1"/>
              <a:t>κ</a:t>
            </a:r>
            <a:r>
              <a:rPr lang="en-US" sz="2400" dirty="0"/>
              <a:t>α</a:t>
            </a:r>
            <a:r>
              <a:rPr lang="en-US" sz="2400" dirty="0" err="1"/>
              <a:t>ι</a:t>
            </a:r>
            <a:r>
              <a:rPr lang="en-US" sz="2400" dirty="0"/>
              <a:t> π</a:t>
            </a:r>
            <a:r>
              <a:rPr lang="en-US" sz="2400" dirty="0" err="1"/>
              <a:t>ροωθούν</a:t>
            </a:r>
            <a:r>
              <a:rPr lang="en-US" sz="2400" dirty="0"/>
              <a:t> </a:t>
            </a:r>
            <a:r>
              <a:rPr lang="en-US" sz="2400" dirty="0" err="1"/>
              <a:t>την</a:t>
            </a:r>
            <a:r>
              <a:rPr lang="en-US" sz="2400" dirty="0"/>
              <a:t> α</a:t>
            </a:r>
            <a:r>
              <a:rPr lang="en-US" sz="2400" dirty="0" err="1"/>
              <a:t>ντ</a:t>
            </a:r>
            <a:r>
              <a:rPr lang="en-US" sz="2400" dirty="0"/>
              <a:t>α</a:t>
            </a:r>
            <a:r>
              <a:rPr lang="en-US" sz="2400" dirty="0" err="1"/>
              <a:t>λλ</a:t>
            </a:r>
            <a:r>
              <a:rPr lang="en-US" sz="2400" dirty="0"/>
              <a:t>α</a:t>
            </a:r>
            <a:r>
              <a:rPr lang="en-US" sz="2400" dirty="0" err="1"/>
              <a:t>γή</a:t>
            </a:r>
            <a:r>
              <a:rPr lang="en-US" sz="2400" dirty="0"/>
              <a:t> </a:t>
            </a:r>
            <a:r>
              <a:rPr lang="en-US" sz="2400" dirty="0" err="1"/>
              <a:t>γνώσεων</a:t>
            </a:r>
            <a:r>
              <a:rPr lang="en-US" sz="2400" dirty="0"/>
              <a:t> </a:t>
            </a:r>
            <a:r>
              <a:rPr lang="en-US" sz="2400" dirty="0" err="1"/>
              <a:t>κ</a:t>
            </a:r>
            <a:r>
              <a:rPr lang="en-US" sz="2400" dirty="0"/>
              <a:t>α</a:t>
            </a:r>
            <a:r>
              <a:rPr lang="en-US" sz="2400" dirty="0" err="1"/>
              <a:t>ι</a:t>
            </a:r>
            <a:r>
              <a:rPr lang="en-US" sz="2400" dirty="0"/>
              <a:t> </a:t>
            </a:r>
            <a:r>
              <a:rPr lang="en-US" sz="2400" dirty="0" err="1"/>
              <a:t>εμ</a:t>
            </a:r>
            <a:r>
              <a:rPr lang="en-US" sz="2400" dirty="0"/>
              <a:t>π</a:t>
            </a:r>
            <a:r>
              <a:rPr lang="en-US" sz="2400" dirty="0" err="1"/>
              <a:t>ειριών</a:t>
            </a:r>
            <a:r>
              <a:rPr lang="en-US" sz="2400" dirty="0"/>
              <a:t> </a:t>
            </a:r>
            <a:r>
              <a:rPr lang="en-US" sz="2400" dirty="0" err="1"/>
              <a:t>σε</a:t>
            </a:r>
            <a:r>
              <a:rPr lang="en-US" sz="2400" dirty="0"/>
              <a:t> </a:t>
            </a:r>
            <a:r>
              <a:rPr lang="en-US" sz="2400" dirty="0" err="1"/>
              <a:t>ε</a:t>
            </a:r>
            <a:r>
              <a:rPr lang="en-US" sz="2400" dirty="0"/>
              <a:t>π</a:t>
            </a:r>
            <a:r>
              <a:rPr lang="en-US" sz="2400" dirty="0" err="1"/>
              <a:t>ί</a:t>
            </a:r>
            <a:r>
              <a:rPr lang="en-US" sz="2400" dirty="0"/>
              <a:t>π</a:t>
            </a:r>
            <a:r>
              <a:rPr lang="en-US" sz="2400" dirty="0" err="1"/>
              <a:t>εδο</a:t>
            </a:r>
            <a:r>
              <a:rPr lang="en-US" sz="2400" dirty="0"/>
              <a:t> </a:t>
            </a:r>
            <a:r>
              <a:rPr lang="en-US" sz="2400" dirty="0" err="1"/>
              <a:t>οργ</a:t>
            </a:r>
            <a:r>
              <a:rPr lang="en-US" sz="2400" dirty="0"/>
              <a:t>α</a:t>
            </a:r>
            <a:r>
              <a:rPr lang="en-US" sz="2400" dirty="0" err="1"/>
              <a:t>νισμού</a:t>
            </a:r>
            <a:endParaRPr lang="en-US" sz="2400" dirty="0"/>
          </a:p>
          <a:p>
            <a:pPr lvl="1" indent="-228600">
              <a:lnSpc>
                <a:spcPct val="90000"/>
              </a:lnSpc>
              <a:spcBef>
                <a:spcPct val="0"/>
              </a:spcBef>
              <a:spcAft>
                <a:spcPct val="15000"/>
              </a:spcAft>
              <a:buFont typeface="Arial" panose="020B0604020202020204" pitchFamily="34" charset="0"/>
              <a:buChar char="•"/>
            </a:pPr>
            <a:endParaRPr lang="en-US" sz="2400" b="1" dirty="0"/>
          </a:p>
          <a:p>
            <a:pPr lvl="1" indent="-228600">
              <a:lnSpc>
                <a:spcPct val="90000"/>
              </a:lnSpc>
              <a:spcBef>
                <a:spcPct val="0"/>
              </a:spcBef>
              <a:spcAft>
                <a:spcPct val="15000"/>
              </a:spcAft>
              <a:buFont typeface="Arial" panose="020B0604020202020204" pitchFamily="34" charset="0"/>
              <a:buChar char="•"/>
            </a:pPr>
            <a:endParaRPr lang="en-US" sz="2400" dirty="0"/>
          </a:p>
          <a:p>
            <a:pPr lvl="1" indent="-228600">
              <a:lnSpc>
                <a:spcPct val="90000"/>
              </a:lnSpc>
              <a:spcBef>
                <a:spcPct val="0"/>
              </a:spcBef>
              <a:spcAft>
                <a:spcPct val="150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871147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7820"/>
        <p:cNvGrpSpPr/>
        <p:nvPr/>
      </p:nvGrpSpPr>
      <p:grpSpPr>
        <a:xfrm>
          <a:off x="0" y="0"/>
          <a:ext cx="0" cy="0"/>
          <a:chOff x="0" y="0"/>
          <a:chExt cx="0" cy="0"/>
        </a:xfrm>
      </p:grpSpPr>
      <p:pic>
        <p:nvPicPr>
          <p:cNvPr id="7821" name="Google Shape;7821;p54"/>
          <p:cNvPicPr preferRelativeResize="0"/>
          <p:nvPr/>
        </p:nvPicPr>
        <p:blipFill>
          <a:blip r:embed="rId3">
            <a:alphaModFix amt="73000"/>
          </a:blip>
          <a:stretch>
            <a:fillRect/>
          </a:stretch>
        </p:blipFill>
        <p:spPr>
          <a:xfrm rot="10800000">
            <a:off x="2712718" y="2176318"/>
            <a:ext cx="1553767" cy="1085233"/>
          </a:xfrm>
          <a:prstGeom prst="rect">
            <a:avLst/>
          </a:prstGeom>
          <a:noFill/>
          <a:ln>
            <a:noFill/>
          </a:ln>
        </p:spPr>
      </p:pic>
      <p:pic>
        <p:nvPicPr>
          <p:cNvPr id="7822" name="Google Shape;7822;p54"/>
          <p:cNvPicPr preferRelativeResize="0"/>
          <p:nvPr/>
        </p:nvPicPr>
        <p:blipFill>
          <a:blip r:embed="rId4">
            <a:alphaModFix amt="73000"/>
          </a:blip>
          <a:stretch>
            <a:fillRect/>
          </a:stretch>
        </p:blipFill>
        <p:spPr>
          <a:xfrm rot="10800000">
            <a:off x="7889501" y="2176318"/>
            <a:ext cx="1553767" cy="1085233"/>
          </a:xfrm>
          <a:prstGeom prst="rect">
            <a:avLst/>
          </a:prstGeom>
          <a:noFill/>
          <a:ln>
            <a:noFill/>
          </a:ln>
        </p:spPr>
      </p:pic>
      <p:pic>
        <p:nvPicPr>
          <p:cNvPr id="7823" name="Google Shape;7823;p54"/>
          <p:cNvPicPr preferRelativeResize="0"/>
          <p:nvPr/>
        </p:nvPicPr>
        <p:blipFill>
          <a:blip r:embed="rId5">
            <a:alphaModFix amt="73000"/>
          </a:blip>
          <a:stretch>
            <a:fillRect/>
          </a:stretch>
        </p:blipFill>
        <p:spPr>
          <a:xfrm rot="10800000">
            <a:off x="8021037" y="4264953"/>
            <a:ext cx="1553767" cy="1085233"/>
          </a:xfrm>
          <a:prstGeom prst="rect">
            <a:avLst/>
          </a:prstGeom>
          <a:noFill/>
          <a:ln>
            <a:noFill/>
          </a:ln>
        </p:spPr>
      </p:pic>
      <p:pic>
        <p:nvPicPr>
          <p:cNvPr id="7824" name="Google Shape;7824;p54"/>
          <p:cNvPicPr preferRelativeResize="0"/>
          <p:nvPr/>
        </p:nvPicPr>
        <p:blipFill>
          <a:blip r:embed="rId6">
            <a:alphaModFix amt="73000"/>
          </a:blip>
          <a:stretch>
            <a:fillRect/>
          </a:stretch>
        </p:blipFill>
        <p:spPr>
          <a:xfrm rot="10800000">
            <a:off x="2712718" y="4184901"/>
            <a:ext cx="1553767" cy="1085233"/>
          </a:xfrm>
          <a:prstGeom prst="rect">
            <a:avLst/>
          </a:prstGeom>
          <a:noFill/>
          <a:ln>
            <a:noFill/>
          </a:ln>
        </p:spPr>
      </p:pic>
      <p:sp>
        <p:nvSpPr>
          <p:cNvPr id="7830" name="Google Shape;7830;p54"/>
          <p:cNvSpPr txBox="1">
            <a:spLocks noGrp="1"/>
          </p:cNvSpPr>
          <p:nvPr>
            <p:ph type="subTitle" idx="1"/>
          </p:nvPr>
        </p:nvSpPr>
        <p:spPr>
          <a:xfrm>
            <a:off x="1766290" y="4411615"/>
            <a:ext cx="3341600" cy="454400"/>
          </a:xfrm>
          <a:prstGeom prst="rect">
            <a:avLst/>
          </a:prstGeom>
        </p:spPr>
        <p:txBody>
          <a:bodyPr spcFirstLastPara="1" wrap="square" lIns="121900" tIns="121900" rIns="121900" bIns="121900" anchor="ctr" anchorCtr="0">
            <a:noAutofit/>
          </a:bodyPr>
          <a:lstStyle/>
          <a:p>
            <a:r>
              <a:rPr lang="el-GR" dirty="0">
                <a:solidFill>
                  <a:srgbClr val="FFFF00"/>
                </a:solidFill>
                <a:latin typeface="Calibri" panose="020F0502020204030204" pitchFamily="34" charset="0"/>
                <a:cs typeface="Calibri" panose="020F0502020204030204" pitchFamily="34" charset="0"/>
              </a:rPr>
              <a:t>Στρατηγική επικεντρωμένη στο δικό σας φορέα</a:t>
            </a:r>
            <a:endParaRPr dirty="0">
              <a:solidFill>
                <a:srgbClr val="FFFF00"/>
              </a:solidFill>
              <a:latin typeface="Calibri" panose="020F0502020204030204" pitchFamily="34" charset="0"/>
              <a:cs typeface="Calibri" panose="020F0502020204030204" pitchFamily="34" charset="0"/>
            </a:endParaRPr>
          </a:p>
        </p:txBody>
      </p:sp>
      <p:sp>
        <p:nvSpPr>
          <p:cNvPr id="7831" name="Google Shape;7831;p54"/>
          <p:cNvSpPr txBox="1">
            <a:spLocks noGrp="1"/>
          </p:cNvSpPr>
          <p:nvPr>
            <p:ph type="subTitle" idx="2"/>
          </p:nvPr>
        </p:nvSpPr>
        <p:spPr>
          <a:xfrm>
            <a:off x="7228709" y="4397244"/>
            <a:ext cx="3341600" cy="454400"/>
          </a:xfrm>
          <a:prstGeom prst="rect">
            <a:avLst/>
          </a:prstGeom>
        </p:spPr>
        <p:txBody>
          <a:bodyPr spcFirstLastPara="1" wrap="square" lIns="121900" tIns="121900" rIns="121900" bIns="121900" anchor="ctr" anchorCtr="0">
            <a:noAutofit/>
          </a:bodyPr>
          <a:lstStyle/>
          <a:p>
            <a:r>
              <a:rPr lang="el-GR" dirty="0">
                <a:solidFill>
                  <a:srgbClr val="FFFF00"/>
                </a:solidFill>
                <a:latin typeface="Calibri" panose="020F0502020204030204" pitchFamily="34" charset="0"/>
                <a:cs typeface="Calibri" panose="020F0502020204030204" pitchFamily="34" charset="0"/>
              </a:rPr>
              <a:t>Ευέλικτο Σχέδιο </a:t>
            </a:r>
            <a:endParaRPr dirty="0">
              <a:solidFill>
                <a:srgbClr val="FFFF00"/>
              </a:solidFill>
              <a:latin typeface="Calibri" panose="020F0502020204030204" pitchFamily="34" charset="0"/>
              <a:cs typeface="Calibri" panose="020F0502020204030204" pitchFamily="34" charset="0"/>
            </a:endParaRPr>
          </a:p>
        </p:txBody>
      </p:sp>
      <p:sp>
        <p:nvSpPr>
          <p:cNvPr id="7832" name="Google Shape;7832;p54"/>
          <p:cNvSpPr txBox="1">
            <a:spLocks noGrp="1"/>
          </p:cNvSpPr>
          <p:nvPr>
            <p:ph type="subTitle" idx="3"/>
          </p:nvPr>
        </p:nvSpPr>
        <p:spPr>
          <a:xfrm>
            <a:off x="1750641" y="1933371"/>
            <a:ext cx="3341600" cy="784231"/>
          </a:xfrm>
          <a:prstGeom prst="rect">
            <a:avLst/>
          </a:prstGeom>
        </p:spPr>
        <p:txBody>
          <a:bodyPr spcFirstLastPara="1" wrap="square" lIns="121900" tIns="121900" rIns="121900" bIns="121900" anchor="ctr" anchorCtr="0">
            <a:noAutofit/>
          </a:bodyPr>
          <a:lstStyle/>
          <a:p>
            <a:r>
              <a:rPr lang="el-GR" dirty="0">
                <a:solidFill>
                  <a:srgbClr val="FFFF00"/>
                </a:solidFill>
                <a:latin typeface="Calibri" panose="020F0502020204030204" pitchFamily="34" charset="0"/>
                <a:cs typeface="Calibri" panose="020F0502020204030204" pitchFamily="34" charset="0"/>
              </a:rPr>
              <a:t>Διοικητική απλοποίηση</a:t>
            </a:r>
            <a:endParaRPr dirty="0">
              <a:solidFill>
                <a:srgbClr val="FFFF00"/>
              </a:solidFill>
              <a:latin typeface="Calibri" panose="020F0502020204030204" pitchFamily="34" charset="0"/>
              <a:cs typeface="Calibri" panose="020F0502020204030204" pitchFamily="34" charset="0"/>
            </a:endParaRPr>
          </a:p>
        </p:txBody>
      </p:sp>
      <p:sp>
        <p:nvSpPr>
          <p:cNvPr id="7833" name="Google Shape;7833;p54"/>
          <p:cNvSpPr txBox="1">
            <a:spLocks noGrp="1"/>
          </p:cNvSpPr>
          <p:nvPr>
            <p:ph type="subTitle" idx="4"/>
          </p:nvPr>
        </p:nvSpPr>
        <p:spPr>
          <a:xfrm>
            <a:off x="6910633" y="2091716"/>
            <a:ext cx="3955636" cy="868855"/>
          </a:xfrm>
          <a:prstGeom prst="rect">
            <a:avLst/>
          </a:prstGeom>
        </p:spPr>
        <p:txBody>
          <a:bodyPr spcFirstLastPara="1" wrap="square" lIns="121900" tIns="121900" rIns="121900" bIns="121900" anchor="ctr" anchorCtr="0">
            <a:noAutofit/>
          </a:bodyPr>
          <a:lstStyle/>
          <a:p>
            <a:r>
              <a:rPr lang="el-GR" dirty="0">
                <a:solidFill>
                  <a:srgbClr val="FFFF00"/>
                </a:solidFill>
                <a:latin typeface="Calibri" panose="020F0502020204030204" pitchFamily="34" charset="0"/>
                <a:cs typeface="Calibri" panose="020F0502020204030204" pitchFamily="34" charset="0"/>
              </a:rPr>
              <a:t>Σταθερή κι εγγυημένη χρηματοδότηση</a:t>
            </a:r>
            <a:endParaRPr dirty="0">
              <a:solidFill>
                <a:srgbClr val="FFFF00"/>
              </a:solidFill>
              <a:latin typeface="Calibri" panose="020F0502020204030204" pitchFamily="34" charset="0"/>
              <a:cs typeface="Calibri" panose="020F0502020204030204" pitchFamily="34" charset="0"/>
            </a:endParaRPr>
          </a:p>
        </p:txBody>
      </p:sp>
      <p:sp>
        <p:nvSpPr>
          <p:cNvPr id="7825" name="Google Shape;7825;p54"/>
          <p:cNvSpPr txBox="1">
            <a:spLocks noGrp="1"/>
          </p:cNvSpPr>
          <p:nvPr>
            <p:ph type="subTitle" idx="5"/>
          </p:nvPr>
        </p:nvSpPr>
        <p:spPr>
          <a:xfrm>
            <a:off x="1283353" y="2664149"/>
            <a:ext cx="4491563" cy="1136413"/>
          </a:xfrm>
          <a:prstGeom prst="rect">
            <a:avLst/>
          </a:prstGeom>
        </p:spPr>
        <p:txBody>
          <a:bodyPr spcFirstLastPara="1" wrap="square" lIns="121900" tIns="121900" rIns="121900" bIns="121900" anchor="t" anchorCtr="0">
            <a:noAutofit/>
          </a:bodyPr>
          <a:lstStyle/>
          <a:p>
            <a:r>
              <a:rPr lang="el-GR" sz="2133" dirty="0">
                <a:solidFill>
                  <a:schemeClr val="bg1"/>
                </a:solidFill>
              </a:rPr>
              <a:t>Κατάθεση φακέλου υποψηφιότητας μια φορά με δυνατότητα ισχύς μέχρι τη λήξη του  </a:t>
            </a:r>
            <a:r>
              <a:rPr lang="fr-FR" sz="2133" dirty="0">
                <a:solidFill>
                  <a:schemeClr val="bg1"/>
                </a:solidFill>
              </a:rPr>
              <a:t>Erasmus</a:t>
            </a:r>
            <a:endParaRPr sz="2133" dirty="0">
              <a:solidFill>
                <a:schemeClr val="bg1"/>
              </a:solidFill>
            </a:endParaRPr>
          </a:p>
        </p:txBody>
      </p:sp>
      <p:sp>
        <p:nvSpPr>
          <p:cNvPr id="7826" name="Google Shape;7826;p54"/>
          <p:cNvSpPr txBox="1">
            <a:spLocks noGrp="1"/>
          </p:cNvSpPr>
          <p:nvPr>
            <p:ph type="subTitle" idx="6"/>
          </p:nvPr>
        </p:nvSpPr>
        <p:spPr>
          <a:xfrm>
            <a:off x="6956416" y="2850555"/>
            <a:ext cx="4289659" cy="763600"/>
          </a:xfrm>
          <a:prstGeom prst="rect">
            <a:avLst/>
          </a:prstGeom>
        </p:spPr>
        <p:txBody>
          <a:bodyPr spcFirstLastPara="1" wrap="square" lIns="121900" tIns="121900" rIns="121900" bIns="121900" anchor="t" anchorCtr="0">
            <a:noAutofit/>
          </a:bodyPr>
          <a:lstStyle/>
          <a:p>
            <a:r>
              <a:rPr lang="el-GR" sz="2133" dirty="0">
                <a:solidFill>
                  <a:schemeClr val="bg1"/>
                </a:solidFill>
              </a:rPr>
              <a:t>Καλύτερη κι αποτελεσματικότερη συγκέντρωση στους στόχους</a:t>
            </a:r>
            <a:endParaRPr sz="2133" dirty="0">
              <a:solidFill>
                <a:schemeClr val="bg1"/>
              </a:solidFill>
            </a:endParaRPr>
          </a:p>
        </p:txBody>
      </p:sp>
      <p:sp>
        <p:nvSpPr>
          <p:cNvPr id="7827" name="Google Shape;7827;p54"/>
          <p:cNvSpPr txBox="1">
            <a:spLocks noGrp="1"/>
          </p:cNvSpPr>
          <p:nvPr>
            <p:ph type="subTitle" idx="7"/>
          </p:nvPr>
        </p:nvSpPr>
        <p:spPr>
          <a:xfrm>
            <a:off x="1527129" y="5154907"/>
            <a:ext cx="4137021" cy="763600"/>
          </a:xfrm>
          <a:prstGeom prst="rect">
            <a:avLst/>
          </a:prstGeom>
        </p:spPr>
        <p:txBody>
          <a:bodyPr spcFirstLastPara="1" wrap="square" lIns="121900" tIns="121900" rIns="121900" bIns="121900" anchor="t" anchorCtr="0">
            <a:noAutofit/>
          </a:bodyPr>
          <a:lstStyle/>
          <a:p>
            <a:r>
              <a:rPr lang="el-GR" sz="2133" dirty="0">
                <a:solidFill>
                  <a:schemeClr val="bg1"/>
                </a:solidFill>
              </a:rPr>
              <a:t>Ελευθερία στην επιλογή ρυθμού υλοποίησης δράσεων</a:t>
            </a:r>
            <a:endParaRPr sz="2133" dirty="0">
              <a:solidFill>
                <a:schemeClr val="bg1"/>
              </a:solidFill>
            </a:endParaRPr>
          </a:p>
        </p:txBody>
      </p:sp>
      <p:sp>
        <p:nvSpPr>
          <p:cNvPr id="7828" name="Google Shape;7828;p54"/>
          <p:cNvSpPr txBox="1">
            <a:spLocks noGrp="1"/>
          </p:cNvSpPr>
          <p:nvPr>
            <p:ph type="subTitle" idx="8"/>
          </p:nvPr>
        </p:nvSpPr>
        <p:spPr>
          <a:xfrm>
            <a:off x="7353296" y="4805466"/>
            <a:ext cx="3341600" cy="763600"/>
          </a:xfrm>
          <a:prstGeom prst="rect">
            <a:avLst/>
          </a:prstGeom>
        </p:spPr>
        <p:txBody>
          <a:bodyPr spcFirstLastPara="1" wrap="square" lIns="121900" tIns="121900" rIns="121900" bIns="121900" anchor="t" anchorCtr="0">
            <a:noAutofit/>
          </a:bodyPr>
          <a:lstStyle/>
          <a:p>
            <a:r>
              <a:rPr lang="el-GR" sz="2133" dirty="0">
                <a:solidFill>
                  <a:schemeClr val="bg1"/>
                </a:solidFill>
              </a:rPr>
              <a:t>Αυτονομία εξέλιξης και προόδου</a:t>
            </a:r>
            <a:endParaRPr sz="2133" dirty="0">
              <a:solidFill>
                <a:schemeClr val="bg1"/>
              </a:solidFill>
            </a:endParaRPr>
          </a:p>
        </p:txBody>
      </p:sp>
      <p:sp>
        <p:nvSpPr>
          <p:cNvPr id="7829" name="Google Shape;7829;p54"/>
          <p:cNvSpPr txBox="1">
            <a:spLocks noGrp="1"/>
          </p:cNvSpPr>
          <p:nvPr>
            <p:ph type="title"/>
          </p:nvPr>
        </p:nvSpPr>
        <p:spPr>
          <a:prstGeom prst="rect">
            <a:avLst/>
          </a:prstGeom>
        </p:spPr>
        <p:txBody>
          <a:bodyPr spcFirstLastPara="1" wrap="square" lIns="121900" tIns="121900" rIns="121900" bIns="121900" anchor="ctr" anchorCtr="0">
            <a:noAutofit/>
          </a:bodyPr>
          <a:lstStyle/>
          <a:p>
            <a:r>
              <a:rPr lang="el-GR" dirty="0">
                <a:solidFill>
                  <a:schemeClr val="accent1">
                    <a:lumMod val="75000"/>
                  </a:schemeClr>
                </a:solidFill>
                <a:latin typeface="Calibri" panose="020F0502020204030204" pitchFamily="34" charset="0"/>
                <a:cs typeface="Calibri" panose="020F0502020204030204" pitchFamily="34" charset="0"/>
              </a:rPr>
              <a:t>Πλεονεκτήματα Διαπίστευσης</a:t>
            </a:r>
            <a:endParaRPr dirty="0">
              <a:solidFill>
                <a:schemeClr val="accent1">
                  <a:lumMod val="75000"/>
                </a:schemeClr>
              </a:solidFill>
              <a:latin typeface="Calibri" panose="020F0502020204030204" pitchFamily="34" charset="0"/>
              <a:cs typeface="Calibri" panose="020F0502020204030204" pitchFamily="34" charset="0"/>
            </a:endParaRPr>
          </a:p>
        </p:txBody>
      </p:sp>
      <p:grpSp>
        <p:nvGrpSpPr>
          <p:cNvPr id="7834" name="Google Shape;7834;p54"/>
          <p:cNvGrpSpPr/>
          <p:nvPr/>
        </p:nvGrpSpPr>
        <p:grpSpPr>
          <a:xfrm>
            <a:off x="2658464" y="1607267"/>
            <a:ext cx="6875072" cy="233000"/>
            <a:chOff x="3962000" y="4060525"/>
            <a:chExt cx="2324125" cy="174750"/>
          </a:xfrm>
        </p:grpSpPr>
        <p:sp>
          <p:nvSpPr>
            <p:cNvPr id="7835" name="Google Shape;7835;p54"/>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36" name="Google Shape;7836;p54"/>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37" name="Google Shape;7837;p54"/>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38" name="Google Shape;7838;p54"/>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39" name="Google Shape;7839;p54"/>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40" name="Google Shape;7840;p54"/>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41" name="Google Shape;7841;p54"/>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42" name="Google Shape;7842;p54"/>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43" name="Google Shape;7843;p54"/>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44" name="Google Shape;7844;p54"/>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45" name="Google Shape;7845;p54"/>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46" name="Google Shape;7846;p54"/>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47" name="Google Shape;7847;p54"/>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48" name="Google Shape;7848;p54"/>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49" name="Google Shape;7849;p54"/>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50" name="Google Shape;7850;p54"/>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51" name="Google Shape;7851;p54"/>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52" name="Google Shape;7852;p54"/>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53" name="Google Shape;7853;p54"/>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54" name="Google Shape;7854;p54"/>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55" name="Google Shape;7855;p54"/>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56" name="Google Shape;7856;p54"/>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57" name="Google Shape;7857;p54"/>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58" name="Google Shape;7858;p54"/>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59" name="Google Shape;7859;p54"/>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60" name="Google Shape;7860;p54"/>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61" name="Google Shape;7861;p54"/>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62" name="Google Shape;7862;p54"/>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63" name="Google Shape;7863;p54"/>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64" name="Google Shape;7864;p54"/>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65" name="Google Shape;7865;p54"/>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sp>
          <p:nvSpPr>
            <p:cNvPr id="7866" name="Google Shape;7866;p54"/>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rgbClr val="FFD400">
                <a:alpha val="17260"/>
              </a:srgbClr>
            </a:solidFill>
            <a:ln>
              <a:noFill/>
            </a:ln>
          </p:spPr>
          <p:txBody>
            <a:bodyPr spcFirstLastPara="1" wrap="square" lIns="121900" tIns="121900" rIns="121900" bIns="121900" anchor="ctr" anchorCtr="0">
              <a:noAutofit/>
            </a:bodyPr>
            <a:lstStyle/>
            <a:p>
              <a:endParaRPr sz="2400"/>
            </a:p>
          </p:txBody>
        </p:sp>
      </p:grpSp>
      <p:grpSp>
        <p:nvGrpSpPr>
          <p:cNvPr id="51" name="Google Shape;15181;p92">
            <a:extLst>
              <a:ext uri="{FF2B5EF4-FFF2-40B4-BE49-F238E27FC236}">
                <a16:creationId xmlns:a16="http://schemas.microsoft.com/office/drawing/2014/main" id="{823D75A9-41C2-4C2E-9282-ACEDE3EFC6F6}"/>
              </a:ext>
            </a:extLst>
          </p:cNvPr>
          <p:cNvGrpSpPr/>
          <p:nvPr/>
        </p:nvGrpSpPr>
        <p:grpSpPr>
          <a:xfrm>
            <a:off x="1169057" y="4291073"/>
            <a:ext cx="489681" cy="486248"/>
            <a:chOff x="-64781025" y="3361050"/>
            <a:chExt cx="317425" cy="315200"/>
          </a:xfrm>
        </p:grpSpPr>
        <p:sp>
          <p:nvSpPr>
            <p:cNvPr id="52" name="Google Shape;15182;p92">
              <a:extLst>
                <a:ext uri="{FF2B5EF4-FFF2-40B4-BE49-F238E27FC236}">
                  <a16:creationId xmlns:a16="http://schemas.microsoft.com/office/drawing/2014/main" id="{1287B036-B195-48BF-9AD9-98A1E78807AB}"/>
                </a:ext>
              </a:extLst>
            </p:cNvPr>
            <p:cNvSpPr/>
            <p:nvPr/>
          </p:nvSpPr>
          <p:spPr>
            <a:xfrm>
              <a:off x="-64764500" y="3388725"/>
              <a:ext cx="272550" cy="272550"/>
            </a:xfrm>
            <a:custGeom>
              <a:avLst/>
              <a:gdLst/>
              <a:ahLst/>
              <a:cxnLst/>
              <a:rect l="l" t="t" r="r" b="b"/>
              <a:pathLst>
                <a:path w="10902" h="10902" extrusionOk="0">
                  <a:moveTo>
                    <a:pt x="6554" y="2647"/>
                  </a:moveTo>
                  <a:cubicBezTo>
                    <a:pt x="6979" y="2647"/>
                    <a:pt x="7404" y="2805"/>
                    <a:pt x="7719" y="3120"/>
                  </a:cubicBezTo>
                  <a:cubicBezTo>
                    <a:pt x="8381" y="3782"/>
                    <a:pt x="8381" y="4821"/>
                    <a:pt x="7751" y="5483"/>
                  </a:cubicBezTo>
                  <a:cubicBezTo>
                    <a:pt x="7436" y="5798"/>
                    <a:pt x="7058" y="5955"/>
                    <a:pt x="6585" y="5955"/>
                  </a:cubicBezTo>
                  <a:cubicBezTo>
                    <a:pt x="6144" y="5955"/>
                    <a:pt x="5703" y="5798"/>
                    <a:pt x="5388" y="5483"/>
                  </a:cubicBezTo>
                  <a:cubicBezTo>
                    <a:pt x="5073" y="5168"/>
                    <a:pt x="4915" y="4758"/>
                    <a:pt x="4915" y="4286"/>
                  </a:cubicBezTo>
                  <a:cubicBezTo>
                    <a:pt x="4915" y="3813"/>
                    <a:pt x="5073" y="3435"/>
                    <a:pt x="5388" y="3120"/>
                  </a:cubicBezTo>
                  <a:cubicBezTo>
                    <a:pt x="5703" y="2805"/>
                    <a:pt x="6128" y="2647"/>
                    <a:pt x="6554" y="2647"/>
                  </a:cubicBezTo>
                  <a:close/>
                  <a:moveTo>
                    <a:pt x="2175" y="6901"/>
                  </a:moveTo>
                  <a:lnTo>
                    <a:pt x="4065" y="8791"/>
                  </a:lnTo>
                  <a:lnTo>
                    <a:pt x="3592" y="9484"/>
                  </a:lnTo>
                  <a:lnTo>
                    <a:pt x="1418" y="7342"/>
                  </a:lnTo>
                  <a:lnTo>
                    <a:pt x="2175" y="6901"/>
                  </a:lnTo>
                  <a:close/>
                  <a:moveTo>
                    <a:pt x="6907" y="1"/>
                  </a:moveTo>
                  <a:cubicBezTo>
                    <a:pt x="6851" y="1"/>
                    <a:pt x="6795" y="11"/>
                    <a:pt x="6743" y="33"/>
                  </a:cubicBezTo>
                  <a:cubicBezTo>
                    <a:pt x="5546" y="663"/>
                    <a:pt x="4474" y="1576"/>
                    <a:pt x="3655" y="2616"/>
                  </a:cubicBezTo>
                  <a:cubicBezTo>
                    <a:pt x="3025" y="3341"/>
                    <a:pt x="2553" y="4223"/>
                    <a:pt x="2175" y="5136"/>
                  </a:cubicBezTo>
                  <a:cubicBezTo>
                    <a:pt x="2048" y="5451"/>
                    <a:pt x="1922" y="5766"/>
                    <a:pt x="1859" y="6050"/>
                  </a:cubicBezTo>
                  <a:lnTo>
                    <a:pt x="505" y="6838"/>
                  </a:lnTo>
                  <a:cubicBezTo>
                    <a:pt x="379" y="6932"/>
                    <a:pt x="316" y="7058"/>
                    <a:pt x="316" y="7184"/>
                  </a:cubicBezTo>
                  <a:cubicBezTo>
                    <a:pt x="316" y="7279"/>
                    <a:pt x="347" y="7405"/>
                    <a:pt x="442" y="7531"/>
                  </a:cubicBezTo>
                  <a:lnTo>
                    <a:pt x="1072" y="8161"/>
                  </a:lnTo>
                  <a:cubicBezTo>
                    <a:pt x="631" y="8696"/>
                    <a:pt x="1" y="9673"/>
                    <a:pt x="1" y="10272"/>
                  </a:cubicBezTo>
                  <a:cubicBezTo>
                    <a:pt x="1" y="10524"/>
                    <a:pt x="64" y="10681"/>
                    <a:pt x="158" y="10744"/>
                  </a:cubicBezTo>
                  <a:cubicBezTo>
                    <a:pt x="221" y="10839"/>
                    <a:pt x="379" y="10902"/>
                    <a:pt x="631" y="10902"/>
                  </a:cubicBezTo>
                  <a:cubicBezTo>
                    <a:pt x="1229" y="10902"/>
                    <a:pt x="2238" y="10240"/>
                    <a:pt x="2742" y="9830"/>
                  </a:cubicBezTo>
                  <a:lnTo>
                    <a:pt x="3372" y="10461"/>
                  </a:lnTo>
                  <a:cubicBezTo>
                    <a:pt x="3466" y="10555"/>
                    <a:pt x="3592" y="10587"/>
                    <a:pt x="3655" y="10587"/>
                  </a:cubicBezTo>
                  <a:lnTo>
                    <a:pt x="3687" y="10587"/>
                  </a:lnTo>
                  <a:cubicBezTo>
                    <a:pt x="3813" y="10587"/>
                    <a:pt x="3939" y="10524"/>
                    <a:pt x="4002" y="10398"/>
                  </a:cubicBezTo>
                  <a:lnTo>
                    <a:pt x="4789" y="9074"/>
                  </a:lnTo>
                  <a:cubicBezTo>
                    <a:pt x="5104" y="8980"/>
                    <a:pt x="5420" y="8854"/>
                    <a:pt x="5735" y="8759"/>
                  </a:cubicBezTo>
                  <a:cubicBezTo>
                    <a:pt x="6648" y="8381"/>
                    <a:pt x="7530" y="7877"/>
                    <a:pt x="8255" y="7279"/>
                  </a:cubicBezTo>
                  <a:cubicBezTo>
                    <a:pt x="9295" y="6459"/>
                    <a:pt x="10208" y="5388"/>
                    <a:pt x="10838" y="4223"/>
                  </a:cubicBezTo>
                  <a:cubicBezTo>
                    <a:pt x="10901" y="4065"/>
                    <a:pt x="10870" y="3876"/>
                    <a:pt x="10744" y="3750"/>
                  </a:cubicBezTo>
                  <a:lnTo>
                    <a:pt x="7215" y="127"/>
                  </a:lnTo>
                  <a:cubicBezTo>
                    <a:pt x="7131" y="43"/>
                    <a:pt x="7019" y="1"/>
                    <a:pt x="6907" y="1"/>
                  </a:cubicBezTo>
                  <a:close/>
                </a:path>
              </a:pathLst>
            </a:custGeom>
            <a:solidFill>
              <a:srgbClr val="5F7D95"/>
            </a:solidFill>
            <a:ln>
              <a:noFill/>
            </a:ln>
          </p:spPr>
          <p:txBody>
            <a:bodyPr spcFirstLastPara="1" wrap="square" lIns="121900" tIns="121900" rIns="121900" bIns="121900" anchor="ctr" anchorCtr="0">
              <a:noAutofit/>
            </a:bodyPr>
            <a:lstStyle/>
            <a:p>
              <a:endParaRPr sz="2400"/>
            </a:p>
          </p:txBody>
        </p:sp>
        <p:sp>
          <p:nvSpPr>
            <p:cNvPr id="53" name="Google Shape;15183;p92">
              <a:extLst>
                <a:ext uri="{FF2B5EF4-FFF2-40B4-BE49-F238E27FC236}">
                  <a16:creationId xmlns:a16="http://schemas.microsoft.com/office/drawing/2014/main" id="{3BD39A25-A0A9-4B10-BC24-79A624B9A6FD}"/>
                </a:ext>
              </a:extLst>
            </p:cNvPr>
            <p:cNvSpPr/>
            <p:nvPr/>
          </p:nvSpPr>
          <p:spPr>
            <a:xfrm>
              <a:off x="-64568375" y="3361050"/>
              <a:ext cx="104775" cy="105675"/>
            </a:xfrm>
            <a:custGeom>
              <a:avLst/>
              <a:gdLst/>
              <a:ahLst/>
              <a:cxnLst/>
              <a:rect l="l" t="t" r="r" b="b"/>
              <a:pathLst>
                <a:path w="4191" h="4227" extrusionOk="0">
                  <a:moveTo>
                    <a:pt x="2941" y="1"/>
                  </a:moveTo>
                  <a:cubicBezTo>
                    <a:pt x="2906" y="1"/>
                    <a:pt x="2871" y="2"/>
                    <a:pt x="2836" y="5"/>
                  </a:cubicBezTo>
                  <a:cubicBezTo>
                    <a:pt x="1828" y="100"/>
                    <a:pt x="883" y="320"/>
                    <a:pt x="0" y="667"/>
                  </a:cubicBezTo>
                  <a:lnTo>
                    <a:pt x="3529" y="4227"/>
                  </a:lnTo>
                  <a:cubicBezTo>
                    <a:pt x="3876" y="3313"/>
                    <a:pt x="4128" y="2368"/>
                    <a:pt x="4191" y="1392"/>
                  </a:cubicBezTo>
                  <a:cubicBezTo>
                    <a:pt x="4191" y="982"/>
                    <a:pt x="4033" y="635"/>
                    <a:pt x="3812" y="352"/>
                  </a:cubicBezTo>
                  <a:cubicBezTo>
                    <a:pt x="3558" y="125"/>
                    <a:pt x="3252" y="1"/>
                    <a:pt x="2941" y="1"/>
                  </a:cubicBezTo>
                  <a:close/>
                </a:path>
              </a:pathLst>
            </a:custGeom>
            <a:solidFill>
              <a:srgbClr val="5F7D95"/>
            </a:solidFill>
            <a:ln>
              <a:noFill/>
            </a:ln>
          </p:spPr>
          <p:txBody>
            <a:bodyPr spcFirstLastPara="1" wrap="square" lIns="121900" tIns="121900" rIns="121900" bIns="121900" anchor="ctr" anchorCtr="0">
              <a:noAutofit/>
            </a:bodyPr>
            <a:lstStyle/>
            <a:p>
              <a:endParaRPr sz="2400"/>
            </a:p>
          </p:txBody>
        </p:sp>
        <p:sp>
          <p:nvSpPr>
            <p:cNvPr id="54" name="Google Shape;15184;p92">
              <a:extLst>
                <a:ext uri="{FF2B5EF4-FFF2-40B4-BE49-F238E27FC236}">
                  <a16:creationId xmlns:a16="http://schemas.microsoft.com/office/drawing/2014/main" id="{3E14879C-70A8-4776-845E-4EDEFB995115}"/>
                </a:ext>
              </a:extLst>
            </p:cNvPr>
            <p:cNvSpPr/>
            <p:nvPr/>
          </p:nvSpPr>
          <p:spPr>
            <a:xfrm>
              <a:off x="-64645575" y="3596675"/>
              <a:ext cx="85100" cy="79575"/>
            </a:xfrm>
            <a:custGeom>
              <a:avLst/>
              <a:gdLst/>
              <a:ahLst/>
              <a:cxnLst/>
              <a:rect l="l" t="t" r="r" b="b"/>
              <a:pathLst>
                <a:path w="3404" h="3183" extrusionOk="0">
                  <a:moveTo>
                    <a:pt x="3403" y="0"/>
                  </a:moveTo>
                  <a:lnTo>
                    <a:pt x="3403" y="0"/>
                  </a:lnTo>
                  <a:cubicBezTo>
                    <a:pt x="2710" y="473"/>
                    <a:pt x="2017" y="819"/>
                    <a:pt x="1261" y="1134"/>
                  </a:cubicBezTo>
                  <a:cubicBezTo>
                    <a:pt x="1041" y="1292"/>
                    <a:pt x="726" y="1386"/>
                    <a:pt x="442" y="1449"/>
                  </a:cubicBezTo>
                  <a:cubicBezTo>
                    <a:pt x="347" y="1859"/>
                    <a:pt x="253" y="2237"/>
                    <a:pt x="95" y="2584"/>
                  </a:cubicBezTo>
                  <a:cubicBezTo>
                    <a:pt x="1" y="2741"/>
                    <a:pt x="32" y="2930"/>
                    <a:pt x="158" y="3056"/>
                  </a:cubicBezTo>
                  <a:cubicBezTo>
                    <a:pt x="253" y="3151"/>
                    <a:pt x="347" y="3182"/>
                    <a:pt x="442" y="3182"/>
                  </a:cubicBezTo>
                  <a:cubicBezTo>
                    <a:pt x="505" y="3182"/>
                    <a:pt x="568" y="3182"/>
                    <a:pt x="600" y="3151"/>
                  </a:cubicBezTo>
                  <a:cubicBezTo>
                    <a:pt x="1135" y="2867"/>
                    <a:pt x="1671" y="2521"/>
                    <a:pt x="2080" y="2080"/>
                  </a:cubicBezTo>
                  <a:cubicBezTo>
                    <a:pt x="2679" y="1481"/>
                    <a:pt x="3151" y="756"/>
                    <a:pt x="3403" y="0"/>
                  </a:cubicBezTo>
                  <a:close/>
                </a:path>
              </a:pathLst>
            </a:custGeom>
            <a:solidFill>
              <a:srgbClr val="5F7D95"/>
            </a:solidFill>
            <a:ln>
              <a:noFill/>
            </a:ln>
          </p:spPr>
          <p:txBody>
            <a:bodyPr spcFirstLastPara="1" wrap="square" lIns="121900" tIns="121900" rIns="121900" bIns="121900" anchor="ctr" anchorCtr="0">
              <a:noAutofit/>
            </a:bodyPr>
            <a:lstStyle/>
            <a:p>
              <a:endParaRPr sz="2400"/>
            </a:p>
          </p:txBody>
        </p:sp>
        <p:sp>
          <p:nvSpPr>
            <p:cNvPr id="55" name="Google Shape;15185;p92">
              <a:extLst>
                <a:ext uri="{FF2B5EF4-FFF2-40B4-BE49-F238E27FC236}">
                  <a16:creationId xmlns:a16="http://schemas.microsoft.com/office/drawing/2014/main" id="{7D8271EA-24A1-4702-A90A-71AD1A05C162}"/>
                </a:ext>
              </a:extLst>
            </p:cNvPr>
            <p:cNvSpPr/>
            <p:nvPr/>
          </p:nvSpPr>
          <p:spPr>
            <a:xfrm>
              <a:off x="-64781025" y="3456475"/>
              <a:ext cx="80350" cy="85075"/>
            </a:xfrm>
            <a:custGeom>
              <a:avLst/>
              <a:gdLst/>
              <a:ahLst/>
              <a:cxnLst/>
              <a:rect l="l" t="t" r="r" b="b"/>
              <a:pathLst>
                <a:path w="3214" h="3403" extrusionOk="0">
                  <a:moveTo>
                    <a:pt x="3214" y="0"/>
                  </a:moveTo>
                  <a:cubicBezTo>
                    <a:pt x="2426" y="252"/>
                    <a:pt x="1733" y="725"/>
                    <a:pt x="1134" y="1324"/>
                  </a:cubicBezTo>
                  <a:cubicBezTo>
                    <a:pt x="693" y="1733"/>
                    <a:pt x="347" y="2269"/>
                    <a:pt x="63" y="2804"/>
                  </a:cubicBezTo>
                  <a:cubicBezTo>
                    <a:pt x="0" y="2962"/>
                    <a:pt x="32" y="3151"/>
                    <a:pt x="158" y="3277"/>
                  </a:cubicBezTo>
                  <a:cubicBezTo>
                    <a:pt x="221" y="3371"/>
                    <a:pt x="347" y="3403"/>
                    <a:pt x="410" y="3403"/>
                  </a:cubicBezTo>
                  <a:cubicBezTo>
                    <a:pt x="504" y="3403"/>
                    <a:pt x="536" y="3403"/>
                    <a:pt x="630" y="3371"/>
                  </a:cubicBezTo>
                  <a:cubicBezTo>
                    <a:pt x="977" y="3214"/>
                    <a:pt x="1355" y="3088"/>
                    <a:pt x="1764" y="2993"/>
                  </a:cubicBezTo>
                  <a:cubicBezTo>
                    <a:pt x="1827" y="2678"/>
                    <a:pt x="1953" y="2426"/>
                    <a:pt x="2079" y="2143"/>
                  </a:cubicBezTo>
                  <a:cubicBezTo>
                    <a:pt x="2394" y="1387"/>
                    <a:pt x="2741" y="694"/>
                    <a:pt x="3214" y="0"/>
                  </a:cubicBezTo>
                  <a:close/>
                </a:path>
              </a:pathLst>
            </a:custGeom>
            <a:solidFill>
              <a:srgbClr val="5F7D95"/>
            </a:solidFill>
            <a:ln>
              <a:noFill/>
            </a:ln>
          </p:spPr>
          <p:txBody>
            <a:bodyPr spcFirstLastPara="1" wrap="square" lIns="121900" tIns="121900" rIns="121900" bIns="121900" anchor="ctr" anchorCtr="0">
              <a:noAutofit/>
            </a:bodyPr>
            <a:lstStyle/>
            <a:p>
              <a:endParaRPr sz="2400"/>
            </a:p>
          </p:txBody>
        </p:sp>
      </p:grpSp>
      <p:grpSp>
        <p:nvGrpSpPr>
          <p:cNvPr id="59" name="Google Shape;14415;p90">
            <a:extLst>
              <a:ext uri="{FF2B5EF4-FFF2-40B4-BE49-F238E27FC236}">
                <a16:creationId xmlns:a16="http://schemas.microsoft.com/office/drawing/2014/main" id="{7F4D7529-440C-4215-A8A9-64548E449C79}"/>
              </a:ext>
            </a:extLst>
          </p:cNvPr>
          <p:cNvGrpSpPr/>
          <p:nvPr/>
        </p:nvGrpSpPr>
        <p:grpSpPr>
          <a:xfrm>
            <a:off x="6583426" y="4333768"/>
            <a:ext cx="454097" cy="452361"/>
            <a:chOff x="2085450" y="842250"/>
            <a:chExt cx="483700" cy="481850"/>
          </a:xfrm>
        </p:grpSpPr>
        <p:sp>
          <p:nvSpPr>
            <p:cNvPr id="60" name="Google Shape;14416;p90">
              <a:extLst>
                <a:ext uri="{FF2B5EF4-FFF2-40B4-BE49-F238E27FC236}">
                  <a16:creationId xmlns:a16="http://schemas.microsoft.com/office/drawing/2014/main" id="{3367C4B3-D1D8-41EA-B76F-A095067D5DBA}"/>
                </a:ext>
              </a:extLst>
            </p:cNvPr>
            <p:cNvSpPr/>
            <p:nvPr/>
          </p:nvSpPr>
          <p:spPr>
            <a:xfrm>
              <a:off x="2085525" y="926925"/>
              <a:ext cx="483625" cy="397175"/>
            </a:xfrm>
            <a:custGeom>
              <a:avLst/>
              <a:gdLst/>
              <a:ahLst/>
              <a:cxnLst/>
              <a:rect l="l" t="t" r="r" b="b"/>
              <a:pathLst>
                <a:path w="19345" h="15887" extrusionOk="0">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rgbClr val="5F7D95"/>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61" name="Google Shape;14417;p90">
              <a:extLst>
                <a:ext uri="{FF2B5EF4-FFF2-40B4-BE49-F238E27FC236}">
                  <a16:creationId xmlns:a16="http://schemas.microsoft.com/office/drawing/2014/main" id="{97BF56B9-1E71-4900-B534-EE820A916496}"/>
                </a:ext>
              </a:extLst>
            </p:cNvPr>
            <p:cNvSpPr/>
            <p:nvPr/>
          </p:nvSpPr>
          <p:spPr>
            <a:xfrm>
              <a:off x="2085450" y="1151875"/>
              <a:ext cx="143650" cy="87575"/>
            </a:xfrm>
            <a:custGeom>
              <a:avLst/>
              <a:gdLst/>
              <a:ahLst/>
              <a:cxnLst/>
              <a:rect l="l" t="t" r="r" b="b"/>
              <a:pathLst>
                <a:path w="5746" h="3503" extrusionOk="0">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rgbClr val="5F7D95"/>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62" name="Google Shape;14418;p90">
              <a:extLst>
                <a:ext uri="{FF2B5EF4-FFF2-40B4-BE49-F238E27FC236}">
                  <a16:creationId xmlns:a16="http://schemas.microsoft.com/office/drawing/2014/main" id="{FBB7AD11-A54B-4EFD-8DD2-70FEE4600FCF}"/>
                </a:ext>
              </a:extLst>
            </p:cNvPr>
            <p:cNvSpPr/>
            <p:nvPr/>
          </p:nvSpPr>
          <p:spPr>
            <a:xfrm>
              <a:off x="2274775" y="842250"/>
              <a:ext cx="294375" cy="197650"/>
            </a:xfrm>
            <a:custGeom>
              <a:avLst/>
              <a:gdLst/>
              <a:ahLst/>
              <a:cxnLst/>
              <a:rect l="l" t="t" r="r" b="b"/>
              <a:pathLst>
                <a:path w="11775" h="7906" extrusionOk="0">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rgbClr val="5F7D95"/>
            </a:solidFill>
            <a:ln>
              <a:noFill/>
            </a:ln>
          </p:spPr>
          <p:txBody>
            <a:bodyPr spcFirstLastPara="1" wrap="square" lIns="121900" tIns="121900" rIns="121900" bIns="121900" anchor="ctr" anchorCtr="0">
              <a:noAutofit/>
            </a:bodyPr>
            <a:lstStyle/>
            <a:p>
              <a:endParaRPr sz="2400">
                <a:solidFill>
                  <a:srgbClr val="435D74"/>
                </a:solidFill>
              </a:endParaRPr>
            </a:p>
          </p:txBody>
        </p:sp>
      </p:grpSp>
    </p:spTree>
    <p:extLst>
      <p:ext uri="{BB962C8B-B14F-4D97-AF65-F5344CB8AC3E}">
        <p14:creationId xmlns:p14="http://schemas.microsoft.com/office/powerpoint/2010/main" val="3131881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8529"/>
        <p:cNvGrpSpPr/>
        <p:nvPr/>
      </p:nvGrpSpPr>
      <p:grpSpPr>
        <a:xfrm>
          <a:off x="0" y="0"/>
          <a:ext cx="0" cy="0"/>
          <a:chOff x="0" y="0"/>
          <a:chExt cx="0" cy="0"/>
        </a:xfrm>
      </p:grpSpPr>
      <p:sp>
        <p:nvSpPr>
          <p:cNvPr id="8530" name="Google Shape;8530;p64"/>
          <p:cNvSpPr txBox="1">
            <a:spLocks noGrp="1"/>
          </p:cNvSpPr>
          <p:nvPr>
            <p:ph type="title"/>
          </p:nvPr>
        </p:nvSpPr>
        <p:spPr>
          <a:prstGeom prst="rect">
            <a:avLst/>
          </a:prstGeom>
        </p:spPr>
        <p:txBody>
          <a:bodyPr spcFirstLastPara="1" wrap="square" lIns="121900" tIns="121900" rIns="121900" bIns="121900" anchor="ctr" anchorCtr="0">
            <a:noAutofit/>
          </a:bodyPr>
          <a:lstStyle/>
          <a:p>
            <a:r>
              <a:rPr lang="el-GR" sz="3733" dirty="0">
                <a:latin typeface="Calibri" panose="020F0502020204030204" pitchFamily="34" charset="0"/>
                <a:cs typeface="Calibri" panose="020F0502020204030204" pitchFamily="34" charset="0"/>
              </a:rPr>
              <a:t>Αίτηση Διαπίστευσης προβλέπει τον καθορισμό της στρατηγικής του φορέα για μια περίοδο επταετίας</a:t>
            </a:r>
            <a:r>
              <a:rPr lang="fr-FR" sz="3733" dirty="0">
                <a:latin typeface="Comic Sans MS" panose="030F0702030302020204" pitchFamily="66" charset="0"/>
              </a:rPr>
              <a:t>: </a:t>
            </a:r>
            <a:endParaRPr lang="en-US" sz="3733" dirty="0">
              <a:latin typeface="Comic Sans MS" panose="030F0702030302020204" pitchFamily="66" charset="0"/>
            </a:endParaRPr>
          </a:p>
        </p:txBody>
      </p:sp>
      <p:pic>
        <p:nvPicPr>
          <p:cNvPr id="8531" name="Google Shape;8531;p64"/>
          <p:cNvPicPr preferRelativeResize="0"/>
          <p:nvPr/>
        </p:nvPicPr>
        <p:blipFill>
          <a:blip r:embed="rId3">
            <a:alphaModFix amt="60000"/>
          </a:blip>
          <a:stretch>
            <a:fillRect/>
          </a:stretch>
        </p:blipFill>
        <p:spPr>
          <a:xfrm>
            <a:off x="1780240" y="2050553"/>
            <a:ext cx="1648800" cy="1592267"/>
          </a:xfrm>
          <a:prstGeom prst="rect">
            <a:avLst/>
          </a:prstGeom>
          <a:noFill/>
          <a:ln>
            <a:noFill/>
          </a:ln>
        </p:spPr>
      </p:pic>
      <p:pic>
        <p:nvPicPr>
          <p:cNvPr id="8532" name="Google Shape;8532;p64"/>
          <p:cNvPicPr preferRelativeResize="0"/>
          <p:nvPr/>
        </p:nvPicPr>
        <p:blipFill>
          <a:blip r:embed="rId4">
            <a:alphaModFix amt="60000"/>
          </a:blip>
          <a:stretch>
            <a:fillRect/>
          </a:stretch>
        </p:blipFill>
        <p:spPr>
          <a:xfrm>
            <a:off x="4092995" y="3070816"/>
            <a:ext cx="1648800" cy="1592267"/>
          </a:xfrm>
          <a:prstGeom prst="rect">
            <a:avLst/>
          </a:prstGeom>
          <a:noFill/>
          <a:ln>
            <a:noFill/>
          </a:ln>
        </p:spPr>
      </p:pic>
      <p:pic>
        <p:nvPicPr>
          <p:cNvPr id="8533" name="Google Shape;8533;p64"/>
          <p:cNvPicPr preferRelativeResize="0"/>
          <p:nvPr/>
        </p:nvPicPr>
        <p:blipFill>
          <a:blip r:embed="rId5">
            <a:alphaModFix amt="60000"/>
          </a:blip>
          <a:stretch>
            <a:fillRect/>
          </a:stretch>
        </p:blipFill>
        <p:spPr>
          <a:xfrm>
            <a:off x="6417991" y="2050553"/>
            <a:ext cx="1648800" cy="1592267"/>
          </a:xfrm>
          <a:prstGeom prst="rect">
            <a:avLst/>
          </a:prstGeom>
          <a:noFill/>
          <a:ln>
            <a:noFill/>
          </a:ln>
        </p:spPr>
      </p:pic>
      <p:pic>
        <p:nvPicPr>
          <p:cNvPr id="8534" name="Google Shape;8534;p64"/>
          <p:cNvPicPr preferRelativeResize="0"/>
          <p:nvPr/>
        </p:nvPicPr>
        <p:blipFill>
          <a:blip r:embed="rId6">
            <a:alphaModFix amt="69000"/>
          </a:blip>
          <a:stretch>
            <a:fillRect/>
          </a:stretch>
        </p:blipFill>
        <p:spPr>
          <a:xfrm>
            <a:off x="8742987" y="3070816"/>
            <a:ext cx="1648800" cy="1592267"/>
          </a:xfrm>
          <a:prstGeom prst="rect">
            <a:avLst/>
          </a:prstGeom>
          <a:noFill/>
          <a:ln>
            <a:noFill/>
          </a:ln>
        </p:spPr>
      </p:pic>
      <p:sp>
        <p:nvSpPr>
          <p:cNvPr id="8535" name="Google Shape;8535;p64"/>
          <p:cNvSpPr txBox="1"/>
          <p:nvPr/>
        </p:nvSpPr>
        <p:spPr>
          <a:xfrm>
            <a:off x="1180501" y="3935881"/>
            <a:ext cx="2848800" cy="1151600"/>
          </a:xfrm>
          <a:prstGeom prst="rect">
            <a:avLst/>
          </a:prstGeom>
          <a:noFill/>
          <a:ln>
            <a:noFill/>
          </a:ln>
        </p:spPr>
        <p:txBody>
          <a:bodyPr spcFirstLastPara="1" wrap="square" lIns="121900" tIns="121900" rIns="121900" bIns="121900" anchor="ctr" anchorCtr="0">
            <a:noAutofit/>
          </a:bodyPr>
          <a:lstStyle/>
          <a:p>
            <a:pPr algn="ctr"/>
            <a:r>
              <a:rPr lang="el-GR" sz="2000" dirty="0">
                <a:solidFill>
                  <a:schemeClr val="accent3"/>
                </a:solidFill>
                <a:latin typeface="Raleway"/>
                <a:ea typeface="Raleway"/>
                <a:cs typeface="Raleway"/>
                <a:sym typeface="Raleway"/>
              </a:rPr>
              <a:t>Συμβολή στις προτεραιότητες του </a:t>
            </a:r>
            <a:r>
              <a:rPr lang="en-US" sz="2000" dirty="0">
                <a:solidFill>
                  <a:schemeClr val="accent3"/>
                </a:solidFill>
                <a:latin typeface="Raleway"/>
                <a:ea typeface="Raleway"/>
                <a:cs typeface="Raleway"/>
                <a:sym typeface="Raleway"/>
              </a:rPr>
              <a:t>Erasmus+</a:t>
            </a:r>
          </a:p>
        </p:txBody>
      </p:sp>
      <p:sp>
        <p:nvSpPr>
          <p:cNvPr id="8536" name="Google Shape;8536;p64"/>
          <p:cNvSpPr txBox="1"/>
          <p:nvPr/>
        </p:nvSpPr>
        <p:spPr>
          <a:xfrm>
            <a:off x="1595273" y="3665999"/>
            <a:ext cx="2018000" cy="591200"/>
          </a:xfrm>
          <a:prstGeom prst="rect">
            <a:avLst/>
          </a:prstGeom>
          <a:noFill/>
          <a:ln>
            <a:noFill/>
          </a:ln>
        </p:spPr>
        <p:txBody>
          <a:bodyPr spcFirstLastPara="1" wrap="square" lIns="121900" tIns="121900" rIns="121900" bIns="121900" anchor="ctr" anchorCtr="0">
            <a:noAutofit/>
          </a:bodyPr>
          <a:lstStyle/>
          <a:p>
            <a:pPr algn="ctr"/>
            <a:endParaRPr sz="2667" b="1" dirty="0">
              <a:solidFill>
                <a:schemeClr val="accent3"/>
              </a:solidFill>
              <a:latin typeface="Caveat Brush"/>
              <a:ea typeface="Caveat Brush"/>
              <a:cs typeface="Caveat Brush"/>
              <a:sym typeface="Caveat Brush"/>
            </a:endParaRPr>
          </a:p>
        </p:txBody>
      </p:sp>
      <p:sp>
        <p:nvSpPr>
          <p:cNvPr id="8537" name="Google Shape;8537;p64"/>
          <p:cNvSpPr txBox="1"/>
          <p:nvPr/>
        </p:nvSpPr>
        <p:spPr>
          <a:xfrm>
            <a:off x="5814743" y="3935881"/>
            <a:ext cx="2848800" cy="1151600"/>
          </a:xfrm>
          <a:prstGeom prst="rect">
            <a:avLst/>
          </a:prstGeom>
          <a:noFill/>
          <a:ln>
            <a:noFill/>
          </a:ln>
        </p:spPr>
        <p:txBody>
          <a:bodyPr spcFirstLastPara="1" wrap="square" lIns="121900" tIns="121900" rIns="121900" bIns="121900" anchor="ctr" anchorCtr="0">
            <a:noAutofit/>
          </a:bodyPr>
          <a:lstStyle>
            <a:defPPr>
              <a:defRPr lang="en-US"/>
            </a:defPPr>
            <a:lvl1pPr algn="ctr">
              <a:defRPr sz="2000">
                <a:solidFill>
                  <a:schemeClr val="accent3"/>
                </a:solidFill>
                <a:latin typeface="Raleway"/>
              </a:defRPr>
            </a:lvl1pPr>
          </a:lstStyle>
          <a:p>
            <a:r>
              <a:rPr lang="el-GR" dirty="0"/>
              <a:t>ενίσχυση</a:t>
            </a:r>
            <a:endParaRPr lang="en-US" dirty="0">
              <a:sym typeface="Raleway"/>
            </a:endParaRPr>
          </a:p>
        </p:txBody>
      </p:sp>
      <p:sp>
        <p:nvSpPr>
          <p:cNvPr id="8538" name="Google Shape;8538;p64"/>
          <p:cNvSpPr txBox="1"/>
          <p:nvPr/>
        </p:nvSpPr>
        <p:spPr>
          <a:xfrm>
            <a:off x="6230143" y="3665999"/>
            <a:ext cx="2018000" cy="591200"/>
          </a:xfrm>
          <a:prstGeom prst="rect">
            <a:avLst/>
          </a:prstGeom>
          <a:noFill/>
          <a:ln>
            <a:noFill/>
          </a:ln>
        </p:spPr>
        <p:txBody>
          <a:bodyPr spcFirstLastPara="1" wrap="square" lIns="121900" tIns="121900" rIns="121900" bIns="121900" anchor="ctr" anchorCtr="0">
            <a:noAutofit/>
          </a:bodyPr>
          <a:lstStyle/>
          <a:p>
            <a:pPr algn="ctr"/>
            <a:endParaRPr sz="2667" b="1" dirty="0">
              <a:solidFill>
                <a:schemeClr val="accent3"/>
              </a:solidFill>
              <a:latin typeface="Caveat Brush"/>
              <a:ea typeface="Caveat Brush"/>
              <a:cs typeface="Caveat Brush"/>
              <a:sym typeface="Caveat Brush"/>
            </a:endParaRPr>
          </a:p>
        </p:txBody>
      </p:sp>
      <p:sp>
        <p:nvSpPr>
          <p:cNvPr id="8539" name="Google Shape;8539;p64"/>
          <p:cNvSpPr txBox="1"/>
          <p:nvPr/>
        </p:nvSpPr>
        <p:spPr>
          <a:xfrm>
            <a:off x="3493001" y="4966677"/>
            <a:ext cx="2848800" cy="1151600"/>
          </a:xfrm>
          <a:prstGeom prst="rect">
            <a:avLst/>
          </a:prstGeom>
          <a:noFill/>
          <a:ln>
            <a:noFill/>
          </a:ln>
        </p:spPr>
        <p:txBody>
          <a:bodyPr spcFirstLastPara="1" wrap="square" lIns="121900" tIns="121900" rIns="121900" bIns="121900" anchor="ctr" anchorCtr="0">
            <a:noAutofit/>
          </a:bodyPr>
          <a:lstStyle/>
          <a:p>
            <a:pPr algn="ctr"/>
            <a:r>
              <a:rPr lang="el-GR" sz="2000" dirty="0">
                <a:solidFill>
                  <a:schemeClr val="accent3"/>
                </a:solidFill>
                <a:latin typeface="Raleway"/>
              </a:rPr>
              <a:t>διαχείριση</a:t>
            </a:r>
            <a:r>
              <a:rPr lang="el-GR" sz="2000" dirty="0"/>
              <a:t> </a:t>
            </a:r>
            <a:r>
              <a:rPr lang="el-GR" sz="2000" dirty="0">
                <a:solidFill>
                  <a:schemeClr val="accent3"/>
                </a:solidFill>
                <a:latin typeface="Raleway"/>
              </a:rPr>
              <a:t>και υλοποίηση</a:t>
            </a:r>
            <a:endParaRPr sz="2000" dirty="0">
              <a:solidFill>
                <a:schemeClr val="accent3"/>
              </a:solidFill>
              <a:latin typeface="Raleway"/>
              <a:sym typeface="Raleway"/>
            </a:endParaRPr>
          </a:p>
        </p:txBody>
      </p:sp>
      <p:sp>
        <p:nvSpPr>
          <p:cNvPr id="8541" name="Google Shape;8541;p64"/>
          <p:cNvSpPr txBox="1"/>
          <p:nvPr/>
        </p:nvSpPr>
        <p:spPr>
          <a:xfrm>
            <a:off x="8142993" y="4963501"/>
            <a:ext cx="2848800" cy="1151600"/>
          </a:xfrm>
          <a:prstGeom prst="rect">
            <a:avLst/>
          </a:prstGeom>
          <a:noFill/>
          <a:ln>
            <a:noFill/>
          </a:ln>
        </p:spPr>
        <p:txBody>
          <a:bodyPr spcFirstLastPara="1" wrap="square" lIns="121900" tIns="121900" rIns="121900" bIns="121900" anchor="ctr" anchorCtr="0">
            <a:noAutofit/>
          </a:bodyPr>
          <a:lstStyle/>
          <a:p>
            <a:pPr algn="ctr"/>
            <a:r>
              <a:rPr lang="el-GR" sz="2000" dirty="0">
                <a:solidFill>
                  <a:schemeClr val="accent3"/>
                </a:solidFill>
                <a:latin typeface="Raleway"/>
              </a:rPr>
              <a:t>υποστήριξη</a:t>
            </a:r>
            <a:r>
              <a:rPr lang="el-GR" sz="2000" dirty="0"/>
              <a:t> </a:t>
            </a:r>
            <a:r>
              <a:rPr lang="el-GR" sz="2000" dirty="0">
                <a:solidFill>
                  <a:schemeClr val="accent3"/>
                </a:solidFill>
                <a:latin typeface="Raleway"/>
              </a:rPr>
              <a:t>συμμετεχόντων</a:t>
            </a:r>
            <a:endParaRPr lang="en-US" sz="2000" dirty="0">
              <a:solidFill>
                <a:schemeClr val="accent3"/>
              </a:solidFill>
              <a:latin typeface="Raleway"/>
              <a:sym typeface="Raleway"/>
            </a:endParaRPr>
          </a:p>
        </p:txBody>
      </p:sp>
      <p:sp>
        <p:nvSpPr>
          <p:cNvPr id="8542" name="Google Shape;8542;p64"/>
          <p:cNvSpPr txBox="1"/>
          <p:nvPr/>
        </p:nvSpPr>
        <p:spPr>
          <a:xfrm>
            <a:off x="8558393" y="4695307"/>
            <a:ext cx="2018000" cy="591200"/>
          </a:xfrm>
          <a:prstGeom prst="rect">
            <a:avLst/>
          </a:prstGeom>
          <a:noFill/>
          <a:ln>
            <a:noFill/>
          </a:ln>
        </p:spPr>
        <p:txBody>
          <a:bodyPr spcFirstLastPara="1" wrap="square" lIns="121900" tIns="121900" rIns="121900" bIns="121900" anchor="ctr" anchorCtr="0">
            <a:noAutofit/>
          </a:bodyPr>
          <a:lstStyle/>
          <a:p>
            <a:pPr algn="ctr"/>
            <a:endParaRPr sz="2667" b="1" dirty="0">
              <a:solidFill>
                <a:schemeClr val="accent3"/>
              </a:solidFill>
              <a:latin typeface="Caveat Brush"/>
              <a:ea typeface="Caveat Brush"/>
              <a:cs typeface="Caveat Brush"/>
              <a:sym typeface="Caveat Brush"/>
            </a:endParaRPr>
          </a:p>
        </p:txBody>
      </p:sp>
      <p:grpSp>
        <p:nvGrpSpPr>
          <p:cNvPr id="8543" name="Google Shape;8543;p64"/>
          <p:cNvGrpSpPr/>
          <p:nvPr/>
        </p:nvGrpSpPr>
        <p:grpSpPr>
          <a:xfrm>
            <a:off x="9352327" y="3534351"/>
            <a:ext cx="430133" cy="662200"/>
            <a:chOff x="3057425" y="3893150"/>
            <a:chExt cx="322600" cy="496650"/>
          </a:xfrm>
        </p:grpSpPr>
        <p:sp>
          <p:nvSpPr>
            <p:cNvPr id="8544" name="Google Shape;8544;p64"/>
            <p:cNvSpPr/>
            <p:nvPr/>
          </p:nvSpPr>
          <p:spPr>
            <a:xfrm>
              <a:off x="3145550" y="3954075"/>
              <a:ext cx="58225" cy="204000"/>
            </a:xfrm>
            <a:custGeom>
              <a:avLst/>
              <a:gdLst/>
              <a:ahLst/>
              <a:cxnLst/>
              <a:rect l="l" t="t" r="r" b="b"/>
              <a:pathLst>
                <a:path w="2329" h="8160" extrusionOk="0">
                  <a:moveTo>
                    <a:pt x="2329" y="1"/>
                  </a:moveTo>
                  <a:cubicBezTo>
                    <a:pt x="980" y="284"/>
                    <a:pt x="0" y="1480"/>
                    <a:pt x="0" y="2873"/>
                  </a:cubicBezTo>
                  <a:lnTo>
                    <a:pt x="0" y="2895"/>
                  </a:lnTo>
                  <a:lnTo>
                    <a:pt x="0" y="6398"/>
                  </a:lnTo>
                  <a:cubicBezTo>
                    <a:pt x="0" y="7377"/>
                    <a:pt x="784" y="8160"/>
                    <a:pt x="1763" y="8160"/>
                  </a:cubicBezTo>
                  <a:lnTo>
                    <a:pt x="2329" y="8160"/>
                  </a:lnTo>
                  <a:lnTo>
                    <a:pt x="2329" y="6876"/>
                  </a:lnTo>
                  <a:cubicBezTo>
                    <a:pt x="1632" y="6637"/>
                    <a:pt x="1175" y="5962"/>
                    <a:pt x="1175" y="5223"/>
                  </a:cubicBezTo>
                  <a:lnTo>
                    <a:pt x="1175" y="4048"/>
                  </a:lnTo>
                  <a:cubicBezTo>
                    <a:pt x="1175" y="3308"/>
                    <a:pt x="1632" y="2655"/>
                    <a:pt x="2329" y="2416"/>
                  </a:cubicBezTo>
                  <a:lnTo>
                    <a:pt x="2329" y="1"/>
                  </a:lnTo>
                  <a:close/>
                </a:path>
              </a:pathLst>
            </a:custGeom>
            <a:solidFill>
              <a:schemeClr val="accent3">
                <a:alpha val="52679"/>
              </a:schemeClr>
            </a:solidFill>
            <a:ln>
              <a:noFill/>
            </a:ln>
          </p:spPr>
          <p:txBody>
            <a:bodyPr spcFirstLastPara="1" wrap="square" lIns="121900" tIns="121900" rIns="121900" bIns="121900" anchor="ctr" anchorCtr="0">
              <a:noAutofit/>
            </a:bodyPr>
            <a:lstStyle/>
            <a:p>
              <a:endParaRPr sz="2400"/>
            </a:p>
          </p:txBody>
        </p:sp>
        <p:grpSp>
          <p:nvGrpSpPr>
            <p:cNvPr id="8545" name="Google Shape;8545;p64"/>
            <p:cNvGrpSpPr/>
            <p:nvPr/>
          </p:nvGrpSpPr>
          <p:grpSpPr>
            <a:xfrm>
              <a:off x="3057425" y="3893150"/>
              <a:ext cx="322600" cy="496650"/>
              <a:chOff x="3057425" y="3893150"/>
              <a:chExt cx="322600" cy="496650"/>
            </a:xfrm>
          </p:grpSpPr>
          <p:sp>
            <p:nvSpPr>
              <p:cNvPr id="8546" name="Google Shape;8546;p64"/>
              <p:cNvSpPr/>
              <p:nvPr/>
            </p:nvSpPr>
            <p:spPr>
              <a:xfrm>
                <a:off x="3057425" y="3982375"/>
                <a:ext cx="322600" cy="407425"/>
              </a:xfrm>
              <a:custGeom>
                <a:avLst/>
                <a:gdLst/>
                <a:ahLst/>
                <a:cxnLst/>
                <a:rect l="l" t="t" r="r" b="b"/>
                <a:pathLst>
                  <a:path w="12904" h="16297" extrusionOk="0">
                    <a:moveTo>
                      <a:pt x="2764" y="0"/>
                    </a:moveTo>
                    <a:lnTo>
                      <a:pt x="2764" y="0"/>
                    </a:lnTo>
                    <a:cubicBezTo>
                      <a:pt x="1045" y="1197"/>
                      <a:pt x="1" y="3155"/>
                      <a:pt x="1" y="5266"/>
                    </a:cubicBezTo>
                    <a:lnTo>
                      <a:pt x="1" y="9987"/>
                    </a:lnTo>
                    <a:cubicBezTo>
                      <a:pt x="88" y="13490"/>
                      <a:pt x="2938" y="16297"/>
                      <a:pt x="6441" y="16297"/>
                    </a:cubicBezTo>
                    <a:cubicBezTo>
                      <a:pt x="9966" y="16297"/>
                      <a:pt x="12816" y="13490"/>
                      <a:pt x="12903" y="9987"/>
                    </a:cubicBezTo>
                    <a:lnTo>
                      <a:pt x="12903" y="5266"/>
                    </a:lnTo>
                    <a:cubicBezTo>
                      <a:pt x="12881" y="3155"/>
                      <a:pt x="11859" y="1197"/>
                      <a:pt x="10140" y="0"/>
                    </a:cubicBezTo>
                    <a:lnTo>
                      <a:pt x="10140" y="0"/>
                    </a:lnTo>
                    <a:cubicBezTo>
                      <a:pt x="10401" y="544"/>
                      <a:pt x="10553" y="1132"/>
                      <a:pt x="10553" y="1763"/>
                    </a:cubicBezTo>
                    <a:lnTo>
                      <a:pt x="10553" y="5266"/>
                    </a:lnTo>
                    <a:cubicBezTo>
                      <a:pt x="10553" y="6876"/>
                      <a:pt x="9248" y="8181"/>
                      <a:pt x="7616" y="8203"/>
                    </a:cubicBezTo>
                    <a:lnTo>
                      <a:pt x="5288" y="8203"/>
                    </a:lnTo>
                    <a:cubicBezTo>
                      <a:pt x="3656" y="8181"/>
                      <a:pt x="2350" y="6876"/>
                      <a:pt x="2350" y="5266"/>
                    </a:cubicBezTo>
                    <a:lnTo>
                      <a:pt x="2350" y="1763"/>
                    </a:lnTo>
                    <a:cubicBezTo>
                      <a:pt x="2350" y="1132"/>
                      <a:pt x="2503" y="544"/>
                      <a:pt x="2764" y="0"/>
                    </a:cubicBezTo>
                    <a:close/>
                  </a:path>
                </a:pathLst>
              </a:custGeom>
              <a:solidFill>
                <a:schemeClr val="accent3">
                  <a:alpha val="52679"/>
                </a:schemeClr>
              </a:solidFill>
              <a:ln>
                <a:noFill/>
              </a:ln>
            </p:spPr>
            <p:txBody>
              <a:bodyPr spcFirstLastPara="1" wrap="square" lIns="121900" tIns="121900" rIns="121900" bIns="121900" anchor="ctr" anchorCtr="0">
                <a:noAutofit/>
              </a:bodyPr>
              <a:lstStyle/>
              <a:p>
                <a:endParaRPr sz="2400"/>
              </a:p>
            </p:txBody>
          </p:sp>
          <p:sp>
            <p:nvSpPr>
              <p:cNvPr id="8547" name="Google Shape;8547;p64"/>
              <p:cNvSpPr/>
              <p:nvPr/>
            </p:nvSpPr>
            <p:spPr>
              <a:xfrm>
                <a:off x="3203775" y="3893150"/>
                <a:ext cx="29925" cy="60950"/>
              </a:xfrm>
              <a:custGeom>
                <a:avLst/>
                <a:gdLst/>
                <a:ahLst/>
                <a:cxnLst/>
                <a:rect l="l" t="t" r="r" b="b"/>
                <a:pathLst>
                  <a:path w="1197" h="2438" extrusionOk="0">
                    <a:moveTo>
                      <a:pt x="587" y="1"/>
                    </a:moveTo>
                    <a:lnTo>
                      <a:pt x="587" y="23"/>
                    </a:lnTo>
                    <a:cubicBezTo>
                      <a:pt x="574" y="22"/>
                      <a:pt x="562" y="21"/>
                      <a:pt x="549" y="21"/>
                    </a:cubicBezTo>
                    <a:cubicBezTo>
                      <a:pt x="241" y="21"/>
                      <a:pt x="0" y="275"/>
                      <a:pt x="21" y="588"/>
                    </a:cubicBezTo>
                    <a:lnTo>
                      <a:pt x="21" y="2438"/>
                    </a:lnTo>
                    <a:cubicBezTo>
                      <a:pt x="206" y="2405"/>
                      <a:pt x="402" y="2389"/>
                      <a:pt x="598" y="2389"/>
                    </a:cubicBezTo>
                    <a:cubicBezTo>
                      <a:pt x="794" y="2389"/>
                      <a:pt x="990" y="2405"/>
                      <a:pt x="1174" y="2438"/>
                    </a:cubicBezTo>
                    <a:lnTo>
                      <a:pt x="1174" y="588"/>
                    </a:lnTo>
                    <a:cubicBezTo>
                      <a:pt x="1196" y="262"/>
                      <a:pt x="913" y="1"/>
                      <a:pt x="587" y="1"/>
                    </a:cubicBezTo>
                    <a:close/>
                  </a:path>
                </a:pathLst>
              </a:custGeom>
              <a:solidFill>
                <a:schemeClr val="accent3">
                  <a:alpha val="52679"/>
                </a:schemeClr>
              </a:solidFill>
              <a:ln>
                <a:noFill/>
              </a:ln>
            </p:spPr>
            <p:txBody>
              <a:bodyPr spcFirstLastPara="1" wrap="square" lIns="121900" tIns="121900" rIns="121900" bIns="121900" anchor="ctr" anchorCtr="0">
                <a:noAutofit/>
              </a:bodyPr>
              <a:lstStyle/>
              <a:p>
                <a:endParaRPr sz="2400"/>
              </a:p>
            </p:txBody>
          </p:sp>
          <p:sp>
            <p:nvSpPr>
              <p:cNvPr id="8548" name="Google Shape;8548;p64"/>
              <p:cNvSpPr/>
              <p:nvPr/>
            </p:nvSpPr>
            <p:spPr>
              <a:xfrm>
                <a:off x="3203475" y="4040575"/>
                <a:ext cx="30500" cy="60000"/>
              </a:xfrm>
              <a:custGeom>
                <a:avLst/>
                <a:gdLst/>
                <a:ahLst/>
                <a:cxnLst/>
                <a:rect l="l" t="t" r="r" b="b"/>
                <a:pathLst>
                  <a:path w="1220" h="2400" extrusionOk="0">
                    <a:moveTo>
                      <a:pt x="599" y="0"/>
                    </a:moveTo>
                    <a:cubicBezTo>
                      <a:pt x="294" y="0"/>
                      <a:pt x="12" y="283"/>
                      <a:pt x="33" y="588"/>
                    </a:cubicBezTo>
                    <a:lnTo>
                      <a:pt x="33" y="1763"/>
                    </a:lnTo>
                    <a:cubicBezTo>
                      <a:pt x="1" y="2187"/>
                      <a:pt x="305" y="2399"/>
                      <a:pt x="610" y="2399"/>
                    </a:cubicBezTo>
                    <a:cubicBezTo>
                      <a:pt x="914" y="2399"/>
                      <a:pt x="1219" y="2187"/>
                      <a:pt x="1186" y="1763"/>
                    </a:cubicBezTo>
                    <a:lnTo>
                      <a:pt x="1186" y="588"/>
                    </a:lnTo>
                    <a:cubicBezTo>
                      <a:pt x="1186" y="261"/>
                      <a:pt x="925" y="0"/>
                      <a:pt x="599" y="0"/>
                    </a:cubicBezTo>
                    <a:close/>
                  </a:path>
                </a:pathLst>
              </a:custGeom>
              <a:solidFill>
                <a:schemeClr val="accent3">
                  <a:alpha val="52679"/>
                </a:schemeClr>
              </a:solidFill>
              <a:ln>
                <a:noFill/>
              </a:ln>
            </p:spPr>
            <p:txBody>
              <a:bodyPr spcFirstLastPara="1" wrap="square" lIns="121900" tIns="121900" rIns="121900" bIns="121900" anchor="ctr" anchorCtr="0">
                <a:noAutofit/>
              </a:bodyPr>
              <a:lstStyle/>
              <a:p>
                <a:endParaRPr sz="2400"/>
              </a:p>
            </p:txBody>
          </p:sp>
        </p:grpSp>
        <p:sp>
          <p:nvSpPr>
            <p:cNvPr id="8549" name="Google Shape;8549;p64"/>
            <p:cNvSpPr/>
            <p:nvPr/>
          </p:nvSpPr>
          <p:spPr>
            <a:xfrm>
              <a:off x="3233125" y="3954075"/>
              <a:ext cx="58775" cy="204000"/>
            </a:xfrm>
            <a:custGeom>
              <a:avLst/>
              <a:gdLst/>
              <a:ahLst/>
              <a:cxnLst/>
              <a:rect l="l" t="t" r="r" b="b"/>
              <a:pathLst>
                <a:path w="2351" h="8160" extrusionOk="0">
                  <a:moveTo>
                    <a:pt x="0" y="1"/>
                  </a:moveTo>
                  <a:lnTo>
                    <a:pt x="0" y="2394"/>
                  </a:lnTo>
                  <a:cubicBezTo>
                    <a:pt x="718" y="2633"/>
                    <a:pt x="1175" y="3308"/>
                    <a:pt x="1175" y="4048"/>
                  </a:cubicBezTo>
                  <a:lnTo>
                    <a:pt x="1175" y="5223"/>
                  </a:lnTo>
                  <a:cubicBezTo>
                    <a:pt x="1175" y="5962"/>
                    <a:pt x="718" y="6615"/>
                    <a:pt x="0" y="6876"/>
                  </a:cubicBezTo>
                  <a:lnTo>
                    <a:pt x="0" y="8160"/>
                  </a:lnTo>
                  <a:lnTo>
                    <a:pt x="588" y="8160"/>
                  </a:lnTo>
                  <a:cubicBezTo>
                    <a:pt x="1567" y="8160"/>
                    <a:pt x="2350" y="7377"/>
                    <a:pt x="2350" y="6419"/>
                  </a:cubicBezTo>
                  <a:lnTo>
                    <a:pt x="2350" y="2895"/>
                  </a:lnTo>
                  <a:cubicBezTo>
                    <a:pt x="2350" y="1480"/>
                    <a:pt x="1371" y="284"/>
                    <a:pt x="0" y="1"/>
                  </a:cubicBezTo>
                  <a:close/>
                </a:path>
              </a:pathLst>
            </a:custGeom>
            <a:solidFill>
              <a:schemeClr val="accent3">
                <a:alpha val="52679"/>
              </a:schemeClr>
            </a:solidFill>
            <a:ln>
              <a:noFill/>
            </a:ln>
          </p:spPr>
          <p:txBody>
            <a:bodyPr spcFirstLastPara="1" wrap="square" lIns="121900" tIns="121900" rIns="121900" bIns="121900" anchor="ctr" anchorCtr="0">
              <a:noAutofit/>
            </a:bodyPr>
            <a:lstStyle/>
            <a:p>
              <a:endParaRPr sz="2400"/>
            </a:p>
          </p:txBody>
        </p:sp>
      </p:grpSp>
      <p:grpSp>
        <p:nvGrpSpPr>
          <p:cNvPr id="8561" name="Google Shape;8561;p64"/>
          <p:cNvGrpSpPr/>
          <p:nvPr/>
        </p:nvGrpSpPr>
        <p:grpSpPr>
          <a:xfrm>
            <a:off x="4584111" y="3554699"/>
            <a:ext cx="666567" cy="624500"/>
            <a:chOff x="4856275" y="2243350"/>
            <a:chExt cx="499925" cy="468375"/>
          </a:xfrm>
        </p:grpSpPr>
        <p:sp>
          <p:nvSpPr>
            <p:cNvPr id="8562" name="Google Shape;8562;p64"/>
            <p:cNvSpPr/>
            <p:nvPr/>
          </p:nvSpPr>
          <p:spPr>
            <a:xfrm>
              <a:off x="4994450" y="2419050"/>
              <a:ext cx="68550" cy="58750"/>
            </a:xfrm>
            <a:custGeom>
              <a:avLst/>
              <a:gdLst/>
              <a:ahLst/>
              <a:cxnLst/>
              <a:rect l="l" t="t" r="r" b="b"/>
              <a:pathLst>
                <a:path w="2742" h="2350" extrusionOk="0">
                  <a:moveTo>
                    <a:pt x="1567" y="1"/>
                  </a:moveTo>
                  <a:cubicBezTo>
                    <a:pt x="523" y="1"/>
                    <a:pt x="0" y="1262"/>
                    <a:pt x="740" y="2002"/>
                  </a:cubicBezTo>
                  <a:cubicBezTo>
                    <a:pt x="980" y="2242"/>
                    <a:pt x="1274" y="2349"/>
                    <a:pt x="1563" y="2349"/>
                  </a:cubicBezTo>
                  <a:cubicBezTo>
                    <a:pt x="2165" y="2349"/>
                    <a:pt x="2742" y="1882"/>
                    <a:pt x="2742" y="1175"/>
                  </a:cubicBezTo>
                  <a:cubicBezTo>
                    <a:pt x="2742" y="523"/>
                    <a:pt x="2220" y="1"/>
                    <a:pt x="1567" y="1"/>
                  </a:cubicBezTo>
                  <a:close/>
                </a:path>
              </a:pathLst>
            </a:custGeom>
            <a:solidFill>
              <a:schemeClr val="accent3">
                <a:alpha val="52679"/>
              </a:schemeClr>
            </a:solidFill>
            <a:ln>
              <a:noFill/>
            </a:ln>
          </p:spPr>
          <p:txBody>
            <a:bodyPr spcFirstLastPara="1" wrap="square" lIns="121900" tIns="121900" rIns="121900" bIns="121900" anchor="ctr" anchorCtr="0">
              <a:noAutofit/>
            </a:bodyPr>
            <a:lstStyle/>
            <a:p>
              <a:endParaRPr sz="2400"/>
            </a:p>
          </p:txBody>
        </p:sp>
        <p:sp>
          <p:nvSpPr>
            <p:cNvPr id="8563" name="Google Shape;8563;p64"/>
            <p:cNvSpPr/>
            <p:nvPr/>
          </p:nvSpPr>
          <p:spPr>
            <a:xfrm>
              <a:off x="4975400" y="2506625"/>
              <a:ext cx="116975" cy="58775"/>
            </a:xfrm>
            <a:custGeom>
              <a:avLst/>
              <a:gdLst/>
              <a:ahLst/>
              <a:cxnLst/>
              <a:rect l="l" t="t" r="r" b="b"/>
              <a:pathLst>
                <a:path w="4679" h="2351" extrusionOk="0">
                  <a:moveTo>
                    <a:pt x="2329" y="1"/>
                  </a:moveTo>
                  <a:cubicBezTo>
                    <a:pt x="1045" y="1"/>
                    <a:pt x="1" y="1045"/>
                    <a:pt x="1" y="2350"/>
                  </a:cubicBezTo>
                  <a:lnTo>
                    <a:pt x="4679" y="2350"/>
                  </a:lnTo>
                  <a:cubicBezTo>
                    <a:pt x="4679" y="1045"/>
                    <a:pt x="3634" y="1"/>
                    <a:pt x="2329" y="1"/>
                  </a:cubicBezTo>
                  <a:close/>
                </a:path>
              </a:pathLst>
            </a:custGeom>
            <a:solidFill>
              <a:schemeClr val="accent3">
                <a:alpha val="52679"/>
              </a:schemeClr>
            </a:solidFill>
            <a:ln>
              <a:noFill/>
            </a:ln>
          </p:spPr>
          <p:txBody>
            <a:bodyPr spcFirstLastPara="1" wrap="square" lIns="121900" tIns="121900" rIns="121900" bIns="121900" anchor="ctr" anchorCtr="0">
              <a:noAutofit/>
            </a:bodyPr>
            <a:lstStyle/>
            <a:p>
              <a:endParaRPr sz="2400"/>
            </a:p>
          </p:txBody>
        </p:sp>
        <p:sp>
          <p:nvSpPr>
            <p:cNvPr id="8564" name="Google Shape;8564;p64"/>
            <p:cNvSpPr/>
            <p:nvPr/>
          </p:nvSpPr>
          <p:spPr>
            <a:xfrm>
              <a:off x="4885650" y="2330925"/>
              <a:ext cx="441175" cy="293225"/>
            </a:xfrm>
            <a:custGeom>
              <a:avLst/>
              <a:gdLst/>
              <a:ahLst/>
              <a:cxnLst/>
              <a:rect l="l" t="t" r="r" b="b"/>
              <a:pathLst>
                <a:path w="17647" h="11729" extrusionOk="0">
                  <a:moveTo>
                    <a:pt x="5919" y="2329"/>
                  </a:moveTo>
                  <a:cubicBezTo>
                    <a:pt x="7986" y="2329"/>
                    <a:pt x="9052" y="4831"/>
                    <a:pt x="7616" y="6311"/>
                  </a:cubicBezTo>
                  <a:cubicBezTo>
                    <a:pt x="8726" y="6920"/>
                    <a:pt x="9444" y="8095"/>
                    <a:pt x="9444" y="9378"/>
                  </a:cubicBezTo>
                  <a:lnTo>
                    <a:pt x="9444" y="9966"/>
                  </a:lnTo>
                  <a:cubicBezTo>
                    <a:pt x="9444" y="10292"/>
                    <a:pt x="9183" y="10553"/>
                    <a:pt x="8856" y="10553"/>
                  </a:cubicBezTo>
                  <a:lnTo>
                    <a:pt x="3003" y="10553"/>
                  </a:lnTo>
                  <a:cubicBezTo>
                    <a:pt x="2677" y="10553"/>
                    <a:pt x="2416" y="10292"/>
                    <a:pt x="2416" y="9966"/>
                  </a:cubicBezTo>
                  <a:lnTo>
                    <a:pt x="2416" y="9378"/>
                  </a:lnTo>
                  <a:cubicBezTo>
                    <a:pt x="2416" y="8095"/>
                    <a:pt x="3112" y="6920"/>
                    <a:pt x="4244" y="6311"/>
                  </a:cubicBezTo>
                  <a:cubicBezTo>
                    <a:pt x="2808" y="4831"/>
                    <a:pt x="3852" y="2329"/>
                    <a:pt x="5919" y="2329"/>
                  </a:cubicBezTo>
                  <a:close/>
                  <a:moveTo>
                    <a:pt x="1763" y="1"/>
                  </a:moveTo>
                  <a:cubicBezTo>
                    <a:pt x="784" y="1"/>
                    <a:pt x="1" y="784"/>
                    <a:pt x="1" y="1763"/>
                  </a:cubicBezTo>
                  <a:lnTo>
                    <a:pt x="1" y="11728"/>
                  </a:lnTo>
                  <a:lnTo>
                    <a:pt x="17647" y="11728"/>
                  </a:lnTo>
                  <a:lnTo>
                    <a:pt x="17647" y="4635"/>
                  </a:lnTo>
                  <a:cubicBezTo>
                    <a:pt x="17451" y="4679"/>
                    <a:pt x="17255" y="4679"/>
                    <a:pt x="17059" y="4700"/>
                  </a:cubicBezTo>
                  <a:lnTo>
                    <a:pt x="15449" y="4700"/>
                  </a:lnTo>
                  <a:lnTo>
                    <a:pt x="13621" y="6528"/>
                  </a:lnTo>
                  <a:cubicBezTo>
                    <a:pt x="13266" y="6877"/>
                    <a:pt x="12829" y="7033"/>
                    <a:pt x="12401" y="7033"/>
                  </a:cubicBezTo>
                  <a:cubicBezTo>
                    <a:pt x="11493" y="7033"/>
                    <a:pt x="10619" y="6331"/>
                    <a:pt x="10619" y="5266"/>
                  </a:cubicBezTo>
                  <a:lnTo>
                    <a:pt x="10619" y="4113"/>
                  </a:lnTo>
                  <a:cubicBezTo>
                    <a:pt x="9879" y="3547"/>
                    <a:pt x="9444" y="2677"/>
                    <a:pt x="9444" y="1763"/>
                  </a:cubicBezTo>
                  <a:lnTo>
                    <a:pt x="9444" y="1"/>
                  </a:lnTo>
                  <a:close/>
                </a:path>
              </a:pathLst>
            </a:custGeom>
            <a:solidFill>
              <a:schemeClr val="accent3">
                <a:alpha val="52679"/>
              </a:schemeClr>
            </a:solidFill>
            <a:ln>
              <a:noFill/>
            </a:ln>
          </p:spPr>
          <p:txBody>
            <a:bodyPr spcFirstLastPara="1" wrap="square" lIns="121900" tIns="121900" rIns="121900" bIns="121900" anchor="ctr" anchorCtr="0">
              <a:noAutofit/>
            </a:bodyPr>
            <a:lstStyle/>
            <a:p>
              <a:endParaRPr sz="2400"/>
            </a:p>
          </p:txBody>
        </p:sp>
        <p:sp>
          <p:nvSpPr>
            <p:cNvPr id="8565" name="Google Shape;8565;p64"/>
            <p:cNvSpPr/>
            <p:nvPr/>
          </p:nvSpPr>
          <p:spPr>
            <a:xfrm>
              <a:off x="4856275" y="2652950"/>
              <a:ext cx="499925" cy="58775"/>
            </a:xfrm>
            <a:custGeom>
              <a:avLst/>
              <a:gdLst/>
              <a:ahLst/>
              <a:cxnLst/>
              <a:rect l="l" t="t" r="r" b="b"/>
              <a:pathLst>
                <a:path w="19997" h="2351" extrusionOk="0">
                  <a:moveTo>
                    <a:pt x="588" y="0"/>
                  </a:moveTo>
                  <a:cubicBezTo>
                    <a:pt x="262" y="0"/>
                    <a:pt x="1" y="262"/>
                    <a:pt x="1" y="588"/>
                  </a:cubicBezTo>
                  <a:cubicBezTo>
                    <a:pt x="1" y="1567"/>
                    <a:pt x="784" y="2350"/>
                    <a:pt x="1763" y="2350"/>
                  </a:cubicBezTo>
                  <a:lnTo>
                    <a:pt x="18234" y="2350"/>
                  </a:lnTo>
                  <a:cubicBezTo>
                    <a:pt x="19192" y="2350"/>
                    <a:pt x="19997" y="1567"/>
                    <a:pt x="19997" y="588"/>
                  </a:cubicBezTo>
                  <a:cubicBezTo>
                    <a:pt x="19997" y="262"/>
                    <a:pt x="19714" y="0"/>
                    <a:pt x="19409" y="0"/>
                  </a:cubicBezTo>
                  <a:close/>
                </a:path>
              </a:pathLst>
            </a:custGeom>
            <a:solidFill>
              <a:schemeClr val="accent3">
                <a:alpha val="52679"/>
              </a:schemeClr>
            </a:solidFill>
            <a:ln>
              <a:noFill/>
            </a:ln>
          </p:spPr>
          <p:txBody>
            <a:bodyPr spcFirstLastPara="1" wrap="square" lIns="121900" tIns="121900" rIns="121900" bIns="121900" anchor="ctr" anchorCtr="0">
              <a:noAutofit/>
            </a:bodyPr>
            <a:lstStyle/>
            <a:p>
              <a:endParaRPr sz="2400"/>
            </a:p>
          </p:txBody>
        </p:sp>
        <p:sp>
          <p:nvSpPr>
            <p:cNvPr id="8566" name="Google Shape;8566;p64"/>
            <p:cNvSpPr/>
            <p:nvPr/>
          </p:nvSpPr>
          <p:spPr>
            <a:xfrm>
              <a:off x="5151100" y="2243350"/>
              <a:ext cx="205100" cy="234150"/>
            </a:xfrm>
            <a:custGeom>
              <a:avLst/>
              <a:gdLst/>
              <a:ahLst/>
              <a:cxnLst/>
              <a:rect l="l" t="t" r="r" b="b"/>
              <a:pathLst>
                <a:path w="8204" h="9366" extrusionOk="0">
                  <a:moveTo>
                    <a:pt x="2288" y="1740"/>
                  </a:moveTo>
                  <a:cubicBezTo>
                    <a:pt x="2302" y="1740"/>
                    <a:pt x="2315" y="1741"/>
                    <a:pt x="2329" y="1741"/>
                  </a:cubicBezTo>
                  <a:lnTo>
                    <a:pt x="5854" y="1741"/>
                  </a:lnTo>
                  <a:cubicBezTo>
                    <a:pt x="6572" y="1807"/>
                    <a:pt x="6572" y="2873"/>
                    <a:pt x="5854" y="2916"/>
                  </a:cubicBezTo>
                  <a:lnTo>
                    <a:pt x="2329" y="2916"/>
                  </a:lnTo>
                  <a:cubicBezTo>
                    <a:pt x="2308" y="2918"/>
                    <a:pt x="2288" y="2919"/>
                    <a:pt x="2269" y="2919"/>
                  </a:cubicBezTo>
                  <a:cubicBezTo>
                    <a:pt x="1516" y="2919"/>
                    <a:pt x="1522" y="1740"/>
                    <a:pt x="2288" y="1740"/>
                  </a:cubicBezTo>
                  <a:close/>
                  <a:moveTo>
                    <a:pt x="5854" y="4091"/>
                  </a:moveTo>
                  <a:cubicBezTo>
                    <a:pt x="6637" y="4091"/>
                    <a:pt x="6637" y="5266"/>
                    <a:pt x="5854" y="5266"/>
                  </a:cubicBezTo>
                  <a:lnTo>
                    <a:pt x="2329" y="5266"/>
                  </a:lnTo>
                  <a:cubicBezTo>
                    <a:pt x="1567" y="5266"/>
                    <a:pt x="1567" y="4091"/>
                    <a:pt x="2329" y="4091"/>
                  </a:cubicBezTo>
                  <a:close/>
                  <a:moveTo>
                    <a:pt x="1763" y="1"/>
                  </a:moveTo>
                  <a:cubicBezTo>
                    <a:pt x="784" y="1"/>
                    <a:pt x="1" y="784"/>
                    <a:pt x="1" y="1741"/>
                  </a:cubicBezTo>
                  <a:lnTo>
                    <a:pt x="1" y="5266"/>
                  </a:lnTo>
                  <a:cubicBezTo>
                    <a:pt x="1" y="6006"/>
                    <a:pt x="458" y="6680"/>
                    <a:pt x="1176" y="6920"/>
                  </a:cubicBezTo>
                  <a:lnTo>
                    <a:pt x="1176" y="8769"/>
                  </a:lnTo>
                  <a:cubicBezTo>
                    <a:pt x="1176" y="9122"/>
                    <a:pt x="1464" y="9366"/>
                    <a:pt x="1765" y="9366"/>
                  </a:cubicBezTo>
                  <a:cubicBezTo>
                    <a:pt x="1909" y="9366"/>
                    <a:pt x="2057" y="9310"/>
                    <a:pt x="2177" y="9183"/>
                  </a:cubicBezTo>
                  <a:lnTo>
                    <a:pt x="4352" y="7007"/>
                  </a:lnTo>
                  <a:lnTo>
                    <a:pt x="6441" y="7007"/>
                  </a:lnTo>
                  <a:cubicBezTo>
                    <a:pt x="7420" y="7007"/>
                    <a:pt x="8204" y="6223"/>
                    <a:pt x="8204" y="5266"/>
                  </a:cubicBezTo>
                  <a:lnTo>
                    <a:pt x="8204" y="1741"/>
                  </a:lnTo>
                  <a:cubicBezTo>
                    <a:pt x="8204" y="784"/>
                    <a:pt x="7420" y="1"/>
                    <a:pt x="6441" y="1"/>
                  </a:cubicBezTo>
                  <a:close/>
                </a:path>
              </a:pathLst>
            </a:custGeom>
            <a:solidFill>
              <a:schemeClr val="accent3">
                <a:alpha val="52679"/>
              </a:schemeClr>
            </a:solidFill>
            <a:ln>
              <a:noFill/>
            </a:ln>
          </p:spPr>
          <p:txBody>
            <a:bodyPr spcFirstLastPara="1" wrap="square" lIns="121900" tIns="121900" rIns="121900" bIns="121900" anchor="ctr" anchorCtr="0">
              <a:noAutofit/>
            </a:bodyPr>
            <a:lstStyle/>
            <a:p>
              <a:endParaRPr sz="2400"/>
            </a:p>
          </p:txBody>
        </p:sp>
      </p:grpSp>
      <p:grpSp>
        <p:nvGrpSpPr>
          <p:cNvPr id="8567" name="Google Shape;8567;p64"/>
          <p:cNvGrpSpPr/>
          <p:nvPr/>
        </p:nvGrpSpPr>
        <p:grpSpPr>
          <a:xfrm>
            <a:off x="6932709" y="2513434"/>
            <a:ext cx="612867" cy="666533"/>
            <a:chOff x="3357700" y="1302875"/>
            <a:chExt cx="459650" cy="499900"/>
          </a:xfrm>
        </p:grpSpPr>
        <p:sp>
          <p:nvSpPr>
            <p:cNvPr id="8568" name="Google Shape;8568;p64"/>
            <p:cNvSpPr/>
            <p:nvPr/>
          </p:nvSpPr>
          <p:spPr>
            <a:xfrm>
              <a:off x="3357700" y="1302875"/>
              <a:ext cx="459650" cy="499900"/>
            </a:xfrm>
            <a:custGeom>
              <a:avLst/>
              <a:gdLst/>
              <a:ahLst/>
              <a:cxnLst/>
              <a:rect l="l" t="t" r="r" b="b"/>
              <a:pathLst>
                <a:path w="18386" h="19996" extrusionOk="0">
                  <a:moveTo>
                    <a:pt x="9226" y="1175"/>
                  </a:moveTo>
                  <a:cubicBezTo>
                    <a:pt x="10031" y="1175"/>
                    <a:pt x="10879" y="2480"/>
                    <a:pt x="11467" y="4526"/>
                  </a:cubicBezTo>
                  <a:cubicBezTo>
                    <a:pt x="10705" y="4765"/>
                    <a:pt x="9965" y="5070"/>
                    <a:pt x="9247" y="5396"/>
                  </a:cubicBezTo>
                  <a:cubicBezTo>
                    <a:pt x="8508" y="5048"/>
                    <a:pt x="7768" y="4765"/>
                    <a:pt x="7006" y="4504"/>
                  </a:cubicBezTo>
                  <a:cubicBezTo>
                    <a:pt x="7594" y="2480"/>
                    <a:pt x="8442" y="1175"/>
                    <a:pt x="9226" y="1175"/>
                  </a:cubicBezTo>
                  <a:close/>
                  <a:moveTo>
                    <a:pt x="6723" y="5657"/>
                  </a:moveTo>
                  <a:cubicBezTo>
                    <a:pt x="7093" y="5788"/>
                    <a:pt x="7485" y="5940"/>
                    <a:pt x="7855" y="6092"/>
                  </a:cubicBezTo>
                  <a:cubicBezTo>
                    <a:pt x="7398" y="6310"/>
                    <a:pt x="6941" y="6593"/>
                    <a:pt x="6506" y="6876"/>
                  </a:cubicBezTo>
                  <a:cubicBezTo>
                    <a:pt x="6549" y="6462"/>
                    <a:pt x="6636" y="6049"/>
                    <a:pt x="6702" y="5657"/>
                  </a:cubicBezTo>
                  <a:close/>
                  <a:moveTo>
                    <a:pt x="11750" y="5657"/>
                  </a:moveTo>
                  <a:cubicBezTo>
                    <a:pt x="11815" y="6049"/>
                    <a:pt x="11902" y="6462"/>
                    <a:pt x="11945" y="6876"/>
                  </a:cubicBezTo>
                  <a:cubicBezTo>
                    <a:pt x="11510" y="6593"/>
                    <a:pt x="11075" y="6310"/>
                    <a:pt x="10596" y="6092"/>
                  </a:cubicBezTo>
                  <a:cubicBezTo>
                    <a:pt x="10988" y="5918"/>
                    <a:pt x="11380" y="5788"/>
                    <a:pt x="11750" y="5657"/>
                  </a:cubicBezTo>
                  <a:close/>
                  <a:moveTo>
                    <a:pt x="14535" y="5026"/>
                  </a:moveTo>
                  <a:cubicBezTo>
                    <a:pt x="14687" y="5875"/>
                    <a:pt x="15405" y="6484"/>
                    <a:pt x="16275" y="6484"/>
                  </a:cubicBezTo>
                  <a:cubicBezTo>
                    <a:pt x="16493" y="6484"/>
                    <a:pt x="16710" y="6440"/>
                    <a:pt x="16928" y="6353"/>
                  </a:cubicBezTo>
                  <a:lnTo>
                    <a:pt x="16928" y="6353"/>
                  </a:lnTo>
                  <a:cubicBezTo>
                    <a:pt x="16819" y="6919"/>
                    <a:pt x="16428" y="7659"/>
                    <a:pt x="15775" y="8464"/>
                  </a:cubicBezTo>
                  <a:cubicBezTo>
                    <a:pt x="15579" y="8703"/>
                    <a:pt x="15340" y="8943"/>
                    <a:pt x="15100" y="9182"/>
                  </a:cubicBezTo>
                  <a:cubicBezTo>
                    <a:pt x="14513" y="8660"/>
                    <a:pt x="13882" y="8159"/>
                    <a:pt x="13229" y="7702"/>
                  </a:cubicBezTo>
                  <a:cubicBezTo>
                    <a:pt x="13164" y="6897"/>
                    <a:pt x="13033" y="6114"/>
                    <a:pt x="12881" y="5309"/>
                  </a:cubicBezTo>
                  <a:cubicBezTo>
                    <a:pt x="13425" y="5178"/>
                    <a:pt x="13991" y="5070"/>
                    <a:pt x="14535" y="5026"/>
                  </a:cubicBezTo>
                  <a:close/>
                  <a:moveTo>
                    <a:pt x="3938" y="5048"/>
                  </a:moveTo>
                  <a:cubicBezTo>
                    <a:pt x="4504" y="5091"/>
                    <a:pt x="5048" y="5178"/>
                    <a:pt x="5592" y="5331"/>
                  </a:cubicBezTo>
                  <a:cubicBezTo>
                    <a:pt x="5440" y="6114"/>
                    <a:pt x="5331" y="6919"/>
                    <a:pt x="5244" y="7702"/>
                  </a:cubicBezTo>
                  <a:cubicBezTo>
                    <a:pt x="4591" y="8181"/>
                    <a:pt x="3982" y="8660"/>
                    <a:pt x="3373" y="9204"/>
                  </a:cubicBezTo>
                  <a:cubicBezTo>
                    <a:pt x="3155" y="8964"/>
                    <a:pt x="2916" y="8725"/>
                    <a:pt x="2698" y="8464"/>
                  </a:cubicBezTo>
                  <a:cubicBezTo>
                    <a:pt x="2045" y="7681"/>
                    <a:pt x="1654" y="6941"/>
                    <a:pt x="1567" y="6353"/>
                  </a:cubicBezTo>
                  <a:lnTo>
                    <a:pt x="1567" y="6353"/>
                  </a:lnTo>
                  <a:cubicBezTo>
                    <a:pt x="1763" y="6440"/>
                    <a:pt x="1980" y="6484"/>
                    <a:pt x="2198" y="6484"/>
                  </a:cubicBezTo>
                  <a:cubicBezTo>
                    <a:pt x="3068" y="6484"/>
                    <a:pt x="3786" y="5875"/>
                    <a:pt x="3938" y="5048"/>
                  </a:cubicBezTo>
                  <a:close/>
                  <a:moveTo>
                    <a:pt x="5157" y="9225"/>
                  </a:moveTo>
                  <a:cubicBezTo>
                    <a:pt x="5157" y="9508"/>
                    <a:pt x="5135" y="9748"/>
                    <a:pt x="5135" y="10009"/>
                  </a:cubicBezTo>
                  <a:cubicBezTo>
                    <a:pt x="5135" y="10270"/>
                    <a:pt x="5135" y="10531"/>
                    <a:pt x="5157" y="10770"/>
                  </a:cubicBezTo>
                  <a:cubicBezTo>
                    <a:pt x="4830" y="10531"/>
                    <a:pt x="4526" y="10270"/>
                    <a:pt x="4243" y="10009"/>
                  </a:cubicBezTo>
                  <a:cubicBezTo>
                    <a:pt x="4526" y="9726"/>
                    <a:pt x="4830" y="9487"/>
                    <a:pt x="5157" y="9225"/>
                  </a:cubicBezTo>
                  <a:close/>
                  <a:moveTo>
                    <a:pt x="13316" y="9225"/>
                  </a:moveTo>
                  <a:lnTo>
                    <a:pt x="13316" y="9225"/>
                  </a:lnTo>
                  <a:cubicBezTo>
                    <a:pt x="13642" y="9487"/>
                    <a:pt x="13947" y="9748"/>
                    <a:pt x="14252" y="10009"/>
                  </a:cubicBezTo>
                  <a:cubicBezTo>
                    <a:pt x="13947" y="10270"/>
                    <a:pt x="13642" y="10509"/>
                    <a:pt x="13316" y="10770"/>
                  </a:cubicBezTo>
                  <a:cubicBezTo>
                    <a:pt x="13316" y="10509"/>
                    <a:pt x="13338" y="10270"/>
                    <a:pt x="13338" y="10009"/>
                  </a:cubicBezTo>
                  <a:cubicBezTo>
                    <a:pt x="13338" y="9748"/>
                    <a:pt x="13338" y="9487"/>
                    <a:pt x="13316" y="9225"/>
                  </a:cubicBezTo>
                  <a:close/>
                  <a:moveTo>
                    <a:pt x="9247" y="6701"/>
                  </a:moveTo>
                  <a:cubicBezTo>
                    <a:pt x="10226" y="7180"/>
                    <a:pt x="11184" y="7724"/>
                    <a:pt x="12098" y="8355"/>
                  </a:cubicBezTo>
                  <a:cubicBezTo>
                    <a:pt x="12141" y="8899"/>
                    <a:pt x="12163" y="9443"/>
                    <a:pt x="12163" y="10009"/>
                  </a:cubicBezTo>
                  <a:cubicBezTo>
                    <a:pt x="12163" y="10572"/>
                    <a:pt x="12141" y="11114"/>
                    <a:pt x="12098" y="11655"/>
                  </a:cubicBezTo>
                  <a:lnTo>
                    <a:pt x="12098" y="11655"/>
                  </a:lnTo>
                  <a:cubicBezTo>
                    <a:pt x="11190" y="12280"/>
                    <a:pt x="10219" y="12841"/>
                    <a:pt x="9247" y="13316"/>
                  </a:cubicBezTo>
                  <a:cubicBezTo>
                    <a:pt x="8246" y="12837"/>
                    <a:pt x="7289" y="12272"/>
                    <a:pt x="6375" y="11662"/>
                  </a:cubicBezTo>
                  <a:cubicBezTo>
                    <a:pt x="6332" y="11118"/>
                    <a:pt x="6310" y="10574"/>
                    <a:pt x="6310" y="10009"/>
                  </a:cubicBezTo>
                  <a:cubicBezTo>
                    <a:pt x="6310" y="9443"/>
                    <a:pt x="6332" y="8877"/>
                    <a:pt x="6375" y="8355"/>
                  </a:cubicBezTo>
                  <a:cubicBezTo>
                    <a:pt x="7289" y="7724"/>
                    <a:pt x="8246" y="7180"/>
                    <a:pt x="9247" y="6701"/>
                  </a:cubicBezTo>
                  <a:close/>
                  <a:moveTo>
                    <a:pt x="11967" y="13120"/>
                  </a:moveTo>
                  <a:lnTo>
                    <a:pt x="11967" y="13120"/>
                  </a:lnTo>
                  <a:cubicBezTo>
                    <a:pt x="11902" y="13555"/>
                    <a:pt x="11837" y="13947"/>
                    <a:pt x="11750" y="14339"/>
                  </a:cubicBezTo>
                  <a:cubicBezTo>
                    <a:pt x="11380" y="14208"/>
                    <a:pt x="10988" y="14077"/>
                    <a:pt x="10618" y="13925"/>
                  </a:cubicBezTo>
                  <a:cubicBezTo>
                    <a:pt x="11075" y="13686"/>
                    <a:pt x="11532" y="13425"/>
                    <a:pt x="11967" y="13120"/>
                  </a:cubicBezTo>
                  <a:close/>
                  <a:moveTo>
                    <a:pt x="6528" y="13142"/>
                  </a:moveTo>
                  <a:lnTo>
                    <a:pt x="6528" y="13142"/>
                  </a:lnTo>
                  <a:cubicBezTo>
                    <a:pt x="6941" y="13425"/>
                    <a:pt x="7398" y="13686"/>
                    <a:pt x="7855" y="13925"/>
                  </a:cubicBezTo>
                  <a:cubicBezTo>
                    <a:pt x="7463" y="14077"/>
                    <a:pt x="7093" y="14230"/>
                    <a:pt x="6723" y="14360"/>
                  </a:cubicBezTo>
                  <a:cubicBezTo>
                    <a:pt x="6636" y="13969"/>
                    <a:pt x="6571" y="13555"/>
                    <a:pt x="6528" y="13142"/>
                  </a:cubicBezTo>
                  <a:close/>
                  <a:moveTo>
                    <a:pt x="15100" y="10814"/>
                  </a:moveTo>
                  <a:cubicBezTo>
                    <a:pt x="15318" y="11053"/>
                    <a:pt x="15557" y="11292"/>
                    <a:pt x="15775" y="11532"/>
                  </a:cubicBezTo>
                  <a:cubicBezTo>
                    <a:pt x="16428" y="12315"/>
                    <a:pt x="16819" y="13055"/>
                    <a:pt x="16906" y="13642"/>
                  </a:cubicBezTo>
                  <a:cubicBezTo>
                    <a:pt x="16710" y="13555"/>
                    <a:pt x="16493" y="13512"/>
                    <a:pt x="16253" y="13512"/>
                  </a:cubicBezTo>
                  <a:cubicBezTo>
                    <a:pt x="15405" y="13512"/>
                    <a:pt x="14687" y="14121"/>
                    <a:pt x="14535" y="14970"/>
                  </a:cubicBezTo>
                  <a:cubicBezTo>
                    <a:pt x="13969" y="14926"/>
                    <a:pt x="13425" y="14817"/>
                    <a:pt x="12881" y="14665"/>
                  </a:cubicBezTo>
                  <a:cubicBezTo>
                    <a:pt x="13033" y="13882"/>
                    <a:pt x="13142" y="13098"/>
                    <a:pt x="13229" y="12293"/>
                  </a:cubicBezTo>
                  <a:cubicBezTo>
                    <a:pt x="13882" y="11836"/>
                    <a:pt x="14491" y="11336"/>
                    <a:pt x="15100" y="10814"/>
                  </a:cubicBezTo>
                  <a:close/>
                  <a:moveTo>
                    <a:pt x="3394" y="10814"/>
                  </a:moveTo>
                  <a:cubicBezTo>
                    <a:pt x="3982" y="11358"/>
                    <a:pt x="4613" y="11836"/>
                    <a:pt x="5266" y="12293"/>
                  </a:cubicBezTo>
                  <a:cubicBezTo>
                    <a:pt x="5331" y="13098"/>
                    <a:pt x="5440" y="13903"/>
                    <a:pt x="5614" y="14687"/>
                  </a:cubicBezTo>
                  <a:cubicBezTo>
                    <a:pt x="4755" y="14906"/>
                    <a:pt x="3988" y="15014"/>
                    <a:pt x="3357" y="15014"/>
                  </a:cubicBezTo>
                  <a:cubicBezTo>
                    <a:pt x="2485" y="15014"/>
                    <a:pt x="1872" y="14808"/>
                    <a:pt x="1632" y="14404"/>
                  </a:cubicBezTo>
                  <a:cubicBezTo>
                    <a:pt x="1306" y="13838"/>
                    <a:pt x="1697" y="12772"/>
                    <a:pt x="2720" y="11532"/>
                  </a:cubicBezTo>
                  <a:cubicBezTo>
                    <a:pt x="2916" y="11292"/>
                    <a:pt x="3155" y="11053"/>
                    <a:pt x="3394" y="10814"/>
                  </a:cubicBezTo>
                  <a:close/>
                  <a:moveTo>
                    <a:pt x="9226" y="14621"/>
                  </a:moveTo>
                  <a:cubicBezTo>
                    <a:pt x="9965" y="14948"/>
                    <a:pt x="10705" y="15231"/>
                    <a:pt x="11488" y="15492"/>
                  </a:cubicBezTo>
                  <a:cubicBezTo>
                    <a:pt x="10901" y="17515"/>
                    <a:pt x="10052" y="18821"/>
                    <a:pt x="9247" y="18821"/>
                  </a:cubicBezTo>
                  <a:cubicBezTo>
                    <a:pt x="8442" y="18821"/>
                    <a:pt x="7594" y="17537"/>
                    <a:pt x="7006" y="15492"/>
                  </a:cubicBezTo>
                  <a:cubicBezTo>
                    <a:pt x="7768" y="15252"/>
                    <a:pt x="8508" y="14948"/>
                    <a:pt x="9226" y="14621"/>
                  </a:cubicBezTo>
                  <a:close/>
                  <a:moveTo>
                    <a:pt x="9247" y="0"/>
                  </a:moveTo>
                  <a:cubicBezTo>
                    <a:pt x="7681" y="0"/>
                    <a:pt x="6571" y="1762"/>
                    <a:pt x="5875" y="4156"/>
                  </a:cubicBezTo>
                  <a:cubicBezTo>
                    <a:pt x="5179" y="3982"/>
                    <a:pt x="4439" y="3873"/>
                    <a:pt x="3699" y="3829"/>
                  </a:cubicBezTo>
                  <a:cubicBezTo>
                    <a:pt x="3353" y="3230"/>
                    <a:pt x="2784" y="2961"/>
                    <a:pt x="2217" y="2961"/>
                  </a:cubicBezTo>
                  <a:cubicBezTo>
                    <a:pt x="1324" y="2961"/>
                    <a:pt x="435" y="3630"/>
                    <a:pt x="435" y="4721"/>
                  </a:cubicBezTo>
                  <a:cubicBezTo>
                    <a:pt x="457" y="4896"/>
                    <a:pt x="479" y="5048"/>
                    <a:pt x="522" y="5222"/>
                  </a:cubicBezTo>
                  <a:cubicBezTo>
                    <a:pt x="65" y="6245"/>
                    <a:pt x="522" y="7637"/>
                    <a:pt x="1806" y="9204"/>
                  </a:cubicBezTo>
                  <a:cubicBezTo>
                    <a:pt x="2002" y="9487"/>
                    <a:pt x="2263" y="9726"/>
                    <a:pt x="2524" y="9987"/>
                  </a:cubicBezTo>
                  <a:cubicBezTo>
                    <a:pt x="2263" y="10270"/>
                    <a:pt x="2002" y="10531"/>
                    <a:pt x="1806" y="10792"/>
                  </a:cubicBezTo>
                  <a:cubicBezTo>
                    <a:pt x="435" y="12446"/>
                    <a:pt x="0" y="13925"/>
                    <a:pt x="609" y="14970"/>
                  </a:cubicBezTo>
                  <a:cubicBezTo>
                    <a:pt x="1088" y="15818"/>
                    <a:pt x="2089" y="16166"/>
                    <a:pt x="3351" y="16166"/>
                  </a:cubicBezTo>
                  <a:cubicBezTo>
                    <a:pt x="4199" y="16144"/>
                    <a:pt x="5048" y="16036"/>
                    <a:pt x="5875" y="15796"/>
                  </a:cubicBezTo>
                  <a:cubicBezTo>
                    <a:pt x="6549" y="18211"/>
                    <a:pt x="7681" y="19996"/>
                    <a:pt x="9226" y="19996"/>
                  </a:cubicBezTo>
                  <a:cubicBezTo>
                    <a:pt x="10770" y="19996"/>
                    <a:pt x="11924" y="18211"/>
                    <a:pt x="12598" y="15818"/>
                  </a:cubicBezTo>
                  <a:cubicBezTo>
                    <a:pt x="13294" y="15992"/>
                    <a:pt x="14012" y="16101"/>
                    <a:pt x="14752" y="16144"/>
                  </a:cubicBezTo>
                  <a:cubicBezTo>
                    <a:pt x="15101" y="16748"/>
                    <a:pt x="15676" y="17020"/>
                    <a:pt x="16247" y="17020"/>
                  </a:cubicBezTo>
                  <a:cubicBezTo>
                    <a:pt x="17136" y="17020"/>
                    <a:pt x="18016" y="16361"/>
                    <a:pt x="18016" y="15274"/>
                  </a:cubicBezTo>
                  <a:cubicBezTo>
                    <a:pt x="17994" y="15100"/>
                    <a:pt x="17972" y="14926"/>
                    <a:pt x="17929" y="14774"/>
                  </a:cubicBezTo>
                  <a:cubicBezTo>
                    <a:pt x="18386" y="13751"/>
                    <a:pt x="17929" y="12337"/>
                    <a:pt x="16645" y="10792"/>
                  </a:cubicBezTo>
                  <a:lnTo>
                    <a:pt x="16667" y="10792"/>
                  </a:lnTo>
                  <a:cubicBezTo>
                    <a:pt x="16449" y="10509"/>
                    <a:pt x="16188" y="10248"/>
                    <a:pt x="15927" y="9987"/>
                  </a:cubicBezTo>
                  <a:cubicBezTo>
                    <a:pt x="16188" y="9726"/>
                    <a:pt x="16449" y="9465"/>
                    <a:pt x="16667" y="9204"/>
                  </a:cubicBezTo>
                  <a:cubicBezTo>
                    <a:pt x="17907" y="7681"/>
                    <a:pt x="18364" y="6332"/>
                    <a:pt x="17929" y="5222"/>
                  </a:cubicBezTo>
                  <a:cubicBezTo>
                    <a:pt x="17994" y="5070"/>
                    <a:pt x="18016" y="4896"/>
                    <a:pt x="18016" y="4721"/>
                  </a:cubicBezTo>
                  <a:cubicBezTo>
                    <a:pt x="18016" y="3635"/>
                    <a:pt x="17144" y="2976"/>
                    <a:pt x="16256" y="2976"/>
                  </a:cubicBezTo>
                  <a:cubicBezTo>
                    <a:pt x="15686" y="2976"/>
                    <a:pt x="15109" y="3247"/>
                    <a:pt x="14752" y="3851"/>
                  </a:cubicBezTo>
                  <a:cubicBezTo>
                    <a:pt x="14034" y="3873"/>
                    <a:pt x="13294" y="4003"/>
                    <a:pt x="12598" y="4178"/>
                  </a:cubicBezTo>
                  <a:cubicBezTo>
                    <a:pt x="11924" y="1784"/>
                    <a:pt x="10792" y="0"/>
                    <a:pt x="9247" y="0"/>
                  </a:cubicBezTo>
                  <a:close/>
                </a:path>
              </a:pathLst>
            </a:custGeom>
            <a:solidFill>
              <a:schemeClr val="accent3">
                <a:alpha val="52679"/>
              </a:schemeClr>
            </a:solidFill>
            <a:ln>
              <a:noFill/>
            </a:ln>
          </p:spPr>
          <p:txBody>
            <a:bodyPr spcFirstLastPara="1" wrap="square" lIns="121900" tIns="121900" rIns="121900" bIns="121900" anchor="ctr" anchorCtr="0">
              <a:noAutofit/>
            </a:bodyPr>
            <a:lstStyle/>
            <a:p>
              <a:endParaRPr sz="2400"/>
            </a:p>
          </p:txBody>
        </p:sp>
        <p:sp>
          <p:nvSpPr>
            <p:cNvPr id="8569" name="Google Shape;8569;p64"/>
            <p:cNvSpPr/>
            <p:nvPr/>
          </p:nvSpPr>
          <p:spPr>
            <a:xfrm>
              <a:off x="3530125" y="1509025"/>
              <a:ext cx="102275" cy="87550"/>
            </a:xfrm>
            <a:custGeom>
              <a:avLst/>
              <a:gdLst/>
              <a:ahLst/>
              <a:cxnLst/>
              <a:rect l="l" t="t" r="r" b="b"/>
              <a:pathLst>
                <a:path w="4091" h="3502" extrusionOk="0">
                  <a:moveTo>
                    <a:pt x="2350" y="0"/>
                  </a:moveTo>
                  <a:cubicBezTo>
                    <a:pt x="784" y="0"/>
                    <a:pt x="0" y="1893"/>
                    <a:pt x="1088" y="2981"/>
                  </a:cubicBezTo>
                  <a:cubicBezTo>
                    <a:pt x="1448" y="3341"/>
                    <a:pt x="1889" y="3501"/>
                    <a:pt x="2322" y="3501"/>
                  </a:cubicBezTo>
                  <a:cubicBezTo>
                    <a:pt x="3226" y="3501"/>
                    <a:pt x="4091" y="2800"/>
                    <a:pt x="4091" y="1741"/>
                  </a:cubicBezTo>
                  <a:cubicBezTo>
                    <a:pt x="4091" y="784"/>
                    <a:pt x="3308" y="0"/>
                    <a:pt x="2350" y="0"/>
                  </a:cubicBezTo>
                  <a:close/>
                </a:path>
              </a:pathLst>
            </a:custGeom>
            <a:solidFill>
              <a:schemeClr val="accent3">
                <a:alpha val="52679"/>
              </a:schemeClr>
            </a:solidFill>
            <a:ln>
              <a:noFill/>
            </a:ln>
          </p:spPr>
          <p:txBody>
            <a:bodyPr spcFirstLastPara="1" wrap="square" lIns="121900" tIns="121900" rIns="121900" bIns="121900" anchor="ctr" anchorCtr="0">
              <a:noAutofit/>
            </a:bodyPr>
            <a:lstStyle/>
            <a:p>
              <a:endParaRPr sz="2400"/>
            </a:p>
          </p:txBody>
        </p:sp>
      </p:grpSp>
      <p:cxnSp>
        <p:nvCxnSpPr>
          <p:cNvPr id="8570" name="Google Shape;8570;p64"/>
          <p:cNvCxnSpPr>
            <a:cxnSpLocks/>
          </p:cNvCxnSpPr>
          <p:nvPr/>
        </p:nvCxnSpPr>
        <p:spPr>
          <a:xfrm>
            <a:off x="3488152" y="2919455"/>
            <a:ext cx="663955" cy="1020263"/>
          </a:xfrm>
          <a:prstGeom prst="straightConnector1">
            <a:avLst/>
          </a:prstGeom>
          <a:noFill/>
          <a:ln w="9525" cap="flat" cmpd="sng">
            <a:solidFill>
              <a:schemeClr val="accent3"/>
            </a:solidFill>
            <a:prstDash val="solid"/>
            <a:round/>
            <a:headEnd type="oval" w="med" len="med"/>
            <a:tailEnd type="oval" w="med" len="med"/>
          </a:ln>
        </p:spPr>
      </p:cxnSp>
      <p:cxnSp>
        <p:nvCxnSpPr>
          <p:cNvPr id="8571" name="Google Shape;8571;p64"/>
          <p:cNvCxnSpPr>
            <a:stCxn id="8532" idx="3"/>
            <a:endCxn id="8533" idx="1"/>
          </p:cNvCxnSpPr>
          <p:nvPr/>
        </p:nvCxnSpPr>
        <p:spPr>
          <a:xfrm flipV="1">
            <a:off x="5741795" y="2846687"/>
            <a:ext cx="676196" cy="1020263"/>
          </a:xfrm>
          <a:prstGeom prst="straightConnector1">
            <a:avLst/>
          </a:prstGeom>
          <a:noFill/>
          <a:ln w="9525" cap="flat" cmpd="sng">
            <a:solidFill>
              <a:schemeClr val="accent3"/>
            </a:solidFill>
            <a:prstDash val="solid"/>
            <a:round/>
            <a:headEnd type="oval" w="med" len="med"/>
            <a:tailEnd type="oval" w="med" len="med"/>
          </a:ln>
        </p:spPr>
      </p:cxnSp>
      <p:cxnSp>
        <p:nvCxnSpPr>
          <p:cNvPr id="8572" name="Google Shape;8572;p64"/>
          <p:cNvCxnSpPr>
            <a:stCxn id="8533" idx="3"/>
            <a:endCxn id="8534" idx="1"/>
          </p:cNvCxnSpPr>
          <p:nvPr/>
        </p:nvCxnSpPr>
        <p:spPr>
          <a:xfrm>
            <a:off x="8066791" y="2846687"/>
            <a:ext cx="676196" cy="1020263"/>
          </a:xfrm>
          <a:prstGeom prst="straightConnector1">
            <a:avLst/>
          </a:prstGeom>
          <a:noFill/>
          <a:ln w="9525" cap="flat" cmpd="sng">
            <a:solidFill>
              <a:schemeClr val="accent3"/>
            </a:solidFill>
            <a:prstDash val="solid"/>
            <a:round/>
            <a:headEnd type="oval" w="med" len="med"/>
            <a:tailEnd type="oval" w="med" len="med"/>
          </a:ln>
        </p:spPr>
      </p:cxnSp>
      <p:pic>
        <p:nvPicPr>
          <p:cNvPr id="2" name="Picture 1">
            <a:extLst>
              <a:ext uri="{FF2B5EF4-FFF2-40B4-BE49-F238E27FC236}">
                <a16:creationId xmlns:a16="http://schemas.microsoft.com/office/drawing/2014/main" id="{B86E532C-DED2-450C-ABF1-A2F26BE6B495}"/>
              </a:ext>
            </a:extLst>
          </p:cNvPr>
          <p:cNvPicPr>
            <a:picLocks noChangeAspect="1"/>
          </p:cNvPicPr>
          <p:nvPr/>
        </p:nvPicPr>
        <p:blipFill>
          <a:blip r:embed="rId7"/>
          <a:stretch>
            <a:fillRect/>
          </a:stretch>
        </p:blipFill>
        <p:spPr>
          <a:xfrm>
            <a:off x="2330705" y="2602690"/>
            <a:ext cx="586897" cy="577277"/>
          </a:xfrm>
          <a:prstGeom prst="rect">
            <a:avLst/>
          </a:prstGeom>
        </p:spPr>
      </p:pic>
    </p:spTree>
    <p:extLst>
      <p:ext uri="{BB962C8B-B14F-4D97-AF65-F5344CB8AC3E}">
        <p14:creationId xmlns:p14="http://schemas.microsoft.com/office/powerpoint/2010/main" val="3171449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889900" y="41007"/>
            <a:ext cx="10111155" cy="523220"/>
          </a:xfrm>
          <a:prstGeom prst="rect">
            <a:avLst/>
          </a:prstGeom>
          <a:noFill/>
        </p:spPr>
        <p:txBody>
          <a:bodyPr wrap="square" rtlCol="0">
            <a:spAutoFit/>
          </a:bodyPr>
          <a:lstStyle/>
          <a:p>
            <a:pPr algn="ctr"/>
            <a:r>
              <a:rPr lang="el-GR" sz="2800" dirty="0">
                <a:solidFill>
                  <a:schemeClr val="tx2">
                    <a:lumMod val="75000"/>
                  </a:schemeClr>
                </a:solidFill>
                <a:latin typeface="Comic Sans MS" panose="030F0702030302020204" pitchFamily="66" charset="0"/>
              </a:rPr>
              <a:t>Είδη Διαπίστευσης </a:t>
            </a:r>
            <a:r>
              <a:rPr lang="en-US" sz="2800" dirty="0">
                <a:solidFill>
                  <a:schemeClr val="tx2">
                    <a:lumMod val="75000"/>
                  </a:schemeClr>
                </a:solidFill>
                <a:latin typeface="Comic Sans MS" panose="030F0702030302020204" pitchFamily="66" charset="0"/>
              </a:rPr>
              <a:t>Erasmus</a:t>
            </a:r>
            <a:endParaRPr lang="en-GB" sz="2800" b="1" dirty="0">
              <a:solidFill>
                <a:schemeClr val="tx2">
                  <a:lumMod val="75000"/>
                </a:schemeClr>
              </a:solidFill>
              <a:latin typeface="Comic Sans MS" panose="030F0702030302020204" pitchFamily="66" charset="0"/>
            </a:endParaRPr>
          </a:p>
        </p:txBody>
      </p:sp>
      <p:sp>
        <p:nvSpPr>
          <p:cNvPr id="3" name="Rectangle 2"/>
          <p:cNvSpPr/>
          <p:nvPr/>
        </p:nvSpPr>
        <p:spPr>
          <a:xfrm>
            <a:off x="898556" y="748074"/>
            <a:ext cx="10593363" cy="1200521"/>
          </a:xfrm>
          <a:prstGeom prst="rect">
            <a:avLst/>
          </a:prstGeom>
        </p:spPr>
        <p:txBody>
          <a:bodyPr wrap="square">
            <a:spAutoFit/>
          </a:bodyPr>
          <a:lstStyle/>
          <a:p>
            <a:pPr lvl="1" defTabSz="1061328">
              <a:lnSpc>
                <a:spcPct val="90000"/>
              </a:lnSpc>
              <a:spcBef>
                <a:spcPct val="0"/>
              </a:spcBef>
              <a:spcAft>
                <a:spcPct val="15000"/>
              </a:spcAft>
            </a:pPr>
            <a:r>
              <a:rPr lang="el-GR" sz="2667" dirty="0">
                <a:solidFill>
                  <a:schemeClr val="bg1"/>
                </a:solidFill>
                <a:latin typeface="Raleway" pitchFamily="2" charset="0"/>
              </a:rPr>
              <a:t>Υπάρχουν 2 είδη αιτήσεων Διαπίστευσης Ε</a:t>
            </a:r>
            <a:r>
              <a:rPr lang="en-US" sz="2667" dirty="0" err="1">
                <a:solidFill>
                  <a:schemeClr val="bg1"/>
                </a:solidFill>
                <a:latin typeface="Raleway" pitchFamily="2" charset="0"/>
              </a:rPr>
              <a:t>rasmus</a:t>
            </a:r>
            <a:r>
              <a:rPr lang="el-GR" sz="2667" dirty="0">
                <a:solidFill>
                  <a:schemeClr val="bg1"/>
                </a:solidFill>
                <a:latin typeface="Raleway" pitchFamily="2" charset="0"/>
              </a:rPr>
              <a:t>. Οι αιτούντες οργανισμοί μπορούν να υποβάλλουν αίτηση ως </a:t>
            </a:r>
            <a:r>
              <a:rPr lang="el-GR" sz="2667" b="1" dirty="0">
                <a:solidFill>
                  <a:schemeClr val="bg1"/>
                </a:solidFill>
                <a:latin typeface="Raleway" pitchFamily="2" charset="0"/>
              </a:rPr>
              <a:t>μεμονωμένοι οργανισμοί </a:t>
            </a:r>
            <a:r>
              <a:rPr lang="el-GR" sz="2667" dirty="0">
                <a:solidFill>
                  <a:schemeClr val="bg1"/>
                </a:solidFill>
                <a:latin typeface="Raleway" pitchFamily="2" charset="0"/>
              </a:rPr>
              <a:t>ή ως </a:t>
            </a:r>
            <a:r>
              <a:rPr lang="el-GR" sz="2667" b="1" dirty="0">
                <a:solidFill>
                  <a:schemeClr val="bg1"/>
                </a:solidFill>
                <a:latin typeface="Raleway" pitchFamily="2" charset="0"/>
              </a:rPr>
              <a:t>συντονιστές Κοινοπραξίας κινητικότητας</a:t>
            </a:r>
            <a:r>
              <a:rPr lang="el-GR" sz="2000" b="1" dirty="0">
                <a:solidFill>
                  <a:schemeClr val="bg1"/>
                </a:solidFill>
                <a:latin typeface="Century Gothic" panose="020B0502020202020204" pitchFamily="34" charset="0"/>
              </a:rPr>
              <a:t>. </a:t>
            </a:r>
          </a:p>
        </p:txBody>
      </p:sp>
      <p:graphicFrame>
        <p:nvGraphicFramePr>
          <p:cNvPr id="4" name="Table 3"/>
          <p:cNvGraphicFramePr>
            <a:graphicFrameLocks noGrp="1"/>
          </p:cNvGraphicFramePr>
          <p:nvPr/>
        </p:nvGraphicFramePr>
        <p:xfrm>
          <a:off x="799319" y="2132249"/>
          <a:ext cx="10292318" cy="4434840"/>
        </p:xfrm>
        <a:graphic>
          <a:graphicData uri="http://schemas.openxmlformats.org/drawingml/2006/table">
            <a:tbl>
              <a:tblPr firstRow="1" bandRow="1">
                <a:tableStyleId>{93296810-A885-4BE3-A3E7-6D5BEEA58F35}</a:tableStyleId>
              </a:tblPr>
              <a:tblGrid>
                <a:gridCol w="5146159">
                  <a:extLst>
                    <a:ext uri="{9D8B030D-6E8A-4147-A177-3AD203B41FA5}">
                      <a16:colId xmlns:a16="http://schemas.microsoft.com/office/drawing/2014/main" val="2840035776"/>
                    </a:ext>
                  </a:extLst>
                </a:gridCol>
                <a:gridCol w="5146159">
                  <a:extLst>
                    <a:ext uri="{9D8B030D-6E8A-4147-A177-3AD203B41FA5}">
                      <a16:colId xmlns:a16="http://schemas.microsoft.com/office/drawing/2014/main" val="257532227"/>
                    </a:ext>
                  </a:extLst>
                </a:gridCol>
              </a:tblGrid>
              <a:tr h="660400">
                <a:tc>
                  <a:txBody>
                    <a:bodyPr/>
                    <a:lstStyle/>
                    <a:p>
                      <a:pPr algn="ctr"/>
                      <a:r>
                        <a:rPr lang="el-GR" sz="1900" dirty="0">
                          <a:solidFill>
                            <a:schemeClr val="tx2">
                              <a:lumMod val="75000"/>
                            </a:schemeClr>
                          </a:solidFill>
                          <a:latin typeface="Raleway" pitchFamily="2" charset="0"/>
                        </a:rPr>
                        <a:t>Διαπίστευση </a:t>
                      </a:r>
                      <a:r>
                        <a:rPr lang="en-US" sz="1900" dirty="0">
                          <a:solidFill>
                            <a:schemeClr val="tx2">
                              <a:lumMod val="75000"/>
                            </a:schemeClr>
                          </a:solidFill>
                          <a:latin typeface="Raleway" pitchFamily="2" charset="0"/>
                        </a:rPr>
                        <a:t>Erasmus</a:t>
                      </a:r>
                      <a:endParaRPr lang="el-GR" sz="1900" dirty="0">
                        <a:solidFill>
                          <a:schemeClr val="tx2">
                            <a:lumMod val="75000"/>
                          </a:schemeClr>
                        </a:solidFill>
                        <a:latin typeface="Raleway" pitchFamily="2" charset="0"/>
                      </a:endParaRPr>
                    </a:p>
                    <a:p>
                      <a:pPr algn="ctr"/>
                      <a:r>
                        <a:rPr lang="en-US" sz="1900" dirty="0">
                          <a:solidFill>
                            <a:schemeClr val="tx2">
                              <a:lumMod val="75000"/>
                            </a:schemeClr>
                          </a:solidFill>
                          <a:latin typeface="Raleway" pitchFamily="2" charset="0"/>
                        </a:rPr>
                        <a:t> </a:t>
                      </a:r>
                      <a:r>
                        <a:rPr lang="el-GR" sz="1900" dirty="0">
                          <a:solidFill>
                            <a:schemeClr val="tx2">
                              <a:lumMod val="75000"/>
                            </a:schemeClr>
                          </a:solidFill>
                          <a:latin typeface="Raleway" pitchFamily="2" charset="0"/>
                        </a:rPr>
                        <a:t>μεμονωμένου</a:t>
                      </a:r>
                      <a:r>
                        <a:rPr lang="el-GR" sz="1900" baseline="0" dirty="0">
                          <a:solidFill>
                            <a:schemeClr val="tx2">
                              <a:lumMod val="75000"/>
                            </a:schemeClr>
                          </a:solidFill>
                          <a:latin typeface="Raleway" pitchFamily="2" charset="0"/>
                        </a:rPr>
                        <a:t> οργανισμού</a:t>
                      </a:r>
                      <a:endParaRPr lang="en-US" sz="1900" dirty="0">
                        <a:solidFill>
                          <a:schemeClr val="tx2">
                            <a:lumMod val="75000"/>
                          </a:schemeClr>
                        </a:solidFill>
                        <a:latin typeface="Raleway" pitchFamily="2"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900" dirty="0">
                          <a:solidFill>
                            <a:schemeClr val="tx2">
                              <a:lumMod val="75000"/>
                            </a:schemeClr>
                          </a:solidFill>
                          <a:latin typeface="Raleway" pitchFamily="2" charset="0"/>
                        </a:rPr>
                        <a:t>Διαπίστευση </a:t>
                      </a:r>
                      <a:r>
                        <a:rPr lang="el-GR" sz="1900" dirty="0" err="1">
                          <a:solidFill>
                            <a:schemeClr val="tx2">
                              <a:lumMod val="75000"/>
                            </a:schemeClr>
                          </a:solidFill>
                          <a:latin typeface="Raleway" pitchFamily="2" charset="0"/>
                        </a:rPr>
                        <a:t>Erasmus</a:t>
                      </a:r>
                      <a:r>
                        <a:rPr lang="el-GR" sz="1900" dirty="0">
                          <a:solidFill>
                            <a:schemeClr val="tx2">
                              <a:lumMod val="75000"/>
                            </a:schemeClr>
                          </a:solidFill>
                          <a:latin typeface="Raleway" pitchFamily="2"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l-GR" sz="1900" dirty="0">
                          <a:solidFill>
                            <a:schemeClr val="tx2">
                              <a:lumMod val="75000"/>
                            </a:schemeClr>
                          </a:solidFill>
                          <a:latin typeface="Raleway" pitchFamily="2" charset="0"/>
                        </a:rPr>
                        <a:t>συντονιστή κοινοπραξιών</a:t>
                      </a:r>
                    </a:p>
                  </a:txBody>
                  <a:tcPr anchor="ctr"/>
                </a:tc>
                <a:extLst>
                  <a:ext uri="{0D108BD9-81ED-4DB2-BD59-A6C34878D82A}">
                    <a16:rowId xmlns:a16="http://schemas.microsoft.com/office/drawing/2014/main" val="4040034089"/>
                  </a:ext>
                </a:extLst>
              </a:tr>
              <a:tr h="2651760">
                <a:tc>
                  <a:txBody>
                    <a:bodyPr/>
                    <a:lstStyle/>
                    <a:p>
                      <a:pPr marL="285750" indent="-285750">
                        <a:buFont typeface="Arial" panose="020B0604020202020204" pitchFamily="34" charset="0"/>
                        <a:buChar char="•"/>
                      </a:pPr>
                      <a:r>
                        <a:rPr lang="el-GR" sz="1900" kern="1200" dirty="0">
                          <a:latin typeface="Raleway" pitchFamily="2" charset="0"/>
                        </a:rPr>
                        <a:t>Η αίτηση υποβάλλεται από τον αιτούντα οργανισμό και η διαπίστευση ανήκει σε αυτόν</a:t>
                      </a:r>
                      <a:endParaRPr lang="el-GR" sz="1900" kern="1200" dirty="0">
                        <a:solidFill>
                          <a:schemeClr val="tx1"/>
                        </a:solidFill>
                        <a:latin typeface="Raleway" pitchFamily="2" charset="0"/>
                        <a:ea typeface="+mn-ea"/>
                        <a:cs typeface="+mn-cs"/>
                      </a:endParaRPr>
                    </a:p>
                  </a:txBody>
                  <a:tcPr/>
                </a:tc>
                <a:tc>
                  <a:txBody>
                    <a:bodyPr/>
                    <a:lstStyle/>
                    <a:p>
                      <a:pPr marL="285750" indent="-285750" algn="l">
                        <a:buFont typeface="Arial" panose="020B0604020202020204" pitchFamily="34" charset="0"/>
                        <a:buChar char="•"/>
                      </a:pPr>
                      <a:r>
                        <a:rPr lang="el-GR" sz="1900" kern="1200" dirty="0">
                          <a:latin typeface="Raleway" pitchFamily="2" charset="0"/>
                        </a:rPr>
                        <a:t>Η αίτηση υποβάλλεται από τον συντονιστή της Κοινοπραξίας εκ μέρους όλων των οργανισμών που συμμετέχουν στην Κοινοπραξία</a:t>
                      </a:r>
                    </a:p>
                    <a:p>
                      <a:pPr marL="0" indent="0" algn="l">
                        <a:buFont typeface="Arial" panose="020B0604020202020204" pitchFamily="34" charset="0"/>
                        <a:buNone/>
                      </a:pPr>
                      <a:endParaRPr lang="el-GR" sz="1900" kern="1200" dirty="0">
                        <a:latin typeface="Raleway" pitchFamily="2" charset="0"/>
                      </a:endParaRPr>
                    </a:p>
                    <a:p>
                      <a:pPr marL="285750" indent="-285750" algn="l">
                        <a:buFont typeface="Arial" panose="020B0604020202020204" pitchFamily="34" charset="0"/>
                        <a:buChar char="•"/>
                      </a:pPr>
                      <a:r>
                        <a:rPr lang="el-GR" sz="1900" kern="1200" dirty="0">
                          <a:latin typeface="Raleway" pitchFamily="2" charset="0"/>
                        </a:rPr>
                        <a:t>Για σκοπούς διαπίστευσης αξιολογείται μόνο ο συντονιστής στον οποίον απονέμεται και η διαπίστευση</a:t>
                      </a:r>
                    </a:p>
                    <a:p>
                      <a:pPr marL="0" indent="0" algn="l">
                        <a:buFont typeface="Arial" panose="020B0604020202020204" pitchFamily="34" charset="0"/>
                        <a:buNone/>
                      </a:pPr>
                      <a:endParaRPr lang="el-GR" sz="1900" kern="1200" dirty="0">
                        <a:solidFill>
                          <a:schemeClr val="tx1"/>
                        </a:solidFill>
                        <a:latin typeface="Raleway" pitchFamily="2" charset="0"/>
                        <a:ea typeface="+mn-ea"/>
                        <a:cs typeface="+mn-cs"/>
                      </a:endParaRPr>
                    </a:p>
                  </a:txBody>
                  <a:tcPr/>
                </a:tc>
                <a:extLst>
                  <a:ext uri="{0D108BD9-81ED-4DB2-BD59-A6C34878D82A}">
                    <a16:rowId xmlns:a16="http://schemas.microsoft.com/office/drawing/2014/main" val="3531686093"/>
                  </a:ext>
                </a:extLst>
              </a:tr>
              <a:tr h="106680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900" kern="1200" dirty="0">
                          <a:latin typeface="Raleway" pitchFamily="2" charset="0"/>
                        </a:rPr>
                        <a:t>Η χρηματοδότηση που δίνεται είναι για να καλύψει τις ανάγκες του συγκεκριμένου οργανισμού</a:t>
                      </a:r>
                      <a:endParaRPr lang="el-GR" sz="1900" kern="1200" dirty="0">
                        <a:solidFill>
                          <a:schemeClr val="tx1"/>
                        </a:solidFill>
                        <a:latin typeface="Raleway" pitchFamily="2" charset="0"/>
                        <a:ea typeface="+mn-ea"/>
                        <a:cs typeface="+mn-cs"/>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900" kern="1200" dirty="0">
                          <a:latin typeface="Raleway" pitchFamily="2" charset="0"/>
                        </a:rPr>
                        <a:t>Η χρηματοδότηση που δίνεται είναι για να καλύψει τις ανάγκες όλων των οργανισμών που συμμετέχουν στην Κοινοπραξία</a:t>
                      </a:r>
                      <a:endParaRPr lang="en-US" sz="1900" kern="1200" dirty="0">
                        <a:solidFill>
                          <a:schemeClr val="tx1"/>
                        </a:solidFill>
                        <a:latin typeface="Raleway" pitchFamily="2" charset="0"/>
                        <a:ea typeface="+mn-ea"/>
                        <a:cs typeface="+mn-cs"/>
                      </a:endParaRPr>
                    </a:p>
                  </a:txBody>
                  <a:tcPr/>
                </a:tc>
                <a:extLst>
                  <a:ext uri="{0D108BD9-81ED-4DB2-BD59-A6C34878D82A}">
                    <a16:rowId xmlns:a16="http://schemas.microsoft.com/office/drawing/2014/main" val="1086623887"/>
                  </a:ext>
                </a:extLst>
              </a:tr>
            </a:tbl>
          </a:graphicData>
        </a:graphic>
      </p:graphicFrame>
    </p:spTree>
    <p:extLst>
      <p:ext uri="{BB962C8B-B14F-4D97-AF65-F5344CB8AC3E}">
        <p14:creationId xmlns:p14="http://schemas.microsoft.com/office/powerpoint/2010/main" val="3404288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1384" y="367603"/>
            <a:ext cx="4871864" cy="1807305"/>
          </a:xfrm>
          <a:prstGeom prst="rect">
            <a:avLst/>
          </a:prstGeom>
        </p:spPr>
        <p:txBody>
          <a:bodyPr vert="horz" lIns="91440" tIns="45720" rIns="91440" bIns="45720" rtlCol="0" anchor="ctr">
            <a:normAutofit/>
          </a:bodyPr>
          <a:lstStyle/>
          <a:p>
            <a:pPr marL="60960" algn="ctr" rtl="0">
              <a:lnSpc>
                <a:spcPct val="90000"/>
              </a:lnSpc>
              <a:spcBef>
                <a:spcPct val="0"/>
              </a:spcBef>
            </a:pPr>
            <a:r>
              <a:rPr lang="en-US" sz="4100" kern="1200" spc="-10" dirty="0">
                <a:solidFill>
                  <a:srgbClr val="002060"/>
                </a:solidFill>
                <a:latin typeface="+mj-lt"/>
                <a:cs typeface="+mj-cs"/>
              </a:rPr>
              <a:t>Xα</a:t>
            </a:r>
            <a:r>
              <a:rPr lang="en-US" sz="4100" kern="1200" spc="-10" dirty="0" err="1">
                <a:solidFill>
                  <a:srgbClr val="002060"/>
                </a:solidFill>
                <a:latin typeface="+mj-lt"/>
                <a:cs typeface="+mj-cs"/>
              </a:rPr>
              <a:t>ρ</a:t>
            </a:r>
            <a:r>
              <a:rPr lang="en-US" sz="4100" kern="1200" spc="-10" dirty="0">
                <a:solidFill>
                  <a:srgbClr val="002060"/>
                </a:solidFill>
                <a:latin typeface="+mj-lt"/>
                <a:cs typeface="+mj-cs"/>
              </a:rPr>
              <a:t>α</a:t>
            </a:r>
            <a:r>
              <a:rPr lang="en-US" sz="4100" kern="1200" spc="-10" dirty="0" err="1">
                <a:solidFill>
                  <a:srgbClr val="002060"/>
                </a:solidFill>
                <a:latin typeface="+mj-lt"/>
                <a:cs typeface="+mj-cs"/>
              </a:rPr>
              <a:t>κτηριστικά</a:t>
            </a:r>
            <a:r>
              <a:rPr lang="en-US" sz="4100" kern="1200" spc="-45" dirty="0">
                <a:solidFill>
                  <a:srgbClr val="002060"/>
                </a:solidFill>
                <a:latin typeface="+mj-lt"/>
                <a:cs typeface="+mj-cs"/>
              </a:rPr>
              <a:t> </a:t>
            </a:r>
            <a:r>
              <a:rPr lang="en-US" sz="4100" kern="1200" spc="-10" dirty="0" err="1">
                <a:solidFill>
                  <a:srgbClr val="002060"/>
                </a:solidFill>
                <a:latin typeface="+mj-lt"/>
                <a:cs typeface="+mj-cs"/>
              </a:rPr>
              <a:t>του</a:t>
            </a:r>
            <a:r>
              <a:rPr lang="en-US" sz="4100" kern="1200" dirty="0">
                <a:solidFill>
                  <a:srgbClr val="002060"/>
                </a:solidFill>
                <a:latin typeface="+mj-lt"/>
                <a:cs typeface="+mj-cs"/>
              </a:rPr>
              <a:t> </a:t>
            </a:r>
            <a:r>
              <a:rPr lang="en-US" sz="4100" kern="1200" spc="-10" dirty="0">
                <a:solidFill>
                  <a:srgbClr val="002060"/>
                </a:solidFill>
                <a:latin typeface="+mj-lt"/>
                <a:cs typeface="+mj-cs"/>
              </a:rPr>
              <a:t>π</a:t>
            </a:r>
            <a:r>
              <a:rPr lang="en-US" sz="4100" kern="1200" spc="-10" dirty="0" err="1">
                <a:solidFill>
                  <a:srgbClr val="002060"/>
                </a:solidFill>
                <a:latin typeface="+mj-lt"/>
                <a:cs typeface="+mj-cs"/>
              </a:rPr>
              <a:t>ρογράμμ</a:t>
            </a:r>
            <a:r>
              <a:rPr lang="en-US" sz="4100" kern="1200" spc="-10" dirty="0">
                <a:solidFill>
                  <a:srgbClr val="002060"/>
                </a:solidFill>
                <a:latin typeface="+mj-lt"/>
                <a:cs typeface="+mj-cs"/>
              </a:rPr>
              <a:t>α</a:t>
            </a:r>
            <a:r>
              <a:rPr lang="en-US" sz="4100" kern="1200" spc="-10" dirty="0" err="1">
                <a:solidFill>
                  <a:srgbClr val="002060"/>
                </a:solidFill>
                <a:latin typeface="+mj-lt"/>
                <a:cs typeface="+mj-cs"/>
              </a:rPr>
              <a:t>τος</a:t>
            </a:r>
            <a:endParaRPr lang="en-US" sz="4100" kern="1200" spc="-10" dirty="0">
              <a:solidFill>
                <a:srgbClr val="002060"/>
              </a:solidFill>
              <a:latin typeface="+mj-lt"/>
              <a:cs typeface="+mj-cs"/>
            </a:endParaRPr>
          </a:p>
          <a:p>
            <a:pPr marL="60960" algn="ctr" rtl="0">
              <a:lnSpc>
                <a:spcPct val="90000"/>
              </a:lnSpc>
              <a:spcBef>
                <a:spcPct val="0"/>
              </a:spcBef>
            </a:pPr>
            <a:r>
              <a:rPr lang="en-US" sz="4100" kern="1200" spc="-10" dirty="0">
                <a:solidFill>
                  <a:srgbClr val="002060"/>
                </a:solidFill>
                <a:latin typeface="+mj-lt"/>
                <a:cs typeface="+mj-cs"/>
              </a:rPr>
              <a:t>Erasmus+</a:t>
            </a:r>
            <a:r>
              <a:rPr lang="en-US" sz="4100" kern="1200" spc="-45" dirty="0">
                <a:solidFill>
                  <a:srgbClr val="002060"/>
                </a:solidFill>
                <a:latin typeface="+mj-lt"/>
                <a:cs typeface="+mj-cs"/>
              </a:rPr>
              <a:t> </a:t>
            </a:r>
            <a:r>
              <a:rPr lang="en-US" sz="4100" kern="1200" spc="-10" dirty="0">
                <a:solidFill>
                  <a:srgbClr val="002060"/>
                </a:solidFill>
                <a:latin typeface="+mj-lt"/>
                <a:cs typeface="+mj-cs"/>
              </a:rPr>
              <a:t>2021-2017</a:t>
            </a:r>
          </a:p>
        </p:txBody>
      </p:sp>
      <p:sp>
        <p:nvSpPr>
          <p:cNvPr id="4" name="object 4"/>
          <p:cNvSpPr txBox="1"/>
          <p:nvPr/>
        </p:nvSpPr>
        <p:spPr>
          <a:xfrm>
            <a:off x="0" y="2542501"/>
            <a:ext cx="6420743" cy="4286140"/>
          </a:xfrm>
          <a:prstGeom prst="rect">
            <a:avLst/>
          </a:prstGeom>
        </p:spPr>
        <p:txBody>
          <a:bodyPr vert="horz" lIns="91440" tIns="45720" rIns="91440" bIns="45720" rtlCol="0">
            <a:normAutofit/>
          </a:bodyPr>
          <a:lstStyle/>
          <a:p>
            <a:pPr marL="299085" indent="-228600">
              <a:lnSpc>
                <a:spcPct val="90000"/>
              </a:lnSpc>
              <a:spcBef>
                <a:spcPts val="1180"/>
              </a:spcBef>
              <a:buFont typeface="Arial" panose="020B0604020202020204" pitchFamily="34" charset="0"/>
              <a:buChar char="•"/>
              <a:tabLst>
                <a:tab pos="299085" algn="l"/>
                <a:tab pos="299720" algn="l"/>
              </a:tabLst>
            </a:pPr>
            <a:r>
              <a:rPr lang="en-US" sz="2000" b="1" spc="-5" dirty="0" err="1">
                <a:solidFill>
                  <a:schemeClr val="bg1"/>
                </a:solidFill>
              </a:rPr>
              <a:t>Προστ</a:t>
            </a:r>
            <a:r>
              <a:rPr lang="en-US" sz="2000" b="1" spc="-5" dirty="0">
                <a:solidFill>
                  <a:schemeClr val="bg1"/>
                </a:solidFill>
              </a:rPr>
              <a:t>α</a:t>
            </a:r>
            <a:r>
              <a:rPr lang="en-US" sz="2000" b="1" spc="-5" dirty="0" err="1">
                <a:solidFill>
                  <a:schemeClr val="bg1"/>
                </a:solidFill>
              </a:rPr>
              <a:t>σί</a:t>
            </a:r>
            <a:r>
              <a:rPr lang="en-US" sz="2000" b="1" spc="-5" dirty="0">
                <a:solidFill>
                  <a:schemeClr val="bg1"/>
                </a:solidFill>
              </a:rPr>
              <a:t>α,</a:t>
            </a:r>
            <a:r>
              <a:rPr lang="en-US" sz="2000" b="1" spc="-35" dirty="0">
                <a:solidFill>
                  <a:schemeClr val="bg1"/>
                </a:solidFill>
              </a:rPr>
              <a:t> </a:t>
            </a:r>
            <a:r>
              <a:rPr lang="en-US" sz="2000" b="1" spc="-10" dirty="0" err="1">
                <a:solidFill>
                  <a:schemeClr val="bg1"/>
                </a:solidFill>
              </a:rPr>
              <a:t>υγεί</a:t>
            </a:r>
            <a:r>
              <a:rPr lang="en-US" sz="2000" b="1" spc="-10" dirty="0">
                <a:solidFill>
                  <a:schemeClr val="bg1"/>
                </a:solidFill>
              </a:rPr>
              <a:t>α</a:t>
            </a:r>
            <a:r>
              <a:rPr lang="en-US" sz="2000" b="1" dirty="0">
                <a:solidFill>
                  <a:schemeClr val="bg1"/>
                </a:solidFill>
              </a:rPr>
              <a:t> </a:t>
            </a:r>
            <a:r>
              <a:rPr lang="en-US" sz="2000" b="1" spc="-20" dirty="0" err="1">
                <a:solidFill>
                  <a:schemeClr val="bg1"/>
                </a:solidFill>
              </a:rPr>
              <a:t>κ</a:t>
            </a:r>
            <a:r>
              <a:rPr lang="en-US" sz="2000" b="1" spc="-20" dirty="0">
                <a:solidFill>
                  <a:schemeClr val="bg1"/>
                </a:solidFill>
              </a:rPr>
              <a:t>α</a:t>
            </a:r>
            <a:r>
              <a:rPr lang="en-US" sz="2000" b="1" spc="-20" dirty="0" err="1">
                <a:solidFill>
                  <a:schemeClr val="bg1"/>
                </a:solidFill>
              </a:rPr>
              <a:t>ι</a:t>
            </a:r>
            <a:r>
              <a:rPr lang="en-US" sz="2000" b="1" spc="10" dirty="0">
                <a:solidFill>
                  <a:schemeClr val="bg1"/>
                </a:solidFill>
              </a:rPr>
              <a:t> </a:t>
            </a:r>
            <a:r>
              <a:rPr lang="en-US" sz="2000" b="1" spc="-5" dirty="0">
                <a:solidFill>
                  <a:schemeClr val="bg1"/>
                </a:solidFill>
              </a:rPr>
              <a:t>α</a:t>
            </a:r>
            <a:r>
              <a:rPr lang="en-US" sz="2000" b="1" spc="-5" dirty="0" err="1">
                <a:solidFill>
                  <a:schemeClr val="bg1"/>
                </a:solidFill>
              </a:rPr>
              <a:t>σφάλει</a:t>
            </a:r>
            <a:r>
              <a:rPr lang="en-US" sz="2000" b="1" spc="-5" dirty="0">
                <a:solidFill>
                  <a:schemeClr val="bg1"/>
                </a:solidFill>
              </a:rPr>
              <a:t>α</a:t>
            </a:r>
            <a:r>
              <a:rPr lang="en-US" sz="2000" b="1" spc="-15" dirty="0">
                <a:solidFill>
                  <a:schemeClr val="bg1"/>
                </a:solidFill>
              </a:rPr>
              <a:t> </a:t>
            </a:r>
            <a:r>
              <a:rPr lang="en-US" sz="2000" b="1" spc="-5" dirty="0" err="1">
                <a:solidFill>
                  <a:schemeClr val="bg1"/>
                </a:solidFill>
              </a:rPr>
              <a:t>συμμετεχόντων</a:t>
            </a:r>
            <a:endParaRPr lang="en-US" sz="2000" dirty="0">
              <a:solidFill>
                <a:schemeClr val="bg1"/>
              </a:solidFill>
            </a:endParaRPr>
          </a:p>
          <a:p>
            <a:pPr marL="299085" indent="-228600">
              <a:lnSpc>
                <a:spcPct val="90000"/>
              </a:lnSpc>
              <a:spcBef>
                <a:spcPts val="1080"/>
              </a:spcBef>
              <a:buFont typeface="Arial" panose="020B0604020202020204" pitchFamily="34" charset="0"/>
              <a:buChar char="•"/>
              <a:tabLst>
                <a:tab pos="299085" algn="l"/>
                <a:tab pos="299720" algn="l"/>
              </a:tabLst>
            </a:pPr>
            <a:r>
              <a:rPr lang="en-US" sz="2000" b="1" spc="-10" dirty="0" err="1">
                <a:solidFill>
                  <a:schemeClr val="bg1"/>
                </a:solidFill>
              </a:rPr>
              <a:t>Πολυγλωσσί</a:t>
            </a:r>
            <a:r>
              <a:rPr lang="en-US" sz="2000" b="1" spc="-10" dirty="0">
                <a:solidFill>
                  <a:schemeClr val="bg1"/>
                </a:solidFill>
              </a:rPr>
              <a:t>α</a:t>
            </a:r>
            <a:endParaRPr lang="en-US" sz="2000" dirty="0">
              <a:solidFill>
                <a:schemeClr val="bg1"/>
              </a:solidFill>
            </a:endParaRPr>
          </a:p>
          <a:p>
            <a:pPr marL="299085" indent="-228600">
              <a:lnSpc>
                <a:spcPct val="90000"/>
              </a:lnSpc>
              <a:spcBef>
                <a:spcPts val="1080"/>
              </a:spcBef>
              <a:buFont typeface="Arial" panose="020B0604020202020204" pitchFamily="34" charset="0"/>
              <a:buChar char="•"/>
              <a:tabLst>
                <a:tab pos="299085" algn="l"/>
                <a:tab pos="299720" algn="l"/>
              </a:tabLst>
            </a:pPr>
            <a:r>
              <a:rPr lang="en-US" sz="2000" b="1" dirty="0" err="1">
                <a:solidFill>
                  <a:schemeClr val="bg1"/>
                </a:solidFill>
              </a:rPr>
              <a:t>Διεθνής</a:t>
            </a:r>
            <a:r>
              <a:rPr lang="en-US" sz="2000" b="1" spc="-55" dirty="0">
                <a:solidFill>
                  <a:schemeClr val="bg1"/>
                </a:solidFill>
              </a:rPr>
              <a:t> </a:t>
            </a:r>
            <a:r>
              <a:rPr lang="en-US" sz="2000" b="1" spc="-5" dirty="0" err="1">
                <a:solidFill>
                  <a:schemeClr val="bg1"/>
                </a:solidFill>
              </a:rPr>
              <a:t>διάστ</a:t>
            </a:r>
            <a:r>
              <a:rPr lang="en-US" sz="2000" b="1" spc="-5" dirty="0">
                <a:solidFill>
                  <a:schemeClr val="bg1"/>
                </a:solidFill>
              </a:rPr>
              <a:t>α</a:t>
            </a:r>
            <a:r>
              <a:rPr lang="en-US" sz="2000" b="1" spc="-5" dirty="0" err="1">
                <a:solidFill>
                  <a:schemeClr val="bg1"/>
                </a:solidFill>
              </a:rPr>
              <a:t>ση</a:t>
            </a:r>
            <a:endParaRPr lang="en-US" sz="2000" dirty="0">
              <a:solidFill>
                <a:schemeClr val="bg1"/>
              </a:solidFill>
            </a:endParaRPr>
          </a:p>
          <a:p>
            <a:pPr marL="299085" marR="405130" indent="-228600">
              <a:lnSpc>
                <a:spcPct val="90000"/>
              </a:lnSpc>
              <a:buFont typeface="Arial" panose="020B0604020202020204" pitchFamily="34" charset="0"/>
              <a:buChar char="•"/>
              <a:tabLst>
                <a:tab pos="299085" algn="l"/>
                <a:tab pos="299720" algn="l"/>
              </a:tabLst>
            </a:pPr>
            <a:r>
              <a:rPr lang="en-US" sz="2000" b="1" spc="-5" dirty="0" err="1">
                <a:solidFill>
                  <a:schemeClr val="bg1"/>
                </a:solidFill>
              </a:rPr>
              <a:t>Αν</a:t>
            </a:r>
            <a:r>
              <a:rPr lang="en-US" sz="2000" b="1" spc="-5" dirty="0">
                <a:solidFill>
                  <a:schemeClr val="bg1"/>
                </a:solidFill>
              </a:rPr>
              <a:t>α</a:t>
            </a:r>
            <a:r>
              <a:rPr lang="en-US" sz="2000" b="1" spc="-5" dirty="0" err="1">
                <a:solidFill>
                  <a:schemeClr val="bg1"/>
                </a:solidFill>
              </a:rPr>
              <a:t>γνώριση</a:t>
            </a:r>
            <a:r>
              <a:rPr lang="en-US" sz="2000" b="1" spc="-5" dirty="0">
                <a:solidFill>
                  <a:schemeClr val="bg1"/>
                </a:solidFill>
              </a:rPr>
              <a:t> </a:t>
            </a:r>
            <a:r>
              <a:rPr lang="en-US" sz="2000" b="1" spc="-20" dirty="0" err="1">
                <a:solidFill>
                  <a:schemeClr val="bg1"/>
                </a:solidFill>
              </a:rPr>
              <a:t>κ</a:t>
            </a:r>
            <a:r>
              <a:rPr lang="en-US" sz="2000" b="1" spc="-20" dirty="0">
                <a:solidFill>
                  <a:schemeClr val="bg1"/>
                </a:solidFill>
              </a:rPr>
              <a:t>α</a:t>
            </a:r>
            <a:r>
              <a:rPr lang="en-US" sz="2000" b="1" spc="-20" dirty="0" err="1">
                <a:solidFill>
                  <a:schemeClr val="bg1"/>
                </a:solidFill>
              </a:rPr>
              <a:t>ι</a:t>
            </a:r>
            <a:r>
              <a:rPr lang="en-US" sz="2000" b="1" spc="-20" dirty="0">
                <a:solidFill>
                  <a:schemeClr val="bg1"/>
                </a:solidFill>
              </a:rPr>
              <a:t> </a:t>
            </a:r>
            <a:r>
              <a:rPr lang="en-US" sz="2000" b="1" spc="-5" dirty="0" err="1">
                <a:solidFill>
                  <a:schemeClr val="bg1"/>
                </a:solidFill>
              </a:rPr>
              <a:t>ε</a:t>
            </a:r>
            <a:r>
              <a:rPr lang="en-US" sz="2000" b="1" spc="-5" dirty="0">
                <a:solidFill>
                  <a:schemeClr val="bg1"/>
                </a:solidFill>
              </a:rPr>
              <a:t>π</a:t>
            </a:r>
            <a:r>
              <a:rPr lang="en-US" sz="2000" b="1" spc="-5" dirty="0" err="1">
                <a:solidFill>
                  <a:schemeClr val="bg1"/>
                </a:solidFill>
              </a:rPr>
              <a:t>ικύρωση</a:t>
            </a:r>
            <a:r>
              <a:rPr lang="en-US" sz="2000" b="1" spc="-5" dirty="0">
                <a:solidFill>
                  <a:schemeClr val="bg1"/>
                </a:solidFill>
              </a:rPr>
              <a:t> </a:t>
            </a:r>
            <a:r>
              <a:rPr lang="en-US" sz="2000" b="1" spc="-10" dirty="0" err="1">
                <a:solidFill>
                  <a:schemeClr val="bg1"/>
                </a:solidFill>
              </a:rPr>
              <a:t>των</a:t>
            </a:r>
            <a:r>
              <a:rPr lang="en-US" sz="2000" b="1" spc="-10" dirty="0">
                <a:solidFill>
                  <a:schemeClr val="bg1"/>
                </a:solidFill>
              </a:rPr>
              <a:t> </a:t>
            </a:r>
            <a:r>
              <a:rPr lang="en-US" sz="2000" b="1" spc="-10" dirty="0" err="1">
                <a:solidFill>
                  <a:schemeClr val="bg1"/>
                </a:solidFill>
              </a:rPr>
              <a:t>δεξιοτήτων</a:t>
            </a:r>
            <a:r>
              <a:rPr lang="en-US" sz="2000" b="1" spc="-10" dirty="0">
                <a:solidFill>
                  <a:schemeClr val="bg1"/>
                </a:solidFill>
              </a:rPr>
              <a:t> </a:t>
            </a:r>
            <a:r>
              <a:rPr lang="en-US" sz="2000" b="1" spc="-20" dirty="0" err="1">
                <a:solidFill>
                  <a:schemeClr val="bg1"/>
                </a:solidFill>
              </a:rPr>
              <a:t>κ</a:t>
            </a:r>
            <a:r>
              <a:rPr lang="en-US" sz="2000" b="1" spc="-20" dirty="0">
                <a:solidFill>
                  <a:schemeClr val="bg1"/>
                </a:solidFill>
              </a:rPr>
              <a:t>α</a:t>
            </a:r>
            <a:r>
              <a:rPr lang="en-US" sz="2000" b="1" spc="-20" dirty="0" err="1">
                <a:solidFill>
                  <a:schemeClr val="bg1"/>
                </a:solidFill>
              </a:rPr>
              <a:t>ι</a:t>
            </a:r>
            <a:r>
              <a:rPr lang="en-US" sz="2000" b="1" spc="-20" dirty="0">
                <a:solidFill>
                  <a:schemeClr val="bg1"/>
                </a:solidFill>
              </a:rPr>
              <a:t> </a:t>
            </a:r>
            <a:r>
              <a:rPr lang="en-US" sz="2000" b="1" spc="-10" dirty="0" err="1">
                <a:solidFill>
                  <a:schemeClr val="bg1"/>
                </a:solidFill>
              </a:rPr>
              <a:t>των</a:t>
            </a:r>
            <a:r>
              <a:rPr lang="en-US" sz="2000" b="1" spc="-10" dirty="0">
                <a:solidFill>
                  <a:schemeClr val="bg1"/>
                </a:solidFill>
              </a:rPr>
              <a:t> </a:t>
            </a:r>
            <a:r>
              <a:rPr lang="en-US" sz="2000" b="1" spc="-395" dirty="0">
                <a:solidFill>
                  <a:schemeClr val="bg1"/>
                </a:solidFill>
              </a:rPr>
              <a:t> </a:t>
            </a:r>
            <a:r>
              <a:rPr lang="en-US" sz="2000" b="1" spc="-10" dirty="0" err="1">
                <a:solidFill>
                  <a:schemeClr val="bg1"/>
                </a:solidFill>
              </a:rPr>
              <a:t>ε</a:t>
            </a:r>
            <a:r>
              <a:rPr lang="en-US" sz="2000" b="1" spc="-10" dirty="0">
                <a:solidFill>
                  <a:schemeClr val="bg1"/>
                </a:solidFill>
              </a:rPr>
              <a:t>πα</a:t>
            </a:r>
            <a:r>
              <a:rPr lang="en-US" sz="2000" b="1" spc="-10" dirty="0" err="1">
                <a:solidFill>
                  <a:schemeClr val="bg1"/>
                </a:solidFill>
              </a:rPr>
              <a:t>γγελμ</a:t>
            </a:r>
            <a:r>
              <a:rPr lang="en-US" sz="2000" b="1" spc="-10" dirty="0">
                <a:solidFill>
                  <a:schemeClr val="bg1"/>
                </a:solidFill>
              </a:rPr>
              <a:t>α</a:t>
            </a:r>
            <a:r>
              <a:rPr lang="en-US" sz="2000" b="1" spc="-10" dirty="0" err="1">
                <a:solidFill>
                  <a:schemeClr val="bg1"/>
                </a:solidFill>
              </a:rPr>
              <a:t>τικών</a:t>
            </a:r>
            <a:r>
              <a:rPr lang="en-US" sz="2000" b="1" spc="-40" dirty="0">
                <a:solidFill>
                  <a:schemeClr val="bg1"/>
                </a:solidFill>
              </a:rPr>
              <a:t> </a:t>
            </a:r>
            <a:r>
              <a:rPr lang="en-US" sz="2000" b="1" spc="-5" dirty="0">
                <a:solidFill>
                  <a:schemeClr val="bg1"/>
                </a:solidFill>
              </a:rPr>
              <a:t>π</a:t>
            </a:r>
            <a:r>
              <a:rPr lang="en-US" sz="2000" b="1" spc="-5" dirty="0" err="1">
                <a:solidFill>
                  <a:schemeClr val="bg1"/>
                </a:solidFill>
              </a:rPr>
              <a:t>ροσόντων</a:t>
            </a:r>
            <a:endParaRPr lang="en-US" sz="2000" dirty="0">
              <a:solidFill>
                <a:schemeClr val="bg1"/>
              </a:solidFill>
            </a:endParaRPr>
          </a:p>
          <a:p>
            <a:pPr marL="299085" marR="5080" indent="-228600">
              <a:lnSpc>
                <a:spcPct val="90000"/>
              </a:lnSpc>
              <a:spcBef>
                <a:spcPts val="290"/>
              </a:spcBef>
              <a:buFont typeface="Arial" panose="020B0604020202020204" pitchFamily="34" charset="0"/>
              <a:buChar char="•"/>
              <a:tabLst>
                <a:tab pos="299085" algn="l"/>
                <a:tab pos="299720" algn="l"/>
              </a:tabLst>
            </a:pPr>
            <a:r>
              <a:rPr lang="en-US" sz="2000" b="1" spc="-5" dirty="0" err="1">
                <a:solidFill>
                  <a:schemeClr val="bg1"/>
                </a:solidFill>
              </a:rPr>
              <a:t>Γνωστο</a:t>
            </a:r>
            <a:r>
              <a:rPr lang="en-US" sz="2000" b="1" spc="-5" dirty="0">
                <a:solidFill>
                  <a:schemeClr val="bg1"/>
                </a:solidFill>
              </a:rPr>
              <a:t>π</a:t>
            </a:r>
            <a:r>
              <a:rPr lang="en-US" sz="2000" b="1" spc="-5" dirty="0" err="1">
                <a:solidFill>
                  <a:schemeClr val="bg1"/>
                </a:solidFill>
              </a:rPr>
              <a:t>οίηση</a:t>
            </a:r>
            <a:r>
              <a:rPr lang="en-US" sz="2000" b="1" spc="-5" dirty="0">
                <a:solidFill>
                  <a:schemeClr val="bg1"/>
                </a:solidFill>
              </a:rPr>
              <a:t> </a:t>
            </a:r>
            <a:r>
              <a:rPr lang="en-US" sz="2000" b="1" spc="-10" dirty="0" err="1">
                <a:solidFill>
                  <a:schemeClr val="bg1"/>
                </a:solidFill>
              </a:rPr>
              <a:t>των</a:t>
            </a:r>
            <a:r>
              <a:rPr lang="en-US" sz="2000" b="1" spc="-10" dirty="0">
                <a:solidFill>
                  <a:schemeClr val="bg1"/>
                </a:solidFill>
              </a:rPr>
              <a:t> </a:t>
            </a:r>
            <a:r>
              <a:rPr lang="en-US" sz="2000" b="1" spc="-5" dirty="0" err="1">
                <a:solidFill>
                  <a:schemeClr val="bg1"/>
                </a:solidFill>
              </a:rPr>
              <a:t>σχεδίων</a:t>
            </a:r>
            <a:r>
              <a:rPr lang="en-US" sz="2000" b="1" spc="-5" dirty="0">
                <a:solidFill>
                  <a:schemeClr val="bg1"/>
                </a:solidFill>
              </a:rPr>
              <a:t> </a:t>
            </a:r>
            <a:r>
              <a:rPr lang="en-US" sz="2000" b="1" spc="-20" dirty="0" err="1">
                <a:solidFill>
                  <a:schemeClr val="bg1"/>
                </a:solidFill>
              </a:rPr>
              <a:t>κ</a:t>
            </a:r>
            <a:r>
              <a:rPr lang="en-US" sz="2000" b="1" spc="-20" dirty="0">
                <a:solidFill>
                  <a:schemeClr val="bg1"/>
                </a:solidFill>
              </a:rPr>
              <a:t>α</a:t>
            </a:r>
            <a:r>
              <a:rPr lang="en-US" sz="2000" b="1" spc="-20" dirty="0" err="1">
                <a:solidFill>
                  <a:schemeClr val="bg1"/>
                </a:solidFill>
              </a:rPr>
              <a:t>ι</a:t>
            </a:r>
            <a:r>
              <a:rPr lang="en-US" sz="2000" b="1" spc="-20" dirty="0">
                <a:solidFill>
                  <a:schemeClr val="bg1"/>
                </a:solidFill>
              </a:rPr>
              <a:t> </a:t>
            </a:r>
            <a:r>
              <a:rPr lang="en-US" sz="2000" b="1" spc="-10" dirty="0" err="1">
                <a:solidFill>
                  <a:schemeClr val="bg1"/>
                </a:solidFill>
              </a:rPr>
              <a:t>των</a:t>
            </a:r>
            <a:r>
              <a:rPr lang="en-US" sz="2000" b="1" spc="-10" dirty="0">
                <a:solidFill>
                  <a:schemeClr val="bg1"/>
                </a:solidFill>
              </a:rPr>
              <a:t> </a:t>
            </a:r>
            <a:r>
              <a:rPr lang="en-US" sz="2000" b="1" spc="-5" dirty="0">
                <a:solidFill>
                  <a:schemeClr val="bg1"/>
                </a:solidFill>
              </a:rPr>
              <a:t>απ</a:t>
            </a:r>
            <a:r>
              <a:rPr lang="en-US" sz="2000" b="1" spc="-5" dirty="0" err="1">
                <a:solidFill>
                  <a:schemeClr val="bg1"/>
                </a:solidFill>
              </a:rPr>
              <a:t>οτελεσμάτων</a:t>
            </a:r>
            <a:r>
              <a:rPr lang="en-US" sz="2000" b="1" spc="-5" dirty="0">
                <a:solidFill>
                  <a:schemeClr val="bg1"/>
                </a:solidFill>
              </a:rPr>
              <a:t> </a:t>
            </a:r>
            <a:r>
              <a:rPr lang="en-US" sz="2000" b="1" spc="-5" dirty="0" err="1">
                <a:solidFill>
                  <a:schemeClr val="bg1"/>
                </a:solidFill>
              </a:rPr>
              <a:t>γι</a:t>
            </a:r>
            <a:r>
              <a:rPr lang="en-US" sz="2000" b="1" spc="-5" dirty="0">
                <a:solidFill>
                  <a:schemeClr val="bg1"/>
                </a:solidFill>
              </a:rPr>
              <a:t>α </a:t>
            </a:r>
            <a:r>
              <a:rPr lang="en-US" sz="2000" b="1" spc="-395" dirty="0">
                <a:solidFill>
                  <a:schemeClr val="bg1"/>
                </a:solidFill>
              </a:rPr>
              <a:t> </a:t>
            </a:r>
            <a:r>
              <a:rPr lang="en-US" sz="2000" b="1" dirty="0" err="1">
                <a:solidFill>
                  <a:schemeClr val="bg1"/>
                </a:solidFill>
              </a:rPr>
              <a:t>μεγιστο</a:t>
            </a:r>
            <a:r>
              <a:rPr lang="en-US" sz="2000" b="1" dirty="0">
                <a:solidFill>
                  <a:schemeClr val="bg1"/>
                </a:solidFill>
              </a:rPr>
              <a:t>π</a:t>
            </a:r>
            <a:r>
              <a:rPr lang="en-US" sz="2000" b="1" dirty="0" err="1">
                <a:solidFill>
                  <a:schemeClr val="bg1"/>
                </a:solidFill>
              </a:rPr>
              <a:t>οίηση</a:t>
            </a:r>
            <a:r>
              <a:rPr lang="en-US" sz="2000" b="1" spc="-15" dirty="0">
                <a:solidFill>
                  <a:schemeClr val="bg1"/>
                </a:solidFill>
              </a:rPr>
              <a:t> </a:t>
            </a:r>
            <a:r>
              <a:rPr lang="en-US" sz="2000" b="1" dirty="0">
                <a:solidFill>
                  <a:schemeClr val="bg1"/>
                </a:solidFill>
              </a:rPr>
              <a:t>α</a:t>
            </a:r>
            <a:r>
              <a:rPr lang="en-US" sz="2000" b="1" dirty="0" err="1">
                <a:solidFill>
                  <a:schemeClr val="bg1"/>
                </a:solidFill>
              </a:rPr>
              <a:t>ντίκτυ</a:t>
            </a:r>
            <a:r>
              <a:rPr lang="en-US" sz="2000" b="1" dirty="0">
                <a:solidFill>
                  <a:schemeClr val="bg1"/>
                </a:solidFill>
              </a:rPr>
              <a:t>π</a:t>
            </a:r>
            <a:r>
              <a:rPr lang="en-US" sz="2000" b="1" dirty="0" err="1">
                <a:solidFill>
                  <a:schemeClr val="bg1"/>
                </a:solidFill>
              </a:rPr>
              <a:t>ου</a:t>
            </a:r>
            <a:endParaRPr lang="en-US" sz="2000" dirty="0">
              <a:solidFill>
                <a:schemeClr val="bg1"/>
              </a:solidFill>
            </a:endParaRPr>
          </a:p>
          <a:p>
            <a:pPr marL="299085" indent="-228600">
              <a:lnSpc>
                <a:spcPct val="90000"/>
              </a:lnSpc>
              <a:spcBef>
                <a:spcPts val="795"/>
              </a:spcBef>
              <a:buFont typeface="Arial" panose="020B0604020202020204" pitchFamily="34" charset="0"/>
              <a:buChar char="•"/>
              <a:tabLst>
                <a:tab pos="299085" algn="l"/>
                <a:tab pos="299720" algn="l"/>
              </a:tabLst>
            </a:pPr>
            <a:r>
              <a:rPr lang="en-US" sz="2000" b="1" spc="-5" dirty="0" err="1">
                <a:solidFill>
                  <a:schemeClr val="bg1"/>
                </a:solidFill>
              </a:rPr>
              <a:t>Υ</a:t>
            </a:r>
            <a:r>
              <a:rPr lang="en-US" sz="2000" b="1" spc="-5" dirty="0">
                <a:solidFill>
                  <a:schemeClr val="bg1"/>
                </a:solidFill>
              </a:rPr>
              <a:t>π</a:t>
            </a:r>
            <a:r>
              <a:rPr lang="en-US" sz="2000" b="1" spc="-5" dirty="0" err="1">
                <a:solidFill>
                  <a:schemeClr val="bg1"/>
                </a:solidFill>
              </a:rPr>
              <a:t>οχρέωση</a:t>
            </a:r>
            <a:r>
              <a:rPr lang="en-US" sz="2000" b="1" spc="-35" dirty="0">
                <a:solidFill>
                  <a:schemeClr val="bg1"/>
                </a:solidFill>
              </a:rPr>
              <a:t> </a:t>
            </a:r>
            <a:r>
              <a:rPr lang="en-US" sz="2000" b="1" dirty="0">
                <a:solidFill>
                  <a:schemeClr val="bg1"/>
                </a:solidFill>
              </a:rPr>
              <a:t>α</a:t>
            </a:r>
            <a:r>
              <a:rPr lang="en-US" sz="2000" b="1" dirty="0" err="1">
                <a:solidFill>
                  <a:schemeClr val="bg1"/>
                </a:solidFill>
              </a:rPr>
              <a:t>νοικτής</a:t>
            </a:r>
            <a:r>
              <a:rPr lang="en-US" sz="2000" b="1" spc="-5" dirty="0">
                <a:solidFill>
                  <a:schemeClr val="bg1"/>
                </a:solidFill>
              </a:rPr>
              <a:t> π</a:t>
            </a:r>
            <a:r>
              <a:rPr lang="en-US" sz="2000" b="1" spc="-5" dirty="0" err="1">
                <a:solidFill>
                  <a:schemeClr val="bg1"/>
                </a:solidFill>
              </a:rPr>
              <a:t>ρόσ</a:t>
            </a:r>
            <a:r>
              <a:rPr lang="en-US" sz="2000" b="1" spc="-5" dirty="0">
                <a:solidFill>
                  <a:schemeClr val="bg1"/>
                </a:solidFill>
              </a:rPr>
              <a:t>βα</a:t>
            </a:r>
            <a:r>
              <a:rPr lang="en-US" sz="2000" b="1" spc="-5" dirty="0" err="1">
                <a:solidFill>
                  <a:schemeClr val="bg1"/>
                </a:solidFill>
              </a:rPr>
              <a:t>σης</a:t>
            </a:r>
            <a:r>
              <a:rPr lang="en-US" sz="2000" b="1" spc="-20" dirty="0">
                <a:solidFill>
                  <a:schemeClr val="bg1"/>
                </a:solidFill>
              </a:rPr>
              <a:t> </a:t>
            </a:r>
            <a:r>
              <a:rPr lang="en-US" sz="2000" b="1" spc="-5" dirty="0" err="1">
                <a:solidFill>
                  <a:schemeClr val="bg1"/>
                </a:solidFill>
              </a:rPr>
              <a:t>σε</a:t>
            </a:r>
            <a:r>
              <a:rPr lang="en-US" sz="2000" b="1" spc="-5" dirty="0">
                <a:solidFill>
                  <a:schemeClr val="bg1"/>
                </a:solidFill>
              </a:rPr>
              <a:t> </a:t>
            </a:r>
            <a:r>
              <a:rPr lang="en-US" sz="2000" b="1" spc="-10" dirty="0" err="1">
                <a:solidFill>
                  <a:schemeClr val="bg1"/>
                </a:solidFill>
              </a:rPr>
              <a:t>εκ</a:t>
            </a:r>
            <a:r>
              <a:rPr lang="en-US" sz="2000" b="1" spc="-10" dirty="0">
                <a:solidFill>
                  <a:schemeClr val="bg1"/>
                </a:solidFill>
              </a:rPr>
              <a:t>πα</a:t>
            </a:r>
            <a:r>
              <a:rPr lang="en-US" sz="2000" b="1" spc="-10" dirty="0" err="1">
                <a:solidFill>
                  <a:schemeClr val="bg1"/>
                </a:solidFill>
              </a:rPr>
              <a:t>ιδευτικό</a:t>
            </a:r>
            <a:r>
              <a:rPr lang="en-US" sz="2000" b="1" spc="-15" dirty="0">
                <a:solidFill>
                  <a:schemeClr val="bg1"/>
                </a:solidFill>
              </a:rPr>
              <a:t> </a:t>
            </a:r>
            <a:r>
              <a:rPr lang="en-US" sz="2000" b="1" spc="-25" dirty="0" err="1">
                <a:solidFill>
                  <a:schemeClr val="bg1"/>
                </a:solidFill>
              </a:rPr>
              <a:t>υλικό</a:t>
            </a:r>
            <a:endParaRPr lang="en-US" sz="2000" dirty="0">
              <a:solidFill>
                <a:schemeClr val="bg1"/>
              </a:solidFill>
            </a:endParaRPr>
          </a:p>
          <a:p>
            <a:pPr marL="299085" indent="-228600">
              <a:lnSpc>
                <a:spcPct val="90000"/>
              </a:lnSpc>
              <a:spcBef>
                <a:spcPts val="1080"/>
              </a:spcBef>
              <a:buFont typeface="Arial" panose="020B0604020202020204" pitchFamily="34" charset="0"/>
              <a:buChar char="•"/>
            </a:pPr>
            <a:r>
              <a:rPr lang="en-US" sz="2000" b="1" spc="-5" dirty="0">
                <a:solidFill>
                  <a:schemeClr val="bg1"/>
                </a:solidFill>
              </a:rPr>
              <a:t>Erasmus+</a:t>
            </a:r>
            <a:endParaRPr lang="en-US" sz="2000" dirty="0">
              <a:solidFill>
                <a:schemeClr val="bg1"/>
              </a:solidFill>
            </a:endParaRPr>
          </a:p>
          <a:p>
            <a:pPr marL="299085" indent="-228600">
              <a:lnSpc>
                <a:spcPct val="90000"/>
              </a:lnSpc>
              <a:spcBef>
                <a:spcPts val="1080"/>
              </a:spcBef>
              <a:buFont typeface="Arial" panose="020B0604020202020204" pitchFamily="34" charset="0"/>
              <a:buChar char="•"/>
              <a:tabLst>
                <a:tab pos="299085" algn="l"/>
                <a:tab pos="299720" algn="l"/>
              </a:tabLst>
            </a:pPr>
            <a:r>
              <a:rPr lang="en-US" sz="2000" b="1" spc="-5" dirty="0" err="1">
                <a:solidFill>
                  <a:schemeClr val="bg1"/>
                </a:solidFill>
              </a:rPr>
              <a:t>Ανοιχτή</a:t>
            </a:r>
            <a:r>
              <a:rPr lang="en-US" sz="2000" b="1" spc="-25" dirty="0">
                <a:solidFill>
                  <a:schemeClr val="bg1"/>
                </a:solidFill>
              </a:rPr>
              <a:t> </a:t>
            </a:r>
            <a:r>
              <a:rPr lang="en-US" sz="2000" b="1" spc="-5" dirty="0">
                <a:solidFill>
                  <a:schemeClr val="bg1"/>
                </a:solidFill>
              </a:rPr>
              <a:t>π</a:t>
            </a:r>
            <a:r>
              <a:rPr lang="en-US" sz="2000" b="1" spc="-5" dirty="0" err="1">
                <a:solidFill>
                  <a:schemeClr val="bg1"/>
                </a:solidFill>
              </a:rPr>
              <a:t>ρόσ</a:t>
            </a:r>
            <a:r>
              <a:rPr lang="en-US" sz="2000" b="1" spc="-5" dirty="0">
                <a:solidFill>
                  <a:schemeClr val="bg1"/>
                </a:solidFill>
              </a:rPr>
              <a:t>βα</a:t>
            </a:r>
            <a:r>
              <a:rPr lang="en-US" sz="2000" b="1" spc="-5" dirty="0" err="1">
                <a:solidFill>
                  <a:schemeClr val="bg1"/>
                </a:solidFill>
              </a:rPr>
              <a:t>ση</a:t>
            </a:r>
            <a:r>
              <a:rPr lang="en-US" sz="2000" b="1" spc="-45" dirty="0">
                <a:solidFill>
                  <a:schemeClr val="bg1"/>
                </a:solidFill>
              </a:rPr>
              <a:t> </a:t>
            </a:r>
            <a:r>
              <a:rPr lang="en-US" sz="2000" b="1" dirty="0" err="1">
                <a:solidFill>
                  <a:schemeClr val="bg1"/>
                </a:solidFill>
              </a:rPr>
              <a:t>στην</a:t>
            </a:r>
            <a:r>
              <a:rPr lang="en-US" sz="2000" b="1" spc="-10" dirty="0">
                <a:solidFill>
                  <a:schemeClr val="bg1"/>
                </a:solidFill>
              </a:rPr>
              <a:t> </a:t>
            </a:r>
            <a:r>
              <a:rPr lang="en-US" sz="2000" b="1" dirty="0" err="1">
                <a:solidFill>
                  <a:schemeClr val="bg1"/>
                </a:solidFill>
              </a:rPr>
              <a:t>έρευν</a:t>
            </a:r>
            <a:r>
              <a:rPr lang="en-US" sz="2000" b="1" dirty="0">
                <a:solidFill>
                  <a:schemeClr val="bg1"/>
                </a:solidFill>
              </a:rPr>
              <a:t>α</a:t>
            </a:r>
            <a:r>
              <a:rPr lang="en-US" sz="2000" b="1" spc="-20" dirty="0">
                <a:solidFill>
                  <a:schemeClr val="bg1"/>
                </a:solidFill>
              </a:rPr>
              <a:t> </a:t>
            </a:r>
            <a:r>
              <a:rPr lang="en-US" sz="2000" b="1" spc="-20" dirty="0" err="1">
                <a:solidFill>
                  <a:schemeClr val="bg1"/>
                </a:solidFill>
              </a:rPr>
              <a:t>κ</a:t>
            </a:r>
            <a:r>
              <a:rPr lang="en-US" sz="2000" b="1" spc="-20" dirty="0">
                <a:solidFill>
                  <a:schemeClr val="bg1"/>
                </a:solidFill>
              </a:rPr>
              <a:t>α</a:t>
            </a:r>
            <a:r>
              <a:rPr lang="en-US" sz="2000" b="1" spc="-20" dirty="0" err="1">
                <a:solidFill>
                  <a:schemeClr val="bg1"/>
                </a:solidFill>
              </a:rPr>
              <a:t>ι</a:t>
            </a:r>
            <a:r>
              <a:rPr lang="en-US" sz="2000" b="1" spc="5" dirty="0">
                <a:solidFill>
                  <a:schemeClr val="bg1"/>
                </a:solidFill>
              </a:rPr>
              <a:t> </a:t>
            </a:r>
            <a:r>
              <a:rPr lang="en-US" sz="2000" b="1" spc="-5" dirty="0" err="1">
                <a:solidFill>
                  <a:schemeClr val="bg1"/>
                </a:solidFill>
              </a:rPr>
              <a:t>τ</a:t>
            </a:r>
            <a:r>
              <a:rPr lang="en-US" sz="2000" b="1" spc="-5" dirty="0">
                <a:solidFill>
                  <a:schemeClr val="bg1"/>
                </a:solidFill>
              </a:rPr>
              <a:t>α</a:t>
            </a:r>
            <a:r>
              <a:rPr lang="en-US" sz="2000" b="1" dirty="0">
                <a:solidFill>
                  <a:schemeClr val="bg1"/>
                </a:solidFill>
              </a:rPr>
              <a:t> </a:t>
            </a:r>
            <a:r>
              <a:rPr lang="en-US" sz="2000" b="1" spc="-5" dirty="0" err="1">
                <a:solidFill>
                  <a:schemeClr val="bg1"/>
                </a:solidFill>
              </a:rPr>
              <a:t>δεδομέν</a:t>
            </a:r>
            <a:r>
              <a:rPr lang="en-US" sz="2000" b="1" spc="-5" dirty="0">
                <a:solidFill>
                  <a:schemeClr val="bg1"/>
                </a:solidFill>
              </a:rPr>
              <a:t>α</a:t>
            </a:r>
            <a:endParaRPr lang="en-US" sz="2000" dirty="0">
              <a:solidFill>
                <a:schemeClr val="bg1"/>
              </a:solidFill>
            </a:endParaRPr>
          </a:p>
        </p:txBody>
      </p:sp>
      <p:pic>
        <p:nvPicPr>
          <p:cNvPr id="7" name="6 - Εικόνα" descr="start.jpg"/>
          <p:cNvPicPr>
            <a:picLocks noChangeAspect="1"/>
          </p:cNvPicPr>
          <p:nvPr/>
        </p:nvPicPr>
        <p:blipFill rotWithShape="1">
          <a:blip r:embed="rId2"/>
          <a:srcRect l="3719" r="933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70468" y="61111"/>
            <a:ext cx="8194433" cy="523220"/>
          </a:xfrm>
          <a:prstGeom prst="rect">
            <a:avLst/>
          </a:prstGeom>
          <a:noFill/>
        </p:spPr>
        <p:txBody>
          <a:bodyPr wrap="square" rtlCol="0">
            <a:spAutoFit/>
          </a:bodyPr>
          <a:lstStyle/>
          <a:p>
            <a:pPr algn="ctr"/>
            <a:r>
              <a:rPr lang="el-GR" sz="2800" dirty="0">
                <a:solidFill>
                  <a:schemeClr val="tx2">
                    <a:lumMod val="75000"/>
                  </a:schemeClr>
                </a:solidFill>
                <a:latin typeface="Century Gothic" panose="020B0502020202020204" pitchFamily="34" charset="0"/>
              </a:rPr>
              <a:t>Χρονοδιάγραμμα Πρόσκλησης</a:t>
            </a:r>
            <a:endParaRPr lang="en-GB" sz="2800" b="1" dirty="0">
              <a:solidFill>
                <a:schemeClr val="tx2">
                  <a:lumMod val="75000"/>
                </a:schemeClr>
              </a:solidFill>
            </a:endParaRPr>
          </a:p>
        </p:txBody>
      </p:sp>
      <p:sp>
        <p:nvSpPr>
          <p:cNvPr id="3" name="Rectangle 2"/>
          <p:cNvSpPr/>
          <p:nvPr/>
        </p:nvSpPr>
        <p:spPr>
          <a:xfrm>
            <a:off x="572869" y="873804"/>
            <a:ext cx="10593363" cy="785600"/>
          </a:xfrm>
          <a:prstGeom prst="rect">
            <a:avLst/>
          </a:prstGeom>
        </p:spPr>
        <p:txBody>
          <a:bodyPr wrap="square">
            <a:spAutoFit/>
          </a:bodyPr>
          <a:lstStyle/>
          <a:p>
            <a:pPr marL="285744" marR="62229" indent="-285744" algn="just">
              <a:lnSpc>
                <a:spcPct val="101400"/>
              </a:lnSpc>
              <a:spcBef>
                <a:spcPts val="500"/>
              </a:spcBef>
              <a:buFont typeface="Arial" panose="020B0604020202020204" pitchFamily="34" charset="0"/>
              <a:buChar char="•"/>
            </a:pPr>
            <a:endParaRPr lang="el-GR" sz="1400" dirty="0">
              <a:latin typeface="Century Gothic" panose="020B0502020202020204" pitchFamily="34" charset="0"/>
              <a:cs typeface="Verdana"/>
            </a:endParaRPr>
          </a:p>
          <a:p>
            <a:pPr marL="285744" marR="62229" indent="-285744" algn="just">
              <a:lnSpc>
                <a:spcPct val="101400"/>
              </a:lnSpc>
              <a:spcBef>
                <a:spcPts val="500"/>
              </a:spcBef>
              <a:buFont typeface="Arial" panose="020B0604020202020204" pitchFamily="34" charset="0"/>
              <a:buChar char="•"/>
            </a:pPr>
            <a:endParaRPr lang="el-GR" sz="1400" dirty="0">
              <a:latin typeface="Century Gothic" panose="020B0502020202020204" pitchFamily="34" charset="0"/>
              <a:cs typeface="Verdana"/>
            </a:endParaRPr>
          </a:p>
          <a:p>
            <a:pPr marL="285744" lvl="1" indent="-285744" defTabSz="1061328">
              <a:lnSpc>
                <a:spcPct val="90000"/>
              </a:lnSpc>
              <a:spcBef>
                <a:spcPct val="0"/>
              </a:spcBef>
              <a:spcAft>
                <a:spcPct val="15000"/>
              </a:spcAft>
              <a:buFont typeface="Arial" panose="020B0604020202020204" pitchFamily="34" charset="0"/>
              <a:buChar char="•"/>
            </a:pPr>
            <a:endParaRPr lang="en-US" sz="1400" dirty="0">
              <a:solidFill>
                <a:srgbClr val="1F497D">
                  <a:lumMod val="75000"/>
                </a:srgbClr>
              </a:solidFill>
              <a:cs typeface="Calibri" pitchFamily="34" charset="0"/>
            </a:endParaRPr>
          </a:p>
        </p:txBody>
      </p:sp>
      <p:graphicFrame>
        <p:nvGraphicFramePr>
          <p:cNvPr id="4" name="Content Placeholder 4"/>
          <p:cNvGraphicFramePr>
            <a:graphicFrameLocks noGrp="1"/>
          </p:cNvGraphicFramePr>
          <p:nvPr>
            <p:extLst>
              <p:ext uri="{D42A27DB-BD31-4B8C-83A1-F6EECF244321}">
                <p14:modId xmlns:p14="http://schemas.microsoft.com/office/powerpoint/2010/main" val="3799395262"/>
              </p:ext>
            </p:extLst>
          </p:nvPr>
        </p:nvGraphicFramePr>
        <p:xfrm>
          <a:off x="687105" y="1559066"/>
          <a:ext cx="8904003" cy="4848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L-Shape 4"/>
          <p:cNvSpPr/>
          <p:nvPr/>
        </p:nvSpPr>
        <p:spPr>
          <a:xfrm rot="5400000">
            <a:off x="8928531" y="28823"/>
            <a:ext cx="872739" cy="2038156"/>
          </a:xfrm>
          <a:prstGeom prst="corner">
            <a:avLst>
              <a:gd name="adj1" fmla="val 16120"/>
              <a:gd name="adj2" fmla="val 16110"/>
            </a:avLst>
          </a:prstGeom>
          <a:solidFill>
            <a:srgbClr val="08C9CE"/>
          </a:solidFill>
          <a:ln>
            <a:solidFill>
              <a:srgbClr val="08C9CE"/>
            </a:solidFill>
          </a:ln>
        </p:spPr>
        <p:style>
          <a:lnRef idx="1">
            <a:schemeClr val="accent2">
              <a:hueOff val="4681519"/>
              <a:satOff val="-5839"/>
              <a:lumOff val="1373"/>
              <a:alphaOff val="0"/>
            </a:schemeClr>
          </a:lnRef>
          <a:fillRef idx="3">
            <a:schemeClr val="accent2">
              <a:hueOff val="4681519"/>
              <a:satOff val="-5839"/>
              <a:lumOff val="1373"/>
              <a:alphaOff val="0"/>
            </a:schemeClr>
          </a:fillRef>
          <a:effectRef idx="2">
            <a:schemeClr val="accent2">
              <a:hueOff val="4681519"/>
              <a:satOff val="-5839"/>
              <a:lumOff val="1373"/>
              <a:alphaOff val="0"/>
            </a:schemeClr>
          </a:effectRef>
          <a:fontRef idx="minor">
            <a:schemeClr val="lt1"/>
          </a:fontRef>
        </p:style>
      </p:sp>
      <p:sp>
        <p:nvSpPr>
          <p:cNvPr id="6" name="Rectangle 5"/>
          <p:cNvSpPr/>
          <p:nvPr/>
        </p:nvSpPr>
        <p:spPr>
          <a:xfrm>
            <a:off x="8489635" y="873804"/>
            <a:ext cx="2202947" cy="738664"/>
          </a:xfrm>
          <a:prstGeom prst="rect">
            <a:avLst/>
          </a:prstGeom>
        </p:spPr>
        <p:txBody>
          <a:bodyPr wrap="square">
            <a:spAutoFit/>
          </a:bodyPr>
          <a:lstStyle/>
          <a:p>
            <a:pPr lvl="0">
              <a:spcBef>
                <a:spcPct val="0"/>
              </a:spcBef>
              <a:defRPr/>
            </a:pPr>
            <a:r>
              <a:rPr lang="el-GR" sz="1400" b="1" dirty="0">
                <a:latin typeface="Raleway" pitchFamily="2" charset="0"/>
              </a:rPr>
              <a:t>Υποβολή </a:t>
            </a:r>
            <a:r>
              <a:rPr lang="el-GR" sz="1400" b="1" dirty="0">
                <a:solidFill>
                  <a:schemeClr val="tx1">
                    <a:lumMod val="75000"/>
                    <a:lumOff val="25000"/>
                  </a:schemeClr>
                </a:solidFill>
                <a:latin typeface="Raleway" pitchFamily="2" charset="0"/>
              </a:rPr>
              <a:t>αιτήσεων</a:t>
            </a:r>
            <a:r>
              <a:rPr lang="el-GR" sz="1400" b="1" dirty="0">
                <a:latin typeface="Raleway" pitchFamily="2" charset="0"/>
              </a:rPr>
              <a:t> για τη νέα Πρόσκληση </a:t>
            </a:r>
          </a:p>
          <a:p>
            <a:pPr lvl="0">
              <a:spcBef>
                <a:spcPct val="0"/>
              </a:spcBef>
              <a:defRPr/>
            </a:pPr>
            <a:r>
              <a:rPr lang="el-GR" sz="1400" b="1" dirty="0">
                <a:latin typeface="Raleway" pitchFamily="2" charset="0"/>
              </a:rPr>
              <a:t>Φεβρουάριος 2023</a:t>
            </a:r>
          </a:p>
        </p:txBody>
      </p:sp>
    </p:spTree>
    <p:extLst>
      <p:ext uri="{BB962C8B-B14F-4D97-AF65-F5344CB8AC3E}">
        <p14:creationId xmlns:p14="http://schemas.microsoft.com/office/powerpoint/2010/main" val="997066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57374CB-EF29-8F75-5F15-B712261F01AA}"/>
              </a:ext>
            </a:extLst>
          </p:cNvPr>
          <p:cNvPicPr>
            <a:picLocks noChangeAspect="1"/>
          </p:cNvPicPr>
          <p:nvPr/>
        </p:nvPicPr>
        <p:blipFill rotWithShape="1">
          <a:blip r:embed="rId2"/>
          <a:srcRect l="4689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C6F8AAC-2DAA-0346-B3D2-B832D159BF4C}"/>
              </a:ext>
            </a:extLst>
          </p:cNvPr>
          <p:cNvSpPr txBox="1"/>
          <p:nvPr/>
        </p:nvSpPr>
        <p:spPr>
          <a:xfrm>
            <a:off x="5827048" y="407987"/>
            <a:ext cx="572148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latin typeface="+mj-lt"/>
                <a:ea typeface="+mj-ea"/>
                <a:cs typeface="+mj-cs"/>
              </a:rPr>
              <a:t>Στόχος της Διαπίστευσης Εrasmus</a:t>
            </a:r>
            <a:endParaRPr lang="en-US" sz="4400" b="1">
              <a:latin typeface="+mj-lt"/>
              <a:ea typeface="+mj-ea"/>
              <a:cs typeface="+mj-cs"/>
            </a:endParaRPr>
          </a:p>
        </p:txBody>
      </p:sp>
      <p:sp>
        <p:nvSpPr>
          <p:cNvPr id="3" name="Rectangle 2"/>
          <p:cNvSpPr/>
          <p:nvPr/>
        </p:nvSpPr>
        <p:spPr>
          <a:xfrm>
            <a:off x="3143672" y="2348880"/>
            <a:ext cx="8508069" cy="4351338"/>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fontScale="92500" lnSpcReduction="10000"/>
          </a:bodyPr>
          <a:lstStyle/>
          <a:p>
            <a:pPr indent="-228600" algn="just">
              <a:lnSpc>
                <a:spcPct val="90000"/>
              </a:lnSpc>
              <a:buFont typeface="Arial" panose="020B0604020202020204" pitchFamily="34" charset="0"/>
              <a:buChar char="•"/>
            </a:pPr>
            <a:endParaRPr lang="en-US" dirty="0"/>
          </a:p>
          <a:p>
            <a:pPr>
              <a:lnSpc>
                <a:spcPct val="90000"/>
              </a:lnSpc>
            </a:pPr>
            <a:r>
              <a:rPr lang="en-US" sz="2800" dirty="0"/>
              <a:t> </a:t>
            </a:r>
            <a:r>
              <a:rPr lang="en-US" sz="2800" dirty="0" err="1"/>
              <a:t>Η</a:t>
            </a:r>
            <a:r>
              <a:rPr lang="en-US" sz="2800" dirty="0"/>
              <a:t> π</a:t>
            </a:r>
            <a:r>
              <a:rPr lang="en-US" sz="2800" dirty="0" err="1"/>
              <a:t>ροώθηση</a:t>
            </a:r>
            <a:r>
              <a:rPr lang="en-US" sz="2800" dirty="0"/>
              <a:t> </a:t>
            </a:r>
            <a:r>
              <a:rPr lang="en-US" sz="2800" dirty="0" err="1"/>
              <a:t>κ</a:t>
            </a:r>
            <a:r>
              <a:rPr lang="en-US" sz="2800" dirty="0"/>
              <a:t>α</a:t>
            </a:r>
            <a:r>
              <a:rPr lang="en-US" sz="2800" dirty="0" err="1"/>
              <a:t>ι</a:t>
            </a:r>
            <a:r>
              <a:rPr lang="en-US" sz="2800" dirty="0"/>
              <a:t> </a:t>
            </a:r>
            <a:r>
              <a:rPr lang="en-US" sz="2800" dirty="0" err="1"/>
              <a:t>υλο</a:t>
            </a:r>
            <a:r>
              <a:rPr lang="en-US" sz="2800" dirty="0"/>
              <a:t>π</a:t>
            </a:r>
            <a:r>
              <a:rPr lang="en-US" sz="2800" dirty="0" err="1"/>
              <a:t>οίηση</a:t>
            </a:r>
            <a:r>
              <a:rPr lang="en-US" sz="2800" dirty="0"/>
              <a:t> </a:t>
            </a:r>
          </a:p>
          <a:p>
            <a:pPr marL="114300">
              <a:lnSpc>
                <a:spcPct val="90000"/>
              </a:lnSpc>
            </a:pPr>
            <a:r>
              <a:rPr lang="en-US" sz="2800" dirty="0" err="1"/>
              <a:t>σχεδίων</a:t>
            </a:r>
            <a:r>
              <a:rPr lang="en-US" sz="2800" dirty="0"/>
              <a:t> </a:t>
            </a:r>
          </a:p>
          <a:p>
            <a:pPr marL="571500" indent="-457200">
              <a:lnSpc>
                <a:spcPct val="90000"/>
              </a:lnSpc>
              <a:buFont typeface="Arial" panose="020B0604020202020204" pitchFamily="34" charset="0"/>
              <a:buChar char="•"/>
            </a:pPr>
            <a:r>
              <a:rPr lang="en-US" sz="2800" dirty="0" err="1"/>
              <a:t>με</a:t>
            </a:r>
            <a:r>
              <a:rPr lang="en-US" sz="2800" dirty="0"/>
              <a:t> </a:t>
            </a:r>
            <a:r>
              <a:rPr lang="en-US" sz="2800" dirty="0" err="1"/>
              <a:t>μεγ</a:t>
            </a:r>
            <a:r>
              <a:rPr lang="en-US" sz="2800" dirty="0"/>
              <a:t>α</a:t>
            </a:r>
            <a:r>
              <a:rPr lang="en-US" sz="2800" dirty="0" err="1"/>
              <a:t>λύτερο</a:t>
            </a:r>
            <a:r>
              <a:rPr lang="en-US" sz="2800" dirty="0"/>
              <a:t> α</a:t>
            </a:r>
            <a:r>
              <a:rPr lang="en-US" sz="2800" dirty="0" err="1"/>
              <a:t>ν</a:t>
            </a:r>
            <a:r>
              <a:rPr lang="en-US" sz="2800" dirty="0"/>
              <a:t>α</a:t>
            </a:r>
            <a:r>
              <a:rPr lang="en-US" sz="2800" dirty="0" err="1"/>
              <a:t>μενόμενο</a:t>
            </a:r>
            <a:r>
              <a:rPr lang="en-US" sz="2800" dirty="0"/>
              <a:t> α</a:t>
            </a:r>
            <a:r>
              <a:rPr lang="en-US" sz="2800" dirty="0" err="1"/>
              <a:t>ντίκτυ</a:t>
            </a:r>
            <a:r>
              <a:rPr lang="en-US" sz="2800" dirty="0"/>
              <a:t>π</a:t>
            </a:r>
            <a:r>
              <a:rPr lang="en-US" sz="2800" dirty="0" err="1"/>
              <a:t>ο</a:t>
            </a:r>
            <a:r>
              <a:rPr lang="en-US" sz="2800" dirty="0"/>
              <a:t> </a:t>
            </a:r>
            <a:r>
              <a:rPr lang="en-US" sz="2800" dirty="0" err="1"/>
              <a:t>σχεδίων</a:t>
            </a:r>
            <a:r>
              <a:rPr lang="en-US" sz="2800" dirty="0"/>
              <a:t> </a:t>
            </a:r>
          </a:p>
          <a:p>
            <a:pPr marL="571500" indent="-457200">
              <a:lnSpc>
                <a:spcPct val="90000"/>
              </a:lnSpc>
              <a:buFont typeface="Arial" panose="020B0604020202020204" pitchFamily="34" charset="0"/>
              <a:buChar char="•"/>
            </a:pPr>
            <a:r>
              <a:rPr lang="en-US" sz="2800" dirty="0" err="1"/>
              <a:t>με</a:t>
            </a:r>
            <a:r>
              <a:rPr lang="en-US" sz="2800" dirty="0"/>
              <a:t> </a:t>
            </a:r>
            <a:r>
              <a:rPr lang="en-US" sz="2800" dirty="0" err="1"/>
              <a:t>στρ</a:t>
            </a:r>
            <a:r>
              <a:rPr lang="en-US" sz="2800" dirty="0"/>
              <a:t>α</a:t>
            </a:r>
            <a:r>
              <a:rPr lang="en-US" sz="2800" dirty="0" err="1"/>
              <a:t>τηγικό</a:t>
            </a:r>
            <a:r>
              <a:rPr lang="en-US" sz="2800" dirty="0"/>
              <a:t> π</a:t>
            </a:r>
            <a:r>
              <a:rPr lang="en-US" sz="2800" dirty="0" err="1"/>
              <a:t>λάνο</a:t>
            </a:r>
            <a:r>
              <a:rPr lang="en-US" sz="2800" dirty="0"/>
              <a:t> </a:t>
            </a:r>
          </a:p>
          <a:p>
            <a:pPr marL="114300">
              <a:lnSpc>
                <a:spcPct val="90000"/>
              </a:lnSpc>
            </a:pPr>
            <a:r>
              <a:rPr lang="en-US" sz="2800" dirty="0"/>
              <a:t>π</a:t>
            </a:r>
            <a:r>
              <a:rPr lang="en-US" sz="2800" dirty="0" err="1"/>
              <a:t>ου</a:t>
            </a:r>
            <a:r>
              <a:rPr lang="en-US" sz="2800" dirty="0"/>
              <a:t> </a:t>
            </a:r>
            <a:r>
              <a:rPr lang="en-US" sz="2800" dirty="0" err="1"/>
              <a:t>ενθ</a:t>
            </a:r>
            <a:r>
              <a:rPr lang="en-US" sz="2800" dirty="0"/>
              <a:t>α</a:t>
            </a:r>
            <a:r>
              <a:rPr lang="en-US" sz="2800" dirty="0" err="1"/>
              <a:t>ρρύνουν</a:t>
            </a:r>
            <a:r>
              <a:rPr lang="en-US" sz="2800" dirty="0"/>
              <a:t> </a:t>
            </a:r>
          </a:p>
          <a:p>
            <a:pPr marL="571500" indent="-457200">
              <a:lnSpc>
                <a:spcPct val="90000"/>
              </a:lnSpc>
              <a:buFont typeface="Arial" panose="020B0604020202020204" pitchFamily="34" charset="0"/>
              <a:buChar char="•"/>
            </a:pPr>
            <a:r>
              <a:rPr lang="en-US" sz="2800" dirty="0" err="1"/>
              <a:t>τη</a:t>
            </a:r>
            <a:r>
              <a:rPr lang="en-US" sz="2800" dirty="0"/>
              <a:t> </a:t>
            </a:r>
            <a:r>
              <a:rPr lang="en-US" sz="2800" dirty="0" err="1"/>
              <a:t>μ</a:t>
            </a:r>
            <a:r>
              <a:rPr lang="en-US" sz="2800" dirty="0"/>
              <a:t>α</a:t>
            </a:r>
            <a:r>
              <a:rPr lang="en-US" sz="2800" dirty="0" err="1"/>
              <a:t>κροχρόνι</a:t>
            </a:r>
            <a:r>
              <a:rPr lang="en-US" sz="2800" dirty="0"/>
              <a:t>α </a:t>
            </a:r>
            <a:r>
              <a:rPr lang="en-US" sz="2800" dirty="0" err="1"/>
              <a:t>συνεργ</a:t>
            </a:r>
            <a:r>
              <a:rPr lang="en-US" sz="2800" dirty="0"/>
              <a:t>α</a:t>
            </a:r>
            <a:r>
              <a:rPr lang="en-US" sz="2800" dirty="0" err="1"/>
              <a:t>σί</a:t>
            </a:r>
            <a:r>
              <a:rPr lang="en-US" sz="2800" dirty="0"/>
              <a:t>α, </a:t>
            </a:r>
          </a:p>
          <a:p>
            <a:pPr marL="571500" indent="-457200">
              <a:lnSpc>
                <a:spcPct val="90000"/>
              </a:lnSpc>
              <a:buFont typeface="Arial" panose="020B0604020202020204" pitchFamily="34" charset="0"/>
              <a:buChar char="•"/>
            </a:pPr>
            <a:r>
              <a:rPr lang="en-US" sz="2800" dirty="0" err="1"/>
              <a:t>τη</a:t>
            </a:r>
            <a:r>
              <a:rPr lang="en-US" sz="2800" dirty="0"/>
              <a:t> </a:t>
            </a:r>
            <a:r>
              <a:rPr lang="en-US" sz="2800" dirty="0" err="1"/>
              <a:t>δημιουργί</a:t>
            </a:r>
            <a:r>
              <a:rPr lang="en-US" sz="2800" dirty="0"/>
              <a:t>α </a:t>
            </a:r>
            <a:r>
              <a:rPr lang="en-US" sz="2800" dirty="0" err="1"/>
              <a:t>μι</a:t>
            </a:r>
            <a:r>
              <a:rPr lang="en-US" sz="2800" dirty="0"/>
              <a:t>α</a:t>
            </a:r>
            <a:r>
              <a:rPr lang="en-US" sz="2800" dirty="0" err="1"/>
              <a:t>ς</a:t>
            </a:r>
            <a:r>
              <a:rPr lang="en-US" sz="2800" dirty="0"/>
              <a:t> </a:t>
            </a:r>
            <a:r>
              <a:rPr lang="en-US" sz="2800" dirty="0" err="1"/>
              <a:t>κοινότητ</a:t>
            </a:r>
            <a:r>
              <a:rPr lang="en-US" sz="2800" dirty="0"/>
              <a:t>α</a:t>
            </a:r>
            <a:r>
              <a:rPr lang="en-US" sz="2800" dirty="0" err="1"/>
              <a:t>ς</a:t>
            </a:r>
            <a:r>
              <a:rPr lang="en-US" sz="2800" dirty="0"/>
              <a:t> </a:t>
            </a:r>
            <a:r>
              <a:rPr lang="en-US" sz="2800" dirty="0" err="1"/>
              <a:t>οργ</a:t>
            </a:r>
            <a:r>
              <a:rPr lang="en-US" sz="2800" dirty="0"/>
              <a:t>α</a:t>
            </a:r>
            <a:r>
              <a:rPr lang="en-US" sz="2800" dirty="0" err="1"/>
              <a:t>νισμών</a:t>
            </a:r>
            <a:r>
              <a:rPr lang="en-US" sz="2800" dirty="0"/>
              <a:t> </a:t>
            </a:r>
            <a:r>
              <a:rPr lang="en-US" sz="2800" dirty="0" err="1"/>
              <a:t>με</a:t>
            </a:r>
            <a:r>
              <a:rPr lang="en-US" sz="2800" dirty="0"/>
              <a:t> </a:t>
            </a:r>
            <a:r>
              <a:rPr lang="en-US" sz="2800" dirty="0" err="1"/>
              <a:t>στενούς</a:t>
            </a:r>
            <a:r>
              <a:rPr lang="en-US" sz="2800" dirty="0"/>
              <a:t> </a:t>
            </a:r>
            <a:r>
              <a:rPr lang="en-US" sz="2800" dirty="0" err="1"/>
              <a:t>δεσμούς</a:t>
            </a:r>
            <a:r>
              <a:rPr lang="en-US" sz="2800" dirty="0"/>
              <a:t> </a:t>
            </a:r>
          </a:p>
          <a:p>
            <a:pPr marL="114300">
              <a:lnSpc>
                <a:spcPct val="90000"/>
              </a:lnSpc>
            </a:pPr>
            <a:r>
              <a:rPr lang="en-US" sz="2800" dirty="0"/>
              <a:t>π</a:t>
            </a:r>
            <a:r>
              <a:rPr lang="en-US" sz="2800" dirty="0" err="1"/>
              <a:t>ου</a:t>
            </a:r>
            <a:r>
              <a:rPr lang="en-US" sz="2800" dirty="0"/>
              <a:t> </a:t>
            </a:r>
            <a:r>
              <a:rPr lang="en-US" sz="2800" dirty="0" err="1"/>
              <a:t>εμ</a:t>
            </a:r>
            <a:r>
              <a:rPr lang="en-US" sz="2800" dirty="0"/>
              <a:t>π</a:t>
            </a:r>
            <a:r>
              <a:rPr lang="en-US" sz="2800" dirty="0" err="1"/>
              <a:t>λέκοντ</a:t>
            </a:r>
            <a:r>
              <a:rPr lang="en-US" sz="2800" dirty="0"/>
              <a:t>α</a:t>
            </a:r>
            <a:r>
              <a:rPr lang="en-US" sz="2800" dirty="0" err="1"/>
              <a:t>ι</a:t>
            </a:r>
            <a:r>
              <a:rPr lang="en-US" sz="2800" dirty="0"/>
              <a:t> </a:t>
            </a:r>
          </a:p>
          <a:p>
            <a:pPr marL="571500" indent="-457200">
              <a:lnSpc>
                <a:spcPct val="90000"/>
              </a:lnSpc>
              <a:buFont typeface="Arial" panose="020B0604020202020204" pitchFamily="34" charset="0"/>
              <a:buChar char="•"/>
            </a:pPr>
            <a:r>
              <a:rPr lang="en-US" sz="2800" dirty="0" err="1"/>
              <a:t>σε</a:t>
            </a:r>
            <a:r>
              <a:rPr lang="en-US" sz="2800" dirty="0"/>
              <a:t> </a:t>
            </a:r>
            <a:r>
              <a:rPr lang="en-US" sz="2800" dirty="0" err="1"/>
              <a:t>κινητικότητες</a:t>
            </a:r>
            <a:r>
              <a:rPr lang="en-US" sz="2800" dirty="0"/>
              <a:t> π</a:t>
            </a:r>
            <a:r>
              <a:rPr lang="en-US" sz="2800" dirty="0" err="1"/>
              <a:t>ροσω</a:t>
            </a:r>
            <a:r>
              <a:rPr lang="en-US" sz="2800" dirty="0"/>
              <a:t>π</a:t>
            </a:r>
            <a:r>
              <a:rPr lang="en-US" sz="2800" dirty="0" err="1"/>
              <a:t>ικού</a:t>
            </a:r>
            <a:r>
              <a:rPr lang="en-US" sz="2800" dirty="0"/>
              <a:t> </a:t>
            </a:r>
            <a:r>
              <a:rPr lang="en-US" sz="2800" dirty="0" err="1"/>
              <a:t>κ</a:t>
            </a:r>
            <a:r>
              <a:rPr lang="en-US" sz="2800" dirty="0"/>
              <a:t>α</a:t>
            </a:r>
            <a:r>
              <a:rPr lang="en-US" sz="2800" dirty="0" err="1"/>
              <a:t>ι</a:t>
            </a:r>
            <a:r>
              <a:rPr lang="en-US" sz="2800" dirty="0"/>
              <a:t> </a:t>
            </a:r>
            <a:r>
              <a:rPr lang="en-US" sz="2800" dirty="0" err="1"/>
              <a:t>εκ</a:t>
            </a:r>
            <a:r>
              <a:rPr lang="en-US" sz="2800" dirty="0"/>
              <a:t>πα</a:t>
            </a:r>
            <a:r>
              <a:rPr lang="en-US" sz="2800" dirty="0" err="1"/>
              <a:t>ιδευομένων</a:t>
            </a:r>
            <a:r>
              <a:rPr lang="en-US" sz="2800" dirty="0"/>
              <a:t> </a:t>
            </a:r>
            <a:r>
              <a:rPr lang="en-US" sz="2800" dirty="0" err="1"/>
              <a:t>κ</a:t>
            </a:r>
            <a:r>
              <a:rPr lang="en-US" sz="2800" dirty="0"/>
              <a:t>α</a:t>
            </a:r>
            <a:r>
              <a:rPr lang="en-US" sz="2800" dirty="0" err="1"/>
              <a:t>ι</a:t>
            </a:r>
            <a:r>
              <a:rPr lang="en-US" sz="2800" dirty="0"/>
              <a:t> </a:t>
            </a:r>
          </a:p>
          <a:p>
            <a:pPr marL="571500" indent="-457200">
              <a:lnSpc>
                <a:spcPct val="90000"/>
              </a:lnSpc>
              <a:buFont typeface="Arial" panose="020B0604020202020204" pitchFamily="34" charset="0"/>
              <a:buChar char="•"/>
            </a:pPr>
            <a:r>
              <a:rPr lang="en-US" sz="2800" dirty="0"/>
              <a:t>π</a:t>
            </a:r>
            <a:r>
              <a:rPr lang="en-US" sz="2800" dirty="0" err="1"/>
              <a:t>ροωθούν</a:t>
            </a:r>
            <a:r>
              <a:rPr lang="en-US" sz="2800" dirty="0"/>
              <a:t> </a:t>
            </a:r>
            <a:r>
              <a:rPr lang="en-US" sz="2800" dirty="0" err="1"/>
              <a:t>την</a:t>
            </a:r>
            <a:r>
              <a:rPr lang="en-US" sz="2800" dirty="0"/>
              <a:t> α</a:t>
            </a:r>
            <a:r>
              <a:rPr lang="en-US" sz="2800" dirty="0" err="1"/>
              <a:t>ντ</a:t>
            </a:r>
            <a:r>
              <a:rPr lang="en-US" sz="2800" dirty="0"/>
              <a:t>α</a:t>
            </a:r>
            <a:r>
              <a:rPr lang="en-US" sz="2800" dirty="0" err="1"/>
              <a:t>λλ</a:t>
            </a:r>
            <a:r>
              <a:rPr lang="en-US" sz="2800" dirty="0"/>
              <a:t>α</a:t>
            </a:r>
            <a:r>
              <a:rPr lang="en-US" sz="2800" dirty="0" err="1"/>
              <a:t>γή</a:t>
            </a:r>
            <a:r>
              <a:rPr lang="en-US" sz="2800" dirty="0"/>
              <a:t> </a:t>
            </a:r>
            <a:r>
              <a:rPr lang="en-US" sz="2800" dirty="0" err="1"/>
              <a:t>γνώσεων</a:t>
            </a:r>
            <a:r>
              <a:rPr lang="en-US" sz="2800" dirty="0"/>
              <a:t> </a:t>
            </a:r>
            <a:r>
              <a:rPr lang="en-US" sz="2800" dirty="0" err="1"/>
              <a:t>κ</a:t>
            </a:r>
            <a:r>
              <a:rPr lang="en-US" sz="2800" dirty="0"/>
              <a:t>α</a:t>
            </a:r>
            <a:r>
              <a:rPr lang="en-US" sz="2800" dirty="0" err="1"/>
              <a:t>ι</a:t>
            </a:r>
            <a:r>
              <a:rPr lang="en-US" sz="2800" dirty="0"/>
              <a:t> </a:t>
            </a:r>
            <a:r>
              <a:rPr lang="en-US" sz="2800" dirty="0" err="1"/>
              <a:t>εμ</a:t>
            </a:r>
            <a:r>
              <a:rPr lang="en-US" sz="2800" dirty="0"/>
              <a:t>π</a:t>
            </a:r>
            <a:r>
              <a:rPr lang="en-US" sz="2800" dirty="0" err="1"/>
              <a:t>ειριών</a:t>
            </a:r>
            <a:r>
              <a:rPr lang="en-US" sz="2800" dirty="0"/>
              <a:t> </a:t>
            </a:r>
            <a:r>
              <a:rPr lang="en-US" sz="2800" dirty="0" err="1"/>
              <a:t>σε</a:t>
            </a:r>
            <a:r>
              <a:rPr lang="en-US" sz="2800" dirty="0"/>
              <a:t> </a:t>
            </a:r>
            <a:r>
              <a:rPr lang="en-US" sz="2800" dirty="0" err="1"/>
              <a:t>ε</a:t>
            </a:r>
            <a:r>
              <a:rPr lang="en-US" sz="2800" dirty="0"/>
              <a:t>π</a:t>
            </a:r>
            <a:r>
              <a:rPr lang="en-US" sz="2800" dirty="0" err="1"/>
              <a:t>ί</a:t>
            </a:r>
            <a:r>
              <a:rPr lang="en-US" sz="2800" dirty="0"/>
              <a:t>π</a:t>
            </a:r>
            <a:r>
              <a:rPr lang="en-US" sz="2800" dirty="0" err="1"/>
              <a:t>εδο</a:t>
            </a:r>
            <a:r>
              <a:rPr lang="en-US" sz="2800" dirty="0"/>
              <a:t> </a:t>
            </a:r>
            <a:r>
              <a:rPr lang="en-US" sz="2800" dirty="0" err="1"/>
              <a:t>οργ</a:t>
            </a:r>
            <a:r>
              <a:rPr lang="en-US" sz="2800" dirty="0"/>
              <a:t>α</a:t>
            </a:r>
            <a:r>
              <a:rPr lang="en-US" sz="2800" dirty="0" err="1"/>
              <a:t>νισμού</a:t>
            </a:r>
            <a:endParaRPr lang="en-US" sz="2800" dirty="0"/>
          </a:p>
          <a:p>
            <a:pPr marL="0" lvl="1" indent="-228600" algn="just">
              <a:lnSpc>
                <a:spcPct val="90000"/>
              </a:lnSpc>
              <a:spcBef>
                <a:spcPct val="0"/>
              </a:spcBef>
              <a:spcAft>
                <a:spcPct val="15000"/>
              </a:spcAft>
              <a:buFont typeface="Arial" panose="020B0604020202020204" pitchFamily="34" charset="0"/>
              <a:buChar char="•"/>
            </a:pPr>
            <a:endParaRPr lang="en-US" dirty="0"/>
          </a:p>
          <a:p>
            <a:pPr lvl="1" indent="-228600" algn="just">
              <a:lnSpc>
                <a:spcPct val="90000"/>
              </a:lnSpc>
              <a:spcBef>
                <a:spcPct val="0"/>
              </a:spcBef>
              <a:spcAft>
                <a:spcPct val="15000"/>
              </a:spcAft>
              <a:buFont typeface="Arial" panose="020B0604020202020204" pitchFamily="34" charset="0"/>
              <a:buChar char="•"/>
            </a:pPr>
            <a:endParaRPr lang="en-US" dirty="0"/>
          </a:p>
          <a:p>
            <a:pPr marL="0" lvl="1" indent="-228600" algn="just">
              <a:lnSpc>
                <a:spcPct val="90000"/>
              </a:lnSpc>
              <a:spcBef>
                <a:spcPct val="0"/>
              </a:spcBef>
              <a:spcAft>
                <a:spcPct val="15000"/>
              </a:spcAft>
              <a:buFont typeface="Arial" panose="020B0604020202020204" pitchFamily="34" charset="0"/>
              <a:buChar char="•"/>
            </a:pPr>
            <a:endParaRPr lang="en-US" dirty="0"/>
          </a:p>
        </p:txBody>
      </p:sp>
    </p:spTree>
    <p:extLst>
      <p:ext uri="{BB962C8B-B14F-4D97-AF65-F5344CB8AC3E}">
        <p14:creationId xmlns:p14="http://schemas.microsoft.com/office/powerpoint/2010/main" val="537407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1171074" y="1396686"/>
            <a:ext cx="3240506" cy="406462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err="1">
                <a:solidFill>
                  <a:srgbClr val="FFFFFF"/>
                </a:solidFill>
                <a:latin typeface="+mj-lt"/>
                <a:ea typeface="+mj-ea"/>
                <a:cs typeface="+mj-cs"/>
              </a:rPr>
              <a:t>Ποι</a:t>
            </a:r>
            <a:r>
              <a:rPr lang="en-US" sz="4400" kern="1200" dirty="0">
                <a:solidFill>
                  <a:srgbClr val="FFFFFF"/>
                </a:solidFill>
                <a:latin typeface="+mj-lt"/>
                <a:ea typeface="+mj-ea"/>
                <a:cs typeface="+mj-cs"/>
              </a:rPr>
              <a:t>α </a:t>
            </a:r>
            <a:r>
              <a:rPr lang="en-US" sz="4400" kern="1200" dirty="0" err="1">
                <a:solidFill>
                  <a:srgbClr val="FFFFFF"/>
                </a:solidFill>
                <a:latin typeface="+mj-lt"/>
                <a:ea typeface="+mj-ea"/>
                <a:cs typeface="+mj-cs"/>
              </a:rPr>
              <a:t>τ</a:t>
            </a:r>
            <a:r>
              <a:rPr lang="en-US" sz="4400" kern="1200" dirty="0">
                <a:solidFill>
                  <a:srgbClr val="FFFFFF"/>
                </a:solidFill>
                <a:latin typeface="+mj-lt"/>
                <a:ea typeface="+mj-ea"/>
                <a:cs typeface="+mj-cs"/>
              </a:rPr>
              <a:t>α </a:t>
            </a:r>
            <a:r>
              <a:rPr lang="en-US" sz="4400" kern="1200" dirty="0" err="1">
                <a:solidFill>
                  <a:srgbClr val="FFFFFF"/>
                </a:solidFill>
                <a:latin typeface="+mj-lt"/>
                <a:ea typeface="+mj-ea"/>
                <a:cs typeface="+mj-cs"/>
              </a:rPr>
              <a:t>οφέλη</a:t>
            </a:r>
            <a:r>
              <a:rPr lang="en-US" sz="4400" kern="1200" dirty="0">
                <a:solidFill>
                  <a:srgbClr val="FFFFFF"/>
                </a:solidFill>
                <a:latin typeface="+mj-lt"/>
                <a:ea typeface="+mj-ea"/>
                <a:cs typeface="+mj-cs"/>
              </a:rPr>
              <a:t> </a:t>
            </a:r>
            <a:r>
              <a:rPr lang="en-US" sz="4400" kern="1200" dirty="0" err="1">
                <a:solidFill>
                  <a:srgbClr val="FFFFFF"/>
                </a:solidFill>
                <a:latin typeface="+mj-lt"/>
                <a:ea typeface="+mj-ea"/>
                <a:cs typeface="+mj-cs"/>
              </a:rPr>
              <a:t>γι</a:t>
            </a:r>
            <a:r>
              <a:rPr lang="en-US" sz="4400" kern="1200" dirty="0">
                <a:solidFill>
                  <a:srgbClr val="FFFFFF"/>
                </a:solidFill>
                <a:latin typeface="+mj-lt"/>
                <a:ea typeface="+mj-ea"/>
                <a:cs typeface="+mj-cs"/>
              </a:rPr>
              <a:t>α </a:t>
            </a:r>
            <a:r>
              <a:rPr lang="en-US" sz="4400" kern="1200" dirty="0" err="1">
                <a:solidFill>
                  <a:srgbClr val="FFFFFF"/>
                </a:solidFill>
                <a:latin typeface="+mj-lt"/>
                <a:ea typeface="+mj-ea"/>
                <a:cs typeface="+mj-cs"/>
              </a:rPr>
              <a:t>τον</a:t>
            </a:r>
            <a:r>
              <a:rPr lang="en-US" sz="4400" kern="1200" dirty="0">
                <a:solidFill>
                  <a:srgbClr val="FFFFFF"/>
                </a:solidFill>
                <a:latin typeface="+mj-lt"/>
                <a:ea typeface="+mj-ea"/>
                <a:cs typeface="+mj-cs"/>
              </a:rPr>
              <a:t> </a:t>
            </a:r>
            <a:r>
              <a:rPr lang="en-US" sz="4400" kern="1200" dirty="0" err="1">
                <a:solidFill>
                  <a:srgbClr val="FFFFFF"/>
                </a:solidFill>
                <a:latin typeface="+mj-lt"/>
                <a:ea typeface="+mj-ea"/>
                <a:cs typeface="+mj-cs"/>
              </a:rPr>
              <a:t>οργ</a:t>
            </a:r>
            <a:r>
              <a:rPr lang="en-US" sz="4400" kern="1200" dirty="0">
                <a:solidFill>
                  <a:srgbClr val="FFFFFF"/>
                </a:solidFill>
                <a:latin typeface="+mj-lt"/>
                <a:ea typeface="+mj-ea"/>
                <a:cs typeface="+mj-cs"/>
              </a:rPr>
              <a:t>α</a:t>
            </a:r>
            <a:r>
              <a:rPr lang="en-US" sz="4400" kern="1200" dirty="0" err="1">
                <a:solidFill>
                  <a:srgbClr val="FFFFFF"/>
                </a:solidFill>
                <a:latin typeface="+mj-lt"/>
                <a:ea typeface="+mj-ea"/>
                <a:cs typeface="+mj-cs"/>
              </a:rPr>
              <a:t>νισμό</a:t>
            </a:r>
            <a:r>
              <a:rPr lang="en-US" sz="4400" kern="1200" dirty="0">
                <a:solidFill>
                  <a:srgbClr val="FFFFFF"/>
                </a:solidFill>
                <a:latin typeface="+mj-lt"/>
                <a:ea typeface="+mj-ea"/>
                <a:cs typeface="+mj-cs"/>
              </a:rPr>
              <a:t> </a:t>
            </a:r>
            <a:r>
              <a:rPr lang="en-US" sz="4400" kern="1200" dirty="0" err="1">
                <a:solidFill>
                  <a:srgbClr val="FFFFFF"/>
                </a:solidFill>
                <a:latin typeface="+mj-lt"/>
                <a:ea typeface="+mj-ea"/>
                <a:cs typeface="+mj-cs"/>
              </a:rPr>
              <a:t>μου</a:t>
            </a:r>
            <a:r>
              <a:rPr lang="en-US" sz="4400" kern="1200" dirty="0">
                <a:solidFill>
                  <a:srgbClr val="FFFFFF"/>
                </a:solidFill>
                <a:latin typeface="+mj-lt"/>
                <a:ea typeface="+mj-ea"/>
                <a:cs typeface="+mj-cs"/>
              </a:rPr>
              <a:t>; (1/2)</a:t>
            </a:r>
            <a:endParaRPr lang="en-US" sz="4400" b="1" kern="1200" dirty="0">
              <a:solidFill>
                <a:srgbClr val="FFFFFF"/>
              </a:solidFill>
              <a:latin typeface="+mj-lt"/>
              <a:ea typeface="+mj-ea"/>
              <a:cs typeface="+mj-cs"/>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p:cNvSpPr/>
          <p:nvPr/>
        </p:nvSpPr>
        <p:spPr>
          <a:xfrm>
            <a:off x="5370153" y="1526033"/>
            <a:ext cx="5536397" cy="3935281"/>
          </a:xfrm>
          <a:prstGeom prst="rect">
            <a:avLst/>
          </a:prstGeom>
        </p:spPr>
        <p:txBody>
          <a:bodyPr vert="horz" lIns="91440" tIns="45720" rIns="91440" bIns="45720" rtlCol="0">
            <a:normAutofit/>
          </a:bodyPr>
          <a:lstStyle/>
          <a:p>
            <a:pPr marL="342900" indent="-228600">
              <a:lnSpc>
                <a:spcPct val="90000"/>
              </a:lnSpc>
              <a:buFont typeface="Arial" panose="020B0604020202020204" pitchFamily="34" charset="0"/>
              <a:buChar char="•"/>
            </a:pPr>
            <a:endParaRPr lang="en-US"/>
          </a:p>
          <a:p>
            <a:pPr marL="342900" indent="-228600">
              <a:lnSpc>
                <a:spcPct val="90000"/>
              </a:lnSpc>
              <a:buFont typeface="Arial" panose="020B0604020202020204" pitchFamily="34" charset="0"/>
              <a:buChar char="•"/>
            </a:pPr>
            <a:r>
              <a:rPr lang="en-US"/>
              <a:t>Απλουστευμένες διαδικασίες: </a:t>
            </a:r>
            <a:r>
              <a:rPr lang="en-US" b="1"/>
              <a:t>απλουστευμένη φόρμα αίτησης, δε θα υπόκειται σε ποιοτική αξιολόγηση </a:t>
            </a:r>
          </a:p>
          <a:p>
            <a:pPr marL="342900" indent="-228600">
              <a:lnSpc>
                <a:spcPct val="90000"/>
              </a:lnSpc>
              <a:buFont typeface="Arial" panose="020B0604020202020204" pitchFamily="34" charset="0"/>
              <a:buChar char="•"/>
            </a:pPr>
            <a:endParaRPr lang="en-US"/>
          </a:p>
          <a:p>
            <a:pPr marL="342900" indent="-228600">
              <a:lnSpc>
                <a:spcPct val="90000"/>
              </a:lnSpc>
              <a:buFont typeface="Arial" panose="020B0604020202020204" pitchFamily="34" charset="0"/>
              <a:buChar char="•"/>
            </a:pPr>
            <a:r>
              <a:rPr lang="en-US" b="1"/>
              <a:t>Εξασφαλισμένη χρηματοδότηση μέχρι το τέλος του Προγράμματος - 2027</a:t>
            </a:r>
            <a:r>
              <a:rPr lang="en-US"/>
              <a:t>, δεδομένου ότι ο οργανισμός συνεχίζει να ανταποκρίνεται στις απαιτήσεις της Διαπίστευσης Erasmus και υποβάλλει αίτηση για χρηματοδότηση ετησίως</a:t>
            </a:r>
          </a:p>
          <a:p>
            <a:pPr marL="342900" indent="-228600">
              <a:lnSpc>
                <a:spcPct val="90000"/>
              </a:lnSpc>
              <a:buFont typeface="Arial" panose="020B0604020202020204" pitchFamily="34" charset="0"/>
              <a:buChar char="•"/>
            </a:pPr>
            <a:endParaRPr lang="en-US"/>
          </a:p>
          <a:p>
            <a:pPr marL="342900" indent="-228600">
              <a:lnSpc>
                <a:spcPct val="90000"/>
              </a:lnSpc>
              <a:buFont typeface="Arial" panose="020B0604020202020204" pitchFamily="34" charset="0"/>
              <a:buChar char="•"/>
            </a:pPr>
            <a:r>
              <a:rPr lang="en-US"/>
              <a:t>Μπορεί να αιτηθεί </a:t>
            </a:r>
            <a:r>
              <a:rPr lang="en-US" b="1"/>
              <a:t>υψηλότερα ποσά και περισσότερους συμμετέχοντες</a:t>
            </a:r>
            <a:r>
              <a:rPr lang="en-US"/>
              <a:t> από μη διαπιστευμένους οργανισμούς</a:t>
            </a:r>
          </a:p>
          <a:p>
            <a:pPr marL="0" lvl="1" indent="-228600">
              <a:lnSpc>
                <a:spcPct val="90000"/>
              </a:lnSpc>
              <a:spcBef>
                <a:spcPct val="0"/>
              </a:spcBef>
              <a:spcAft>
                <a:spcPct val="15000"/>
              </a:spcAft>
              <a:buFont typeface="Arial" panose="020B0604020202020204" pitchFamily="34" charset="0"/>
              <a:buChar char="•"/>
            </a:pPr>
            <a:endParaRPr lang="en-US"/>
          </a:p>
          <a:p>
            <a:pPr lvl="1" indent="-228600">
              <a:lnSpc>
                <a:spcPct val="90000"/>
              </a:lnSpc>
              <a:spcBef>
                <a:spcPct val="0"/>
              </a:spcBef>
              <a:spcAft>
                <a:spcPct val="15000"/>
              </a:spcAft>
              <a:buFont typeface="Arial" panose="020B0604020202020204" pitchFamily="34" charset="0"/>
              <a:buChar char="•"/>
            </a:pPr>
            <a:endParaRPr lang="en-US"/>
          </a:p>
          <a:p>
            <a:pPr marL="0" lvl="1" indent="-228600">
              <a:lnSpc>
                <a:spcPct val="90000"/>
              </a:lnSpc>
              <a:spcBef>
                <a:spcPct val="0"/>
              </a:spcBef>
              <a:spcAft>
                <a:spcPct val="15000"/>
              </a:spcAft>
              <a:buFont typeface="Arial" panose="020B0604020202020204" pitchFamily="34" charset="0"/>
              <a:buChar char="•"/>
            </a:pPr>
            <a:endParaRPr lang="en-US"/>
          </a:p>
        </p:txBody>
      </p:sp>
    </p:spTree>
    <p:extLst>
      <p:ext uri="{BB962C8B-B14F-4D97-AF65-F5344CB8AC3E}">
        <p14:creationId xmlns:p14="http://schemas.microsoft.com/office/powerpoint/2010/main" val="1156566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1171074" y="1396686"/>
            <a:ext cx="3240506" cy="406462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rgbClr val="FFFFFF"/>
                </a:solidFill>
                <a:latin typeface="+mj-lt"/>
                <a:ea typeface="+mj-ea"/>
                <a:cs typeface="+mj-cs"/>
              </a:rPr>
              <a:t>Ποια τα οφέλη για τον οργανισμό μου; (2/2)</a:t>
            </a:r>
            <a:endParaRPr lang="en-US" sz="4400" b="1" kern="1200">
              <a:solidFill>
                <a:srgbClr val="FFFFFF"/>
              </a:solidFill>
              <a:latin typeface="+mj-lt"/>
              <a:ea typeface="+mj-ea"/>
              <a:cs typeface="+mj-cs"/>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p:cNvSpPr/>
          <p:nvPr/>
        </p:nvSpPr>
        <p:spPr>
          <a:xfrm>
            <a:off x="5370153" y="1526033"/>
            <a:ext cx="5536397" cy="3935281"/>
          </a:xfrm>
          <a:prstGeom prst="rect">
            <a:avLst/>
          </a:prstGeom>
        </p:spPr>
        <p:txBody>
          <a:bodyPr vert="horz" lIns="91440" tIns="45720" rIns="91440" bIns="45720" rtlCol="0">
            <a:normAutofit/>
          </a:bodyPr>
          <a:lstStyle/>
          <a:p>
            <a:pPr marL="342900" indent="-228600">
              <a:lnSpc>
                <a:spcPct val="90000"/>
              </a:lnSpc>
              <a:buFont typeface="Arial" panose="020B0604020202020204" pitchFamily="34" charset="0"/>
              <a:buChar char="•"/>
            </a:pPr>
            <a:r>
              <a:rPr lang="en-US"/>
              <a:t>Δυνατότητα ανάπτυξης της στρατηγικής του οργανισμού: ανάπτυξη μακροπρόθεσμων στόχων δίνοντας τη δυνατότητα στον οργανισμό να επιλέξει την ταχύτητα με την οποία θέλει να κινηθεί και τις δραστηριότητες που του ταιριάζουν για να αυξήσει σταδιακά την ποιότητα της διδασκαλίας και της μάθησης στον οργανισμό</a:t>
            </a:r>
          </a:p>
          <a:p>
            <a:pPr marL="342900" indent="-228600">
              <a:lnSpc>
                <a:spcPct val="90000"/>
              </a:lnSpc>
              <a:buFont typeface="Arial" panose="020B0604020202020204" pitchFamily="34" charset="0"/>
              <a:buChar char="•"/>
            </a:pPr>
            <a:endParaRPr lang="en-US"/>
          </a:p>
          <a:p>
            <a:pPr marL="342900" indent="-228600">
              <a:lnSpc>
                <a:spcPct val="90000"/>
              </a:lnSpc>
              <a:buFont typeface="Arial" panose="020B0604020202020204" pitchFamily="34" charset="0"/>
              <a:buChar char="•"/>
            </a:pPr>
            <a:r>
              <a:rPr lang="en-US"/>
              <a:t>Δυνατότητα να δοκιμάσει νέους τύπους δραστηριοτήτων, νέους οργανισμούς συνεργατών - χωρίς να χρειάζεται η υποβολή μιας εντελώς νέας αίτησης</a:t>
            </a:r>
          </a:p>
          <a:p>
            <a:pPr marL="342900" indent="-228600">
              <a:lnSpc>
                <a:spcPct val="90000"/>
              </a:lnSpc>
              <a:buFont typeface="Arial" panose="020B0604020202020204" pitchFamily="34" charset="0"/>
              <a:buChar char="•"/>
            </a:pPr>
            <a:endParaRPr lang="en-US"/>
          </a:p>
          <a:p>
            <a:pPr marL="342900" indent="-228600">
              <a:lnSpc>
                <a:spcPct val="90000"/>
              </a:lnSpc>
              <a:buFont typeface="Arial" panose="020B0604020202020204" pitchFamily="34" charset="0"/>
              <a:buChar char="•"/>
            </a:pPr>
            <a:r>
              <a:rPr lang="en-US"/>
              <a:t>Εγγυημένη συνέχεια των δραστηριοτήτων που υλοποιούνται</a:t>
            </a:r>
          </a:p>
          <a:p>
            <a:pPr marL="0" lvl="1" indent="-228600">
              <a:lnSpc>
                <a:spcPct val="90000"/>
              </a:lnSpc>
              <a:spcBef>
                <a:spcPct val="0"/>
              </a:spcBef>
              <a:spcAft>
                <a:spcPct val="15000"/>
              </a:spcAft>
              <a:buFont typeface="Arial" panose="020B0604020202020204" pitchFamily="34" charset="0"/>
              <a:buChar char="•"/>
            </a:pPr>
            <a:endParaRPr lang="en-US"/>
          </a:p>
          <a:p>
            <a:pPr marL="0" lvl="1" indent="-228600">
              <a:lnSpc>
                <a:spcPct val="90000"/>
              </a:lnSpc>
              <a:spcBef>
                <a:spcPct val="0"/>
              </a:spcBef>
              <a:spcAft>
                <a:spcPct val="15000"/>
              </a:spcAft>
              <a:buFont typeface="Arial" panose="020B0604020202020204" pitchFamily="34" charset="0"/>
              <a:buChar char="•"/>
            </a:pPr>
            <a:endParaRPr lang="en-US"/>
          </a:p>
        </p:txBody>
      </p:sp>
    </p:spTree>
    <p:extLst>
      <p:ext uri="{BB962C8B-B14F-4D97-AF65-F5344CB8AC3E}">
        <p14:creationId xmlns:p14="http://schemas.microsoft.com/office/powerpoint/2010/main" val="3450829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838200" y="365125"/>
            <a:ext cx="555848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err="1">
                <a:solidFill>
                  <a:schemeClr val="tx1"/>
                </a:solidFill>
                <a:latin typeface="+mj-lt"/>
                <a:ea typeface="+mj-ea"/>
                <a:cs typeface="+mj-cs"/>
              </a:rPr>
              <a:t>Ποιοι</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μ</a:t>
            </a:r>
            <a:r>
              <a:rPr lang="en-US" sz="4400" kern="1200" dirty="0">
                <a:solidFill>
                  <a:schemeClr val="tx1"/>
                </a:solidFill>
                <a:latin typeface="+mj-lt"/>
                <a:ea typeface="+mj-ea"/>
                <a:cs typeface="+mj-cs"/>
              </a:rPr>
              <a:t>π</a:t>
            </a:r>
            <a:r>
              <a:rPr lang="en-US" sz="4400" kern="1200" dirty="0" err="1">
                <a:solidFill>
                  <a:schemeClr val="tx1"/>
                </a:solidFill>
                <a:latin typeface="+mj-lt"/>
                <a:ea typeface="+mj-ea"/>
                <a:cs typeface="+mj-cs"/>
              </a:rPr>
              <a:t>ορούν</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ν</a:t>
            </a:r>
            <a:r>
              <a:rPr lang="en-US" sz="4400" kern="1200" dirty="0">
                <a:solidFill>
                  <a:schemeClr val="tx1"/>
                </a:solidFill>
                <a:latin typeface="+mj-lt"/>
                <a:ea typeface="+mj-ea"/>
                <a:cs typeface="+mj-cs"/>
              </a:rPr>
              <a:t>α </a:t>
            </a:r>
            <a:r>
              <a:rPr lang="en-US" sz="4400" kern="1200" dirty="0" err="1">
                <a:solidFill>
                  <a:schemeClr val="tx1"/>
                </a:solidFill>
                <a:latin typeface="+mj-lt"/>
                <a:ea typeface="+mj-ea"/>
                <a:cs typeface="+mj-cs"/>
              </a:rPr>
              <a:t>υ</a:t>
            </a:r>
            <a:r>
              <a:rPr lang="en-US" sz="4400" kern="1200" dirty="0">
                <a:solidFill>
                  <a:schemeClr val="tx1"/>
                </a:solidFill>
                <a:latin typeface="+mj-lt"/>
                <a:ea typeface="+mj-ea"/>
                <a:cs typeface="+mj-cs"/>
              </a:rPr>
              <a:t>π</a:t>
            </a:r>
            <a:r>
              <a:rPr lang="en-US" sz="4400" kern="1200" dirty="0" err="1">
                <a:solidFill>
                  <a:schemeClr val="tx1"/>
                </a:solidFill>
                <a:latin typeface="+mj-lt"/>
                <a:ea typeface="+mj-ea"/>
                <a:cs typeface="+mj-cs"/>
              </a:rPr>
              <a:t>ο</a:t>
            </a:r>
            <a:r>
              <a:rPr lang="en-US" sz="4400" kern="1200" dirty="0">
                <a:solidFill>
                  <a:schemeClr val="tx1"/>
                </a:solidFill>
                <a:latin typeface="+mj-lt"/>
                <a:ea typeface="+mj-ea"/>
                <a:cs typeface="+mj-cs"/>
              </a:rPr>
              <a:t>β</a:t>
            </a:r>
            <a:r>
              <a:rPr lang="en-US" sz="4400" kern="1200" dirty="0" err="1">
                <a:solidFill>
                  <a:schemeClr val="tx1"/>
                </a:solidFill>
                <a:latin typeface="+mj-lt"/>
                <a:ea typeface="+mj-ea"/>
                <a:cs typeface="+mj-cs"/>
              </a:rPr>
              <a:t>άλλουν</a:t>
            </a:r>
            <a:r>
              <a:rPr lang="en-US" sz="4400" kern="1200" dirty="0">
                <a:solidFill>
                  <a:schemeClr val="tx1"/>
                </a:solidFill>
                <a:latin typeface="+mj-lt"/>
                <a:ea typeface="+mj-ea"/>
                <a:cs typeface="+mj-cs"/>
              </a:rPr>
              <a:t> α</a:t>
            </a:r>
            <a:r>
              <a:rPr lang="en-US" sz="4400" kern="1200" dirty="0" err="1">
                <a:solidFill>
                  <a:schemeClr val="tx1"/>
                </a:solidFill>
                <a:latin typeface="+mj-lt"/>
                <a:ea typeface="+mj-ea"/>
                <a:cs typeface="+mj-cs"/>
              </a:rPr>
              <a:t>ίτηση</a:t>
            </a:r>
            <a:r>
              <a:rPr lang="en-US" sz="4400" kern="1200" dirty="0">
                <a:solidFill>
                  <a:schemeClr val="tx1"/>
                </a:solidFill>
                <a:latin typeface="+mj-lt"/>
                <a:ea typeface="+mj-ea"/>
                <a:cs typeface="+mj-cs"/>
              </a:rPr>
              <a:t>;</a:t>
            </a:r>
            <a:endParaRPr lang="en-US" sz="4400" b="1" kern="1200" dirty="0">
              <a:solidFill>
                <a:schemeClr val="tx1"/>
              </a:solidFill>
              <a:latin typeface="+mj-lt"/>
              <a:ea typeface="+mj-ea"/>
              <a:cs typeface="+mj-cs"/>
            </a:endParaRP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p:cNvSpPr/>
          <p:nvPr/>
        </p:nvSpPr>
        <p:spPr>
          <a:xfrm>
            <a:off x="838200" y="1825625"/>
            <a:ext cx="5558489" cy="4351338"/>
          </a:xfrm>
          <a:prstGeom prst="rect">
            <a:avLst/>
          </a:prstGeom>
        </p:spPr>
        <p:txBody>
          <a:bodyPr vert="horz" lIns="91440" tIns="45720" rIns="91440" bIns="45720" rtlCol="0">
            <a:normAutofit/>
          </a:bodyPr>
          <a:lstStyle/>
          <a:p>
            <a:pPr marL="342900" indent="-228600">
              <a:lnSpc>
                <a:spcPct val="90000"/>
              </a:lnSpc>
              <a:buFont typeface="Arial" panose="020B0604020202020204" pitchFamily="34" charset="0"/>
              <a:buChar char="•"/>
            </a:pPr>
            <a:r>
              <a:rPr lang="en-US" sz="1500" b="1" dirty="0" err="1"/>
              <a:t>Οργ</a:t>
            </a:r>
            <a:r>
              <a:rPr lang="en-US" sz="1500" b="1" dirty="0"/>
              <a:t>α</a:t>
            </a:r>
            <a:r>
              <a:rPr lang="en-US" sz="1500" b="1" dirty="0" err="1"/>
              <a:t>νισμοί</a:t>
            </a:r>
            <a:r>
              <a:rPr lang="en-US" sz="1500" b="1" dirty="0"/>
              <a:t> </a:t>
            </a:r>
            <a:r>
              <a:rPr lang="en-US" sz="1500" b="1" dirty="0" err="1"/>
              <a:t>κ</a:t>
            </a:r>
            <a:r>
              <a:rPr lang="en-US" sz="1500" b="1" dirty="0"/>
              <a:t>α</a:t>
            </a:r>
            <a:r>
              <a:rPr lang="en-US" sz="1500" b="1" dirty="0" err="1"/>
              <a:t>ι</a:t>
            </a:r>
            <a:r>
              <a:rPr lang="en-US" sz="1500" b="1" dirty="0"/>
              <a:t> </a:t>
            </a:r>
            <a:r>
              <a:rPr lang="en-US" sz="1500" b="1" dirty="0" err="1"/>
              <a:t>όχι</a:t>
            </a:r>
            <a:r>
              <a:rPr lang="en-US" sz="1500" b="1" dirty="0"/>
              <a:t> </a:t>
            </a:r>
            <a:r>
              <a:rPr lang="en-US" sz="1500" b="1" dirty="0" err="1"/>
              <a:t>άτομ</a:t>
            </a:r>
            <a:r>
              <a:rPr lang="en-US" sz="1500" b="1" dirty="0"/>
              <a:t>α </a:t>
            </a:r>
            <a:r>
              <a:rPr lang="en-US" sz="1500" dirty="0"/>
              <a:t>π</a:t>
            </a:r>
            <a:r>
              <a:rPr lang="en-US" sz="1500" dirty="0" err="1"/>
              <a:t>ου</a:t>
            </a:r>
            <a:r>
              <a:rPr lang="en-US" sz="1500" dirty="0"/>
              <a:t> α</a:t>
            </a:r>
            <a:r>
              <a:rPr lang="en-US" sz="1500" dirty="0" err="1"/>
              <a:t>νήκουν</a:t>
            </a:r>
            <a:r>
              <a:rPr lang="en-US" sz="1500" dirty="0"/>
              <a:t> </a:t>
            </a:r>
            <a:r>
              <a:rPr lang="en-US" sz="1500" dirty="0" err="1"/>
              <a:t>στους</a:t>
            </a:r>
            <a:r>
              <a:rPr lang="en-US" sz="1500" dirty="0"/>
              <a:t> </a:t>
            </a:r>
            <a:r>
              <a:rPr lang="en-US" sz="1500" dirty="0" err="1"/>
              <a:t>τομείς</a:t>
            </a:r>
            <a:r>
              <a:rPr lang="en-US" sz="1500" dirty="0"/>
              <a:t> </a:t>
            </a:r>
            <a:r>
              <a:rPr lang="en-US" sz="1500" dirty="0" err="1"/>
              <a:t>της</a:t>
            </a:r>
            <a:r>
              <a:rPr lang="en-US" sz="1500" dirty="0"/>
              <a:t> </a:t>
            </a:r>
            <a:r>
              <a:rPr lang="en-US" sz="1500" b="1" dirty="0" err="1"/>
              <a:t>Σχολικής</a:t>
            </a:r>
            <a:r>
              <a:rPr lang="en-US" sz="1500" b="1" dirty="0"/>
              <a:t> </a:t>
            </a:r>
            <a:r>
              <a:rPr lang="en-US" sz="1500" b="1" dirty="0" err="1"/>
              <a:t>Εκ</a:t>
            </a:r>
            <a:r>
              <a:rPr lang="en-US" sz="1500" b="1" dirty="0"/>
              <a:t>πα</a:t>
            </a:r>
            <a:r>
              <a:rPr lang="en-US" sz="1500" b="1" dirty="0" err="1"/>
              <a:t>ίδευσης</a:t>
            </a:r>
            <a:r>
              <a:rPr lang="en-US" sz="1500" b="1" dirty="0"/>
              <a:t>, </a:t>
            </a:r>
            <a:r>
              <a:rPr lang="en-US" sz="1500" b="1" dirty="0" err="1"/>
              <a:t>Ε</a:t>
            </a:r>
            <a:r>
              <a:rPr lang="en-US" sz="1500" b="1" dirty="0"/>
              <a:t>πα</a:t>
            </a:r>
            <a:r>
              <a:rPr lang="en-US" sz="1500" b="1" dirty="0" err="1"/>
              <a:t>γγελμ</a:t>
            </a:r>
            <a:r>
              <a:rPr lang="en-US" sz="1500" b="1" dirty="0"/>
              <a:t>α</a:t>
            </a:r>
            <a:r>
              <a:rPr lang="en-US" sz="1500" b="1" dirty="0" err="1"/>
              <a:t>τικής</a:t>
            </a:r>
            <a:r>
              <a:rPr lang="en-US" sz="1500" b="1" dirty="0"/>
              <a:t> </a:t>
            </a:r>
            <a:r>
              <a:rPr lang="en-US" sz="1500" b="1" dirty="0" err="1"/>
              <a:t>Εκ</a:t>
            </a:r>
            <a:r>
              <a:rPr lang="en-US" sz="1500" b="1" dirty="0"/>
              <a:t>πα</a:t>
            </a:r>
            <a:r>
              <a:rPr lang="en-US" sz="1500" b="1" dirty="0" err="1"/>
              <a:t>ίδευσης</a:t>
            </a:r>
            <a:r>
              <a:rPr lang="en-US" sz="1500" b="1" dirty="0"/>
              <a:t> </a:t>
            </a:r>
            <a:r>
              <a:rPr lang="en-US" sz="1500" b="1" dirty="0" err="1"/>
              <a:t>κ</a:t>
            </a:r>
            <a:r>
              <a:rPr lang="en-US" sz="1500" b="1" dirty="0"/>
              <a:t>α</a:t>
            </a:r>
            <a:r>
              <a:rPr lang="en-US" sz="1500" b="1" dirty="0" err="1"/>
              <a:t>ι</a:t>
            </a:r>
            <a:r>
              <a:rPr lang="en-US" sz="1500" b="1" dirty="0"/>
              <a:t> </a:t>
            </a:r>
            <a:r>
              <a:rPr lang="en-US" sz="1500" b="1" dirty="0" err="1"/>
              <a:t>Κ</a:t>
            </a:r>
            <a:r>
              <a:rPr lang="en-US" sz="1500" b="1" dirty="0"/>
              <a:t>α</a:t>
            </a:r>
            <a:r>
              <a:rPr lang="en-US" sz="1500" b="1" dirty="0" err="1"/>
              <a:t>τάρτισης</a:t>
            </a:r>
            <a:r>
              <a:rPr lang="en-US" sz="1500" b="1" dirty="0"/>
              <a:t> </a:t>
            </a:r>
            <a:r>
              <a:rPr lang="en-US" sz="1500" dirty="0" err="1"/>
              <a:t>κ</a:t>
            </a:r>
            <a:r>
              <a:rPr lang="en-US" sz="1500" dirty="0"/>
              <a:t>α</a:t>
            </a:r>
            <a:r>
              <a:rPr lang="en-US" sz="1500" dirty="0" err="1"/>
              <a:t>ι</a:t>
            </a:r>
            <a:r>
              <a:rPr lang="en-US" sz="1500" dirty="0"/>
              <a:t> </a:t>
            </a:r>
            <a:r>
              <a:rPr lang="en-US" sz="1500" b="1" dirty="0" err="1"/>
              <a:t>Εκ</a:t>
            </a:r>
            <a:r>
              <a:rPr lang="en-US" sz="1500" b="1" dirty="0"/>
              <a:t>πα</a:t>
            </a:r>
            <a:r>
              <a:rPr lang="en-US" sz="1500" b="1" dirty="0" err="1"/>
              <a:t>ίδευσης</a:t>
            </a:r>
            <a:r>
              <a:rPr lang="en-US" sz="1500" b="1" dirty="0"/>
              <a:t> </a:t>
            </a:r>
            <a:r>
              <a:rPr lang="en-US" sz="1500" b="1" dirty="0" err="1"/>
              <a:t>Ενηλίκων</a:t>
            </a:r>
            <a:r>
              <a:rPr lang="en-US" sz="1500" b="1" dirty="0"/>
              <a:t> </a:t>
            </a:r>
            <a:r>
              <a:rPr lang="en-US" sz="1500" dirty="0" err="1"/>
              <a:t>κ</a:t>
            </a:r>
            <a:r>
              <a:rPr lang="en-US" sz="1500" dirty="0"/>
              <a:t>α</a:t>
            </a:r>
            <a:r>
              <a:rPr lang="en-US" sz="1500" dirty="0" err="1"/>
              <a:t>ι</a:t>
            </a:r>
            <a:r>
              <a:rPr lang="en-US" sz="1500" dirty="0"/>
              <a:t> </a:t>
            </a:r>
            <a:r>
              <a:rPr lang="en-US" sz="1500" dirty="0" err="1"/>
              <a:t>δρ</a:t>
            </a:r>
            <a:r>
              <a:rPr lang="en-US" sz="1500" dirty="0"/>
              <a:t>α</a:t>
            </a:r>
            <a:r>
              <a:rPr lang="en-US" sz="1500" dirty="0" err="1"/>
              <a:t>στηριο</a:t>
            </a:r>
            <a:r>
              <a:rPr lang="en-US" sz="1500" dirty="0"/>
              <a:t>π</a:t>
            </a:r>
            <a:r>
              <a:rPr lang="en-US" sz="1500" dirty="0" err="1"/>
              <a:t>οιούντ</a:t>
            </a:r>
            <a:r>
              <a:rPr lang="en-US" sz="1500" dirty="0"/>
              <a:t>α</a:t>
            </a:r>
            <a:r>
              <a:rPr lang="en-US" sz="1500" dirty="0" err="1"/>
              <a:t>ι</a:t>
            </a:r>
            <a:r>
              <a:rPr lang="en-US" sz="1500" dirty="0"/>
              <a:t> </a:t>
            </a:r>
            <a:r>
              <a:rPr lang="en-US" sz="1500" dirty="0" err="1"/>
              <a:t>σε</a:t>
            </a:r>
            <a:r>
              <a:rPr lang="en-US" sz="1500" dirty="0"/>
              <a:t> </a:t>
            </a:r>
            <a:r>
              <a:rPr lang="en-US" sz="1500" dirty="0" err="1"/>
              <a:t>κά</a:t>
            </a:r>
            <a:r>
              <a:rPr lang="en-US" sz="1500" dirty="0"/>
              <a:t>π</a:t>
            </a:r>
            <a:r>
              <a:rPr lang="en-US" sz="1500" dirty="0" err="1"/>
              <a:t>οι</a:t>
            </a:r>
            <a:r>
              <a:rPr lang="en-US" sz="1500" dirty="0"/>
              <a:t>α απ</a:t>
            </a:r>
            <a:r>
              <a:rPr lang="en-US" sz="1500" dirty="0" err="1"/>
              <a:t>ό</a:t>
            </a:r>
            <a:r>
              <a:rPr lang="en-US" sz="1500" dirty="0"/>
              <a:t> </a:t>
            </a:r>
            <a:r>
              <a:rPr lang="en-US" sz="1500" dirty="0" err="1"/>
              <a:t>τις</a:t>
            </a:r>
            <a:r>
              <a:rPr lang="en-US" sz="1500" dirty="0"/>
              <a:t> </a:t>
            </a:r>
            <a:r>
              <a:rPr lang="en-US" sz="1500" dirty="0" err="1"/>
              <a:t>Χώρες</a:t>
            </a:r>
            <a:r>
              <a:rPr lang="en-US" sz="1500" dirty="0"/>
              <a:t> </a:t>
            </a:r>
            <a:r>
              <a:rPr lang="en-US" sz="1500" dirty="0" err="1"/>
              <a:t>του</a:t>
            </a:r>
            <a:r>
              <a:rPr lang="en-US" sz="1500" dirty="0"/>
              <a:t> </a:t>
            </a:r>
            <a:r>
              <a:rPr lang="en-US" sz="1500" dirty="0" err="1"/>
              <a:t>Προγράμμ</a:t>
            </a:r>
            <a:r>
              <a:rPr lang="en-US" sz="1500" dirty="0"/>
              <a:t>α</a:t>
            </a:r>
            <a:r>
              <a:rPr lang="en-US" sz="1500" dirty="0" err="1"/>
              <a:t>τος</a:t>
            </a:r>
            <a:endParaRPr lang="en-US" sz="1500" dirty="0"/>
          </a:p>
          <a:p>
            <a:pPr marL="171450" indent="-228600">
              <a:lnSpc>
                <a:spcPct val="90000"/>
              </a:lnSpc>
              <a:buFont typeface="Arial" panose="020B0604020202020204" pitchFamily="34" charset="0"/>
              <a:buChar char="•"/>
            </a:pPr>
            <a:endParaRPr lang="en-US" sz="1500" dirty="0"/>
          </a:p>
          <a:p>
            <a:pPr marL="342900" indent="-228600">
              <a:lnSpc>
                <a:spcPct val="90000"/>
              </a:lnSpc>
              <a:buFont typeface="Arial" panose="020B0604020202020204" pitchFamily="34" charset="0"/>
              <a:buChar char="•"/>
            </a:pPr>
            <a:r>
              <a:rPr lang="en-US" sz="1500" b="1" dirty="0" err="1"/>
              <a:t>Δεν</a:t>
            </a:r>
            <a:r>
              <a:rPr lang="en-US" sz="1500" b="1" dirty="0"/>
              <a:t> απα</a:t>
            </a:r>
            <a:r>
              <a:rPr lang="en-US" sz="1500" b="1" dirty="0" err="1"/>
              <a:t>ιτείτ</a:t>
            </a:r>
            <a:r>
              <a:rPr lang="en-US" sz="1500" b="1" dirty="0"/>
              <a:t>α</a:t>
            </a:r>
            <a:r>
              <a:rPr lang="en-US" sz="1500" b="1" dirty="0" err="1"/>
              <a:t>ι</a:t>
            </a:r>
            <a:r>
              <a:rPr lang="en-US" sz="1500" b="1" dirty="0"/>
              <a:t> π</a:t>
            </a:r>
            <a:r>
              <a:rPr lang="en-US" sz="1500" b="1" dirty="0" err="1"/>
              <a:t>ροηγούμενη</a:t>
            </a:r>
            <a:r>
              <a:rPr lang="en-US" sz="1500" b="1" dirty="0"/>
              <a:t> </a:t>
            </a:r>
            <a:r>
              <a:rPr lang="en-US" sz="1500" b="1" dirty="0" err="1"/>
              <a:t>εμ</a:t>
            </a:r>
            <a:r>
              <a:rPr lang="en-US" sz="1500" b="1" dirty="0"/>
              <a:t>π</a:t>
            </a:r>
            <a:r>
              <a:rPr lang="en-US" sz="1500" b="1" dirty="0" err="1"/>
              <a:t>ειρί</a:t>
            </a:r>
            <a:r>
              <a:rPr lang="en-US" sz="1500" b="1" dirty="0"/>
              <a:t>α </a:t>
            </a:r>
            <a:r>
              <a:rPr lang="en-US" sz="1500" b="1" dirty="0" err="1"/>
              <a:t>στο</a:t>
            </a:r>
            <a:r>
              <a:rPr lang="en-US" sz="1500" b="1" dirty="0"/>
              <a:t> Erasmus+</a:t>
            </a:r>
            <a:r>
              <a:rPr lang="en-US" sz="1500" dirty="0"/>
              <a:t> (2014-2020) </a:t>
            </a:r>
            <a:r>
              <a:rPr lang="en-US" sz="1500" dirty="0" err="1"/>
              <a:t>γι</a:t>
            </a:r>
            <a:r>
              <a:rPr lang="en-US" sz="1500" dirty="0"/>
              <a:t>α </a:t>
            </a:r>
            <a:r>
              <a:rPr lang="en-US" sz="1500" dirty="0" err="1"/>
              <a:t>την</a:t>
            </a:r>
            <a:r>
              <a:rPr lang="en-US" sz="1500" dirty="0"/>
              <a:t> </a:t>
            </a:r>
            <a:r>
              <a:rPr lang="en-US" sz="1500" dirty="0" err="1"/>
              <a:t>υ</a:t>
            </a:r>
            <a:r>
              <a:rPr lang="en-US" sz="1500" dirty="0"/>
              <a:t>π</a:t>
            </a:r>
            <a:r>
              <a:rPr lang="en-US" sz="1500" dirty="0" err="1"/>
              <a:t>ο</a:t>
            </a:r>
            <a:r>
              <a:rPr lang="en-US" sz="1500" dirty="0"/>
              <a:t>β</a:t>
            </a:r>
            <a:r>
              <a:rPr lang="en-US" sz="1500" dirty="0" err="1"/>
              <a:t>ολή</a:t>
            </a:r>
            <a:r>
              <a:rPr lang="en-US" sz="1500" dirty="0"/>
              <a:t> α</a:t>
            </a:r>
            <a:r>
              <a:rPr lang="en-US" sz="1500" dirty="0" err="1"/>
              <a:t>ίτησης</a:t>
            </a:r>
            <a:endParaRPr lang="en-US" sz="1500" dirty="0"/>
          </a:p>
          <a:p>
            <a:pPr marL="171450" indent="-228600">
              <a:lnSpc>
                <a:spcPct val="90000"/>
              </a:lnSpc>
              <a:buFont typeface="Arial" panose="020B0604020202020204" pitchFamily="34" charset="0"/>
              <a:buChar char="•"/>
            </a:pPr>
            <a:endParaRPr lang="en-US" sz="1500" dirty="0"/>
          </a:p>
          <a:p>
            <a:pPr marL="342900" indent="-228600">
              <a:lnSpc>
                <a:spcPct val="90000"/>
              </a:lnSpc>
              <a:buFont typeface="Arial" panose="020B0604020202020204" pitchFamily="34" charset="0"/>
              <a:buChar char="•"/>
            </a:pPr>
            <a:r>
              <a:rPr lang="en-US" sz="1500" dirty="0" err="1"/>
              <a:t>Αν</a:t>
            </a:r>
            <a:r>
              <a:rPr lang="en-US" sz="1500" dirty="0"/>
              <a:t>α</a:t>
            </a:r>
            <a:r>
              <a:rPr lang="en-US" sz="1500" dirty="0" err="1"/>
              <a:t>λυτικός</a:t>
            </a:r>
            <a:r>
              <a:rPr lang="en-US" sz="1500" dirty="0"/>
              <a:t> </a:t>
            </a:r>
            <a:r>
              <a:rPr lang="en-US" sz="1500" u="sng" dirty="0" err="1"/>
              <a:t>κ</a:t>
            </a:r>
            <a:r>
              <a:rPr lang="en-US" sz="1500" u="sng" dirty="0"/>
              <a:t>α</a:t>
            </a:r>
            <a:r>
              <a:rPr lang="en-US" sz="1500" u="sng" dirty="0" err="1"/>
              <a:t>τάλογος</a:t>
            </a:r>
            <a:r>
              <a:rPr lang="en-US" sz="1500" u="sng" dirty="0"/>
              <a:t> </a:t>
            </a:r>
            <a:r>
              <a:rPr lang="en-US" sz="1500" u="sng" dirty="0" err="1"/>
              <a:t>ε</a:t>
            </a:r>
            <a:r>
              <a:rPr lang="en-US" sz="1500" u="sng" dirty="0"/>
              <a:t>π</a:t>
            </a:r>
            <a:r>
              <a:rPr lang="en-US" sz="1500" u="sng" dirty="0" err="1"/>
              <a:t>ιλέξιμων</a:t>
            </a:r>
            <a:r>
              <a:rPr lang="en-US" sz="1500" u="sng" dirty="0"/>
              <a:t> </a:t>
            </a:r>
            <a:r>
              <a:rPr lang="en-US" sz="1500" u="sng" dirty="0" err="1"/>
              <a:t>οργ</a:t>
            </a:r>
            <a:r>
              <a:rPr lang="en-US" sz="1500" u="sng" dirty="0"/>
              <a:t>α</a:t>
            </a:r>
            <a:r>
              <a:rPr lang="en-US" sz="1500" u="sng" dirty="0" err="1"/>
              <a:t>νισμών</a:t>
            </a:r>
            <a:r>
              <a:rPr lang="en-US" sz="1500" u="sng" dirty="0"/>
              <a:t> </a:t>
            </a:r>
            <a:r>
              <a:rPr lang="en-US" sz="1500" dirty="0" err="1"/>
              <a:t>δι</a:t>
            </a:r>
            <a:r>
              <a:rPr lang="en-US" sz="1500" dirty="0"/>
              <a:t>α</a:t>
            </a:r>
            <a:r>
              <a:rPr lang="en-US" sz="1500" dirty="0" err="1"/>
              <a:t>θέσιμος</a:t>
            </a:r>
            <a:r>
              <a:rPr lang="en-US" sz="1500" dirty="0"/>
              <a:t> </a:t>
            </a:r>
            <a:r>
              <a:rPr lang="en-US" sz="1500" dirty="0" err="1"/>
              <a:t>στην</a:t>
            </a:r>
            <a:r>
              <a:rPr lang="en-US" sz="1500" dirty="0"/>
              <a:t> </a:t>
            </a:r>
            <a:r>
              <a:rPr lang="en-US" sz="1500" dirty="0" err="1"/>
              <a:t>ιστοσελίδ</a:t>
            </a:r>
            <a:r>
              <a:rPr lang="en-US" sz="1500" dirty="0"/>
              <a:t>α </a:t>
            </a:r>
            <a:r>
              <a:rPr lang="en-US" sz="1500" dirty="0" err="1"/>
              <a:t>του</a:t>
            </a:r>
            <a:r>
              <a:rPr lang="en-US" sz="1500" dirty="0"/>
              <a:t> ΙΚΥ</a:t>
            </a:r>
          </a:p>
          <a:p>
            <a:pPr marL="114300">
              <a:lnSpc>
                <a:spcPct val="90000"/>
              </a:lnSpc>
            </a:pPr>
            <a:endParaRPr lang="en-US" sz="1500" dirty="0"/>
          </a:p>
          <a:p>
            <a:pPr marL="342900" indent="-228600">
              <a:lnSpc>
                <a:spcPct val="90000"/>
              </a:lnSpc>
              <a:buFont typeface="Arial" panose="020B0604020202020204" pitchFamily="34" charset="0"/>
              <a:buChar char="•"/>
            </a:pPr>
            <a:r>
              <a:rPr lang="en-US" sz="1500" dirty="0" err="1"/>
              <a:t>Οι</a:t>
            </a:r>
            <a:r>
              <a:rPr lang="en-US" sz="1500" dirty="0"/>
              <a:t> α</a:t>
            </a:r>
            <a:r>
              <a:rPr lang="en-US" sz="1500" dirty="0" err="1"/>
              <a:t>ιτούντες</a:t>
            </a:r>
            <a:r>
              <a:rPr lang="en-US" sz="1500" dirty="0"/>
              <a:t> </a:t>
            </a:r>
            <a:r>
              <a:rPr lang="en-US" sz="1500" dirty="0" err="1"/>
              <a:t>οργ</a:t>
            </a:r>
            <a:r>
              <a:rPr lang="en-US" sz="1500" dirty="0"/>
              <a:t>α</a:t>
            </a:r>
            <a:r>
              <a:rPr lang="en-US" sz="1500" dirty="0" err="1"/>
              <a:t>νισμοί</a:t>
            </a:r>
            <a:r>
              <a:rPr lang="en-US" sz="1500" dirty="0"/>
              <a:t> π</a:t>
            </a:r>
            <a:r>
              <a:rPr lang="en-US" sz="1500" dirty="0" err="1"/>
              <a:t>ρέ</a:t>
            </a:r>
            <a:r>
              <a:rPr lang="en-US" sz="1500" dirty="0"/>
              <a:t>π</a:t>
            </a:r>
            <a:r>
              <a:rPr lang="en-US" sz="1500" dirty="0" err="1"/>
              <a:t>ει</a:t>
            </a:r>
            <a:r>
              <a:rPr lang="en-US" sz="1500" dirty="0"/>
              <a:t> </a:t>
            </a:r>
            <a:r>
              <a:rPr lang="en-US" sz="1500" dirty="0" err="1"/>
              <a:t>ν</a:t>
            </a:r>
            <a:r>
              <a:rPr lang="en-US" sz="1500" dirty="0"/>
              <a:t>α </a:t>
            </a:r>
            <a:r>
              <a:rPr lang="en-US" sz="1500" dirty="0" err="1"/>
              <a:t>δι</a:t>
            </a:r>
            <a:r>
              <a:rPr lang="en-US" sz="1500" dirty="0"/>
              <a:t>α</a:t>
            </a:r>
            <a:r>
              <a:rPr lang="en-US" sz="1500" dirty="0" err="1"/>
              <a:t>θέτουν</a:t>
            </a:r>
            <a:r>
              <a:rPr lang="en-US" sz="1500" dirty="0"/>
              <a:t> </a:t>
            </a:r>
            <a:r>
              <a:rPr lang="en-US" sz="1500" dirty="0" err="1"/>
              <a:t>τουλάχιστον</a:t>
            </a:r>
            <a:r>
              <a:rPr lang="en-US" sz="1500" dirty="0"/>
              <a:t> </a:t>
            </a:r>
            <a:r>
              <a:rPr lang="en-US" sz="1500" dirty="0" err="1"/>
              <a:t>διετή</a:t>
            </a:r>
            <a:r>
              <a:rPr lang="en-US" sz="1500" dirty="0"/>
              <a:t> π</a:t>
            </a:r>
            <a:r>
              <a:rPr lang="en-US" sz="1500" dirty="0" err="1"/>
              <a:t>είρ</a:t>
            </a:r>
            <a:r>
              <a:rPr lang="en-US" sz="1500" dirty="0"/>
              <a:t>α </a:t>
            </a:r>
            <a:r>
              <a:rPr lang="en-US" sz="1500" dirty="0" err="1"/>
              <a:t>υλο</a:t>
            </a:r>
            <a:r>
              <a:rPr lang="en-US" sz="1500" dirty="0"/>
              <a:t>π</a:t>
            </a:r>
            <a:r>
              <a:rPr lang="en-US" sz="1500" dirty="0" err="1"/>
              <a:t>οίησης</a:t>
            </a:r>
            <a:r>
              <a:rPr lang="en-US" sz="1500" dirty="0"/>
              <a:t>  </a:t>
            </a:r>
            <a:r>
              <a:rPr lang="en-US" sz="1500" dirty="0" err="1"/>
              <a:t>σχετικών</a:t>
            </a:r>
            <a:r>
              <a:rPr lang="en-US" sz="1500" dirty="0"/>
              <a:t> </a:t>
            </a:r>
            <a:r>
              <a:rPr lang="en-US" sz="1500" dirty="0" err="1"/>
              <a:t>δρ</a:t>
            </a:r>
            <a:r>
              <a:rPr lang="en-US" sz="1500" dirty="0"/>
              <a:t>α</a:t>
            </a:r>
            <a:r>
              <a:rPr lang="en-US" sz="1500" dirty="0" err="1"/>
              <a:t>στηριοτήτων</a:t>
            </a:r>
            <a:r>
              <a:rPr lang="en-US" sz="1500" dirty="0"/>
              <a:t> </a:t>
            </a:r>
            <a:r>
              <a:rPr lang="en-US" sz="1500" dirty="0" err="1"/>
              <a:t>στον</a:t>
            </a:r>
            <a:r>
              <a:rPr lang="en-US" sz="1500" dirty="0"/>
              <a:t> </a:t>
            </a:r>
            <a:r>
              <a:rPr lang="en-US" sz="1500" dirty="0" err="1"/>
              <a:t>τομέ</a:t>
            </a:r>
            <a:r>
              <a:rPr lang="en-US" sz="1500" dirty="0"/>
              <a:t>α </a:t>
            </a:r>
            <a:r>
              <a:rPr lang="en-US" sz="1500" dirty="0" err="1"/>
              <a:t>τους</a:t>
            </a:r>
            <a:endParaRPr lang="en-US" sz="1500" dirty="0"/>
          </a:p>
          <a:p>
            <a:pPr marL="171450" indent="-228600">
              <a:lnSpc>
                <a:spcPct val="90000"/>
              </a:lnSpc>
              <a:buFont typeface="Arial" panose="020B0604020202020204" pitchFamily="34" charset="0"/>
              <a:buChar char="•"/>
            </a:pPr>
            <a:endParaRPr lang="en-US" sz="1500" dirty="0"/>
          </a:p>
          <a:p>
            <a:pPr marL="342900" indent="-228600">
              <a:lnSpc>
                <a:spcPct val="90000"/>
              </a:lnSpc>
              <a:buFont typeface="Arial" panose="020B0604020202020204" pitchFamily="34" charset="0"/>
              <a:buChar char="•"/>
            </a:pPr>
            <a:r>
              <a:rPr lang="en-US" sz="1500" dirty="0" err="1"/>
              <a:t>Πείρ</a:t>
            </a:r>
            <a:r>
              <a:rPr lang="en-US" sz="1500" dirty="0"/>
              <a:t>α π</a:t>
            </a:r>
            <a:r>
              <a:rPr lang="en-US" sz="1500" dirty="0" err="1"/>
              <a:t>ου</a:t>
            </a:r>
            <a:r>
              <a:rPr lang="en-US" sz="1500" dirty="0"/>
              <a:t> </a:t>
            </a:r>
            <a:r>
              <a:rPr lang="en-US" sz="1500" dirty="0" err="1"/>
              <a:t>έχει</a:t>
            </a:r>
            <a:r>
              <a:rPr lang="en-US" sz="1500" dirty="0"/>
              <a:t> απ</a:t>
            </a:r>
            <a:r>
              <a:rPr lang="en-US" sz="1500" dirty="0" err="1"/>
              <a:t>οκτηθεί</a:t>
            </a:r>
            <a:r>
              <a:rPr lang="en-US" sz="1500" dirty="0"/>
              <a:t> π</a:t>
            </a:r>
            <a:r>
              <a:rPr lang="en-US" sz="1500" dirty="0" err="1"/>
              <a:t>ριν</a:t>
            </a:r>
            <a:r>
              <a:rPr lang="en-US" sz="1500" dirty="0"/>
              <a:t> απ</a:t>
            </a:r>
            <a:r>
              <a:rPr lang="en-US" sz="1500" dirty="0" err="1"/>
              <a:t>ό</a:t>
            </a:r>
            <a:r>
              <a:rPr lang="en-US" sz="1500" dirty="0"/>
              <a:t> </a:t>
            </a:r>
            <a:r>
              <a:rPr lang="en-US" sz="1500" dirty="0" err="1"/>
              <a:t>συγχωνεύσεις</a:t>
            </a:r>
            <a:r>
              <a:rPr lang="en-US" sz="1500" dirty="0"/>
              <a:t> </a:t>
            </a:r>
            <a:r>
              <a:rPr lang="en-US" sz="1500" dirty="0" err="1"/>
              <a:t>ή</a:t>
            </a:r>
            <a:r>
              <a:rPr lang="en-US" sz="1500" dirty="0"/>
              <a:t> πα</a:t>
            </a:r>
            <a:r>
              <a:rPr lang="en-US" sz="1500" dirty="0" err="1"/>
              <a:t>ρόμοιες</a:t>
            </a:r>
            <a:r>
              <a:rPr lang="en-US" sz="1500" dirty="0"/>
              <a:t> </a:t>
            </a:r>
            <a:r>
              <a:rPr lang="en-US" sz="1500" dirty="0" err="1"/>
              <a:t>δι</a:t>
            </a:r>
            <a:r>
              <a:rPr lang="en-US" sz="1500" dirty="0"/>
              <a:t>α</a:t>
            </a:r>
            <a:r>
              <a:rPr lang="en-US" sz="1500" dirty="0" err="1"/>
              <a:t>ρθρωτικές</a:t>
            </a:r>
            <a:r>
              <a:rPr lang="en-US" sz="1500" dirty="0"/>
              <a:t> α</a:t>
            </a:r>
            <a:r>
              <a:rPr lang="en-US" sz="1500" dirty="0" err="1"/>
              <a:t>λλ</a:t>
            </a:r>
            <a:r>
              <a:rPr lang="en-US" sz="1500" dirty="0"/>
              <a:t>α</a:t>
            </a:r>
            <a:r>
              <a:rPr lang="en-US" sz="1500" dirty="0" err="1"/>
              <a:t>γές</a:t>
            </a:r>
            <a:r>
              <a:rPr lang="en-US" sz="1500" dirty="0"/>
              <a:t> </a:t>
            </a:r>
            <a:r>
              <a:rPr lang="en-US" sz="1500" dirty="0" err="1"/>
              <a:t>σε</a:t>
            </a:r>
            <a:r>
              <a:rPr lang="en-US" sz="1500" dirty="0"/>
              <a:t> </a:t>
            </a:r>
            <a:r>
              <a:rPr lang="en-US" sz="1500" dirty="0" err="1"/>
              <a:t>δημόσιες</a:t>
            </a:r>
            <a:r>
              <a:rPr lang="en-US" sz="1500" dirty="0"/>
              <a:t> </a:t>
            </a:r>
            <a:r>
              <a:rPr lang="en-US" sz="1500" dirty="0" err="1"/>
              <a:t>οντότητες</a:t>
            </a:r>
            <a:r>
              <a:rPr lang="en-US" sz="1500" dirty="0"/>
              <a:t> (π.</a:t>
            </a:r>
            <a:r>
              <a:rPr lang="en-US" sz="1500" dirty="0" err="1"/>
              <a:t>χ</a:t>
            </a:r>
            <a:r>
              <a:rPr lang="en-US" sz="1500" dirty="0"/>
              <a:t>. </a:t>
            </a:r>
            <a:r>
              <a:rPr lang="en-US" sz="1500" dirty="0" err="1"/>
              <a:t>σχολεί</a:t>
            </a:r>
            <a:r>
              <a:rPr lang="en-US" sz="1500" dirty="0"/>
              <a:t>α </a:t>
            </a:r>
            <a:r>
              <a:rPr lang="en-US" sz="1500" dirty="0" err="1"/>
              <a:t>ή</a:t>
            </a:r>
            <a:r>
              <a:rPr lang="en-US" sz="1500" dirty="0"/>
              <a:t> </a:t>
            </a:r>
            <a:r>
              <a:rPr lang="en-US" sz="1500" dirty="0" err="1"/>
              <a:t>εκ</a:t>
            </a:r>
            <a:r>
              <a:rPr lang="en-US" sz="1500" dirty="0"/>
              <a:t>πα</a:t>
            </a:r>
            <a:r>
              <a:rPr lang="en-US" sz="1500" dirty="0" err="1"/>
              <a:t>ιδευτικά</a:t>
            </a:r>
            <a:r>
              <a:rPr lang="en-US" sz="1500" dirty="0"/>
              <a:t> </a:t>
            </a:r>
            <a:r>
              <a:rPr lang="en-US" sz="1500" dirty="0" err="1"/>
              <a:t>κέντρ</a:t>
            </a:r>
            <a:r>
              <a:rPr lang="en-US" sz="1500" dirty="0"/>
              <a:t>α) </a:t>
            </a:r>
            <a:r>
              <a:rPr lang="en-US" sz="1500" dirty="0" err="1"/>
              <a:t>θ</a:t>
            </a:r>
            <a:r>
              <a:rPr lang="en-US" sz="1500" dirty="0"/>
              <a:t>α </a:t>
            </a:r>
            <a:r>
              <a:rPr lang="en-US" sz="1500" dirty="0" err="1"/>
              <a:t>λ</a:t>
            </a:r>
            <a:r>
              <a:rPr lang="en-US" sz="1500" dirty="0"/>
              <a:t>α</a:t>
            </a:r>
            <a:r>
              <a:rPr lang="en-US" sz="1500" dirty="0" err="1"/>
              <a:t>μ</a:t>
            </a:r>
            <a:r>
              <a:rPr lang="en-US" sz="1500" dirty="0"/>
              <a:t>β</a:t>
            </a:r>
            <a:r>
              <a:rPr lang="en-US" sz="1500" dirty="0" err="1"/>
              <a:t>άνετ</a:t>
            </a:r>
            <a:r>
              <a:rPr lang="en-US" sz="1500" dirty="0"/>
              <a:t>α</a:t>
            </a:r>
            <a:r>
              <a:rPr lang="en-US" sz="1500" dirty="0" err="1"/>
              <a:t>ι</a:t>
            </a:r>
            <a:r>
              <a:rPr lang="en-US" sz="1500" dirty="0"/>
              <a:t> </a:t>
            </a:r>
            <a:r>
              <a:rPr lang="en-US" sz="1500" dirty="0" err="1"/>
              <a:t>υ</a:t>
            </a:r>
            <a:r>
              <a:rPr lang="en-US" sz="1500" dirty="0"/>
              <a:t>π</a:t>
            </a:r>
            <a:r>
              <a:rPr lang="en-US" sz="1500" dirty="0" err="1"/>
              <a:t>όψη</a:t>
            </a:r>
            <a:r>
              <a:rPr lang="en-US" sz="1500" dirty="0"/>
              <a:t> </a:t>
            </a:r>
            <a:r>
              <a:rPr lang="en-US" sz="1500" dirty="0" err="1"/>
              <a:t>ως</a:t>
            </a:r>
            <a:r>
              <a:rPr lang="en-US" sz="1500" dirty="0"/>
              <a:t> </a:t>
            </a:r>
            <a:r>
              <a:rPr lang="en-US" sz="1500" dirty="0" err="1"/>
              <a:t>συν</a:t>
            </a:r>
            <a:r>
              <a:rPr lang="en-US" sz="1500" dirty="0"/>
              <a:t>α</a:t>
            </a:r>
            <a:r>
              <a:rPr lang="en-US" sz="1500" dirty="0" err="1"/>
              <a:t>φής</a:t>
            </a:r>
            <a:r>
              <a:rPr lang="en-US" sz="1500" dirty="0"/>
              <a:t> π</a:t>
            </a:r>
            <a:r>
              <a:rPr lang="en-US" sz="1500" dirty="0" err="1"/>
              <a:t>είρ</a:t>
            </a:r>
            <a:r>
              <a:rPr lang="en-US" sz="1500" dirty="0"/>
              <a:t>α </a:t>
            </a:r>
            <a:r>
              <a:rPr lang="en-US" sz="1500" dirty="0" err="1"/>
              <a:t>στον</a:t>
            </a:r>
            <a:r>
              <a:rPr lang="en-US" sz="1500" dirty="0"/>
              <a:t> </a:t>
            </a:r>
            <a:r>
              <a:rPr lang="en-US" sz="1500" dirty="0" err="1"/>
              <a:t>τομέ</a:t>
            </a:r>
            <a:r>
              <a:rPr lang="en-US" sz="1500" dirty="0"/>
              <a:t>α)</a:t>
            </a:r>
          </a:p>
          <a:p>
            <a:pPr marL="0" lvl="1" indent="-228600">
              <a:lnSpc>
                <a:spcPct val="90000"/>
              </a:lnSpc>
              <a:spcBef>
                <a:spcPct val="0"/>
              </a:spcBef>
              <a:spcAft>
                <a:spcPct val="15000"/>
              </a:spcAft>
              <a:buFont typeface="Arial" panose="020B0604020202020204" pitchFamily="34" charset="0"/>
              <a:buChar char="•"/>
            </a:pPr>
            <a:endParaRPr lang="en-US" sz="1500"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43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838200" y="365125"/>
            <a:ext cx="555848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kern="1200">
                <a:solidFill>
                  <a:schemeClr val="tx1"/>
                </a:solidFill>
                <a:latin typeface="+mj-lt"/>
                <a:ea typeface="+mj-ea"/>
                <a:cs typeface="+mj-cs"/>
              </a:rPr>
              <a:t>Πόσες αιτήσεις μπορεί να υποβάλλει ένας οργανισμός;</a:t>
            </a:r>
            <a:endParaRPr lang="en-US" sz="3400" b="1" kern="1200">
              <a:solidFill>
                <a:schemeClr val="tx1"/>
              </a:solidFill>
              <a:latin typeface="+mj-lt"/>
              <a:ea typeface="+mj-ea"/>
              <a:cs typeface="+mj-cs"/>
            </a:endParaRP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p:cNvSpPr/>
          <p:nvPr/>
        </p:nvSpPr>
        <p:spPr>
          <a:xfrm>
            <a:off x="838200" y="1825625"/>
            <a:ext cx="5558489" cy="4351338"/>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a:t>Κάθε οργανισμός δικαιούται να υποβάλει </a:t>
            </a:r>
            <a:r>
              <a:rPr lang="en-US" b="1"/>
              <a:t>μόνο μια αίτηση σε κάθε τομέα</a:t>
            </a:r>
          </a:p>
          <a:p>
            <a:pPr marL="342900" indent="-228600">
              <a:lnSpc>
                <a:spcPct val="90000"/>
              </a:lnSpc>
              <a:spcAft>
                <a:spcPts val="600"/>
              </a:spcAft>
              <a:buFont typeface="Arial" panose="020B0604020202020204" pitchFamily="34" charset="0"/>
              <a:buChar char="•"/>
            </a:pPr>
            <a:r>
              <a:rPr lang="en-US"/>
              <a:t>Οργανισμοί που δραστηριοποιούνται σε περισσότερους του ενός τομέα, μπορούν να υποβάλλουν ξεχωριστή </a:t>
            </a:r>
            <a:r>
              <a:rPr lang="en-US" b="1"/>
              <a:t>αίτηση Διαπίστευσης για κάθε τομέα που δραστηριοποιούνται</a:t>
            </a:r>
          </a:p>
          <a:p>
            <a:pPr marL="342900" indent="-228600">
              <a:lnSpc>
                <a:spcPct val="90000"/>
              </a:lnSpc>
              <a:spcAft>
                <a:spcPts val="600"/>
              </a:spcAft>
              <a:buFont typeface="Arial" panose="020B0604020202020204" pitchFamily="34" charset="0"/>
              <a:buChar char="•"/>
            </a:pPr>
            <a:r>
              <a:rPr lang="en-US"/>
              <a:t>Δεν είναι δυνατή η υποβολή αίτησης και για τα 2 είδη διαπίστευσης (μεμονωμένοι οργανισμοί ή συντονιστές κοινοπραξίας) στον ίδιο τομέα.</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t>Όλες οι υποβληθείσες αιτήσεις πρέπει να περιέχουν πρωτότυπο περιεχόμενο που έχει συνταχθεί  από τον αιτούντα οργανισμό. </a:t>
            </a:r>
            <a:r>
              <a:rPr lang="en-US" b="1"/>
              <a:t>Αιτήσεις στη συγγραφή των οποίων έχει συμβάλει άλλος οργανισμός ή εξωτερικό πρόσωπο από τον αιτούντα οργανισμό έναντι αμοιβής, θα αποκλείονται!</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012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3968" y="214290"/>
            <a:ext cx="8229600" cy="792088"/>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l-GR" dirty="0">
                <a:solidFill>
                  <a:schemeClr val="bg1"/>
                </a:solidFill>
              </a:rPr>
              <a:t> ΣΥΜΜΕΤΕΧΟΝΤΕΣ</a:t>
            </a:r>
            <a:endParaRPr lang="en-GB" dirty="0">
              <a:solidFill>
                <a:schemeClr val="bg1"/>
              </a:solidFill>
            </a:endParaRPr>
          </a:p>
        </p:txBody>
      </p:sp>
      <p:sp>
        <p:nvSpPr>
          <p:cNvPr id="5" name="TextBox 4">
            <a:extLst>
              <a:ext uri="{FF2B5EF4-FFF2-40B4-BE49-F238E27FC236}">
                <a16:creationId xmlns:a16="http://schemas.microsoft.com/office/drawing/2014/main" id="{104162F7-719C-49A7-9E28-A55F09E102A0}"/>
              </a:ext>
            </a:extLst>
          </p:cNvPr>
          <p:cNvSpPr txBox="1"/>
          <p:nvPr/>
        </p:nvSpPr>
        <p:spPr>
          <a:xfrm>
            <a:off x="689113" y="1409355"/>
            <a:ext cx="11131826" cy="4270528"/>
          </a:xfrm>
          <a:prstGeom prst="rect">
            <a:avLst/>
          </a:prstGeom>
          <a:noFill/>
        </p:spPr>
        <p:txBody>
          <a:bodyPr wrap="square">
            <a:sp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l-GR"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Προσωπικό</a:t>
            </a:r>
            <a:r>
              <a:rPr lang="el-G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(διδακτικό &amp; διοικητικό – σύμβουλοι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l-GR"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Μαθητές</a:t>
            </a:r>
            <a:r>
              <a:rPr lang="el-GR"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R="0" lvl="0">
              <a:lnSpc>
                <a:spcPct val="107000"/>
              </a:lnSpc>
              <a:spcBef>
                <a:spcPts val="0"/>
              </a:spcBef>
              <a:spcAft>
                <a:spcPts val="800"/>
              </a:spcAft>
              <a:tabLst>
                <a:tab pos="457200" algn="l"/>
              </a:tabLst>
            </a:pP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800"/>
              </a:spcAft>
              <a:buFont typeface="Arial" panose="020B0604020202020204" pitchFamily="34" charset="0"/>
              <a:buChar char="•"/>
              <a:tabLst>
                <a:tab pos="457200" algn="l"/>
              </a:tabLst>
            </a:pPr>
            <a:r>
              <a:rPr lang="el-GR"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Άτομα από ευάλωτες ομάδες </a:t>
            </a:r>
            <a:r>
              <a:rPr lang="el-GR"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l-G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Προβλέπεται επιπλέον επιχορήγηση για τη συμμετοχή αυτών των ατόμων</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5784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51026" y="235407"/>
            <a:ext cx="9889947" cy="923330"/>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l-GR" sz="2800" dirty="0">
                <a:solidFill>
                  <a:schemeClr val="bg1"/>
                </a:solidFill>
                <a:latin typeface="Calibri" pitchFamily="34" charset="0"/>
              </a:rPr>
              <a:t/>
            </a:r>
            <a:br>
              <a:rPr lang="el-GR" sz="2800" dirty="0">
                <a:solidFill>
                  <a:schemeClr val="bg1"/>
                </a:solidFill>
                <a:latin typeface="Calibri" pitchFamily="34" charset="0"/>
              </a:rPr>
            </a:br>
            <a:r>
              <a:rPr lang="el-GR" dirty="0">
                <a:solidFill>
                  <a:schemeClr val="bg1"/>
                </a:solidFill>
                <a:latin typeface="Calibri" pitchFamily="34" charset="0"/>
              </a:rPr>
              <a:t> ΔΡΑΣΤΗΡΙΟΤΗΤΕΣ</a:t>
            </a:r>
          </a:p>
        </p:txBody>
      </p:sp>
      <p:graphicFrame>
        <p:nvGraphicFramePr>
          <p:cNvPr id="4" name="Diagram 3">
            <a:extLst>
              <a:ext uri="{FF2B5EF4-FFF2-40B4-BE49-F238E27FC236}">
                <a16:creationId xmlns:a16="http://schemas.microsoft.com/office/drawing/2014/main" id="{FF37447A-A27C-4E9D-968B-D1A0D14E86C3}"/>
              </a:ext>
            </a:extLst>
          </p:cNvPr>
          <p:cNvGraphicFramePr/>
          <p:nvPr>
            <p:extLst>
              <p:ext uri="{D42A27DB-BD31-4B8C-83A1-F6EECF244321}">
                <p14:modId xmlns:p14="http://schemas.microsoft.com/office/powerpoint/2010/main" val="1929911462"/>
              </p:ext>
            </p:extLst>
          </p:nvPr>
        </p:nvGraphicFramePr>
        <p:xfrm>
          <a:off x="1309654" y="1928802"/>
          <a:ext cx="850241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697B3-FD94-441C-BF66-8DE3E991C521}"/>
              </a:ext>
            </a:extLst>
          </p:cNvPr>
          <p:cNvSpPr>
            <a:spLocks noGrp="1"/>
          </p:cNvSpPr>
          <p:nvPr>
            <p:ph type="title"/>
          </p:nvPr>
        </p:nvSpPr>
        <p:spPr>
          <a:xfrm>
            <a:off x="1151026" y="235407"/>
            <a:ext cx="9889947" cy="492443"/>
          </a:xfrm>
        </p:spPr>
        <p:txBody>
          <a:bodyPr/>
          <a:lstStyle/>
          <a:p>
            <a:r>
              <a:rPr lang="el-GR" b="1" dirty="0">
                <a:solidFill>
                  <a:schemeClr val="tx2"/>
                </a:solidFill>
              </a:rPr>
              <a:t>Εξερχόμενες κινητικότητες</a:t>
            </a:r>
            <a:endParaRPr lang="en-US" b="1" dirty="0">
              <a:solidFill>
                <a:schemeClr val="tx2"/>
              </a:solidFill>
            </a:endParaRPr>
          </a:p>
        </p:txBody>
      </p:sp>
      <p:sp>
        <p:nvSpPr>
          <p:cNvPr id="13" name="12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48</a:t>
            </a:fld>
            <a:endParaRPr lang="en-US" dirty="0"/>
          </a:p>
        </p:txBody>
      </p:sp>
      <p:graphicFrame>
        <p:nvGraphicFramePr>
          <p:cNvPr id="4" name="Content Placeholder 3">
            <a:extLst>
              <a:ext uri="{FF2B5EF4-FFF2-40B4-BE49-F238E27FC236}">
                <a16:creationId xmlns:a16="http://schemas.microsoft.com/office/drawing/2014/main" id="{D794E377-8EB9-4ACA-B6B3-721EDF37A450}"/>
              </a:ext>
            </a:extLst>
          </p:cNvPr>
          <p:cNvGraphicFramePr>
            <a:graphicFrameLocks noGrp="1"/>
          </p:cNvGraphicFramePr>
          <p:nvPr>
            <p:ph sz="quarter" idx="4294967295"/>
            <p:extLst>
              <p:ext uri="{D42A27DB-BD31-4B8C-83A1-F6EECF244321}">
                <p14:modId xmlns:p14="http://schemas.microsoft.com/office/powerpoint/2010/main" val="2019309030"/>
              </p:ext>
            </p:extLst>
          </p:nvPr>
        </p:nvGraphicFramePr>
        <p:xfrm>
          <a:off x="0" y="2366963"/>
          <a:ext cx="10363200" cy="3424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F8B52D3-534F-423F-A911-D7BEE9EF9441}"/>
              </a:ext>
            </a:extLst>
          </p:cNvPr>
          <p:cNvSpPr txBox="1"/>
          <p:nvPr/>
        </p:nvSpPr>
        <p:spPr>
          <a:xfrm rot="1310790">
            <a:off x="10308178" y="3422727"/>
            <a:ext cx="1775791" cy="923330"/>
          </a:xfrm>
          <a:prstGeom prst="rect">
            <a:avLst/>
          </a:prstGeom>
          <a:noFill/>
        </p:spPr>
        <p:txBody>
          <a:bodyPr wrap="square" rtlCol="0">
            <a:spAutoFit/>
          </a:bodyPr>
          <a:lstStyle/>
          <a:p>
            <a:pPr algn="ctr"/>
            <a:r>
              <a:rPr lang="el-GR" b="1" dirty="0">
                <a:solidFill>
                  <a:schemeClr val="bg1"/>
                </a:solidFill>
              </a:rPr>
              <a:t>Μεικτό </a:t>
            </a:r>
          </a:p>
          <a:p>
            <a:pPr algn="ctr"/>
            <a:r>
              <a:rPr lang="el-GR" b="1" dirty="0">
                <a:solidFill>
                  <a:schemeClr val="bg1"/>
                </a:solidFill>
              </a:rPr>
              <a:t>Μοντέλο μάθησης</a:t>
            </a:r>
            <a:endParaRPr lang="en-US" b="1" dirty="0">
              <a:solidFill>
                <a:schemeClr val="bg1"/>
              </a:solidFill>
            </a:endParaRPr>
          </a:p>
        </p:txBody>
      </p:sp>
    </p:spTree>
    <p:extLst>
      <p:ext uri="{BB962C8B-B14F-4D97-AF65-F5344CB8AC3E}">
        <p14:creationId xmlns:p14="http://schemas.microsoft.com/office/powerpoint/2010/main" val="1902119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ABEFA-1C66-4F78-B4D1-80260506556C}"/>
              </a:ext>
            </a:extLst>
          </p:cNvPr>
          <p:cNvSpPr>
            <a:spLocks noGrp="1"/>
          </p:cNvSpPr>
          <p:nvPr>
            <p:ph type="title"/>
          </p:nvPr>
        </p:nvSpPr>
        <p:spPr>
          <a:xfrm>
            <a:off x="913774" y="267204"/>
            <a:ext cx="10364451" cy="492443"/>
          </a:xfrm>
        </p:spPr>
        <p:txBody>
          <a:bodyPr/>
          <a:lstStyle/>
          <a:p>
            <a:r>
              <a:rPr lang="el-GR" b="1" dirty="0">
                <a:solidFill>
                  <a:schemeClr val="tx2"/>
                </a:solidFill>
              </a:rPr>
              <a:t>Εισερχόμενες κινητικότητες</a:t>
            </a:r>
            <a:endParaRPr lang="en-US" b="1" dirty="0">
              <a:solidFill>
                <a:schemeClr val="tx2"/>
              </a:solidFill>
            </a:endParaRPr>
          </a:p>
        </p:txBody>
      </p:sp>
      <p:sp>
        <p:nvSpPr>
          <p:cNvPr id="6" name="5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49</a:t>
            </a:fld>
            <a:endParaRPr lang="en-US" dirty="0"/>
          </a:p>
        </p:txBody>
      </p:sp>
      <p:graphicFrame>
        <p:nvGraphicFramePr>
          <p:cNvPr id="4" name="Content Placeholder 3">
            <a:extLst>
              <a:ext uri="{FF2B5EF4-FFF2-40B4-BE49-F238E27FC236}">
                <a16:creationId xmlns:a16="http://schemas.microsoft.com/office/drawing/2014/main" id="{B21E43A0-50A9-4D39-883D-B16FA786ABAB}"/>
              </a:ext>
            </a:extLst>
          </p:cNvPr>
          <p:cNvGraphicFramePr>
            <a:graphicFrameLocks noGrp="1"/>
          </p:cNvGraphicFramePr>
          <p:nvPr>
            <p:ph sz="quarter" idx="4294967295"/>
            <p:extLst>
              <p:ext uri="{D42A27DB-BD31-4B8C-83A1-F6EECF244321}">
                <p14:modId xmlns:p14="http://schemas.microsoft.com/office/powerpoint/2010/main" val="3873302950"/>
              </p:ext>
            </p:extLst>
          </p:nvPr>
        </p:nvGraphicFramePr>
        <p:xfrm>
          <a:off x="0" y="1916113"/>
          <a:ext cx="10363200" cy="3424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1EECA3E-85FF-4D7D-BD59-F02F44D835F2}"/>
              </a:ext>
            </a:extLst>
          </p:cNvPr>
          <p:cNvSpPr txBox="1"/>
          <p:nvPr/>
        </p:nvSpPr>
        <p:spPr>
          <a:xfrm>
            <a:off x="4081669" y="3972339"/>
            <a:ext cx="6096000" cy="954107"/>
          </a:xfrm>
          <a:prstGeom prst="rect">
            <a:avLst/>
          </a:prstGeom>
          <a:noFill/>
        </p:spPr>
        <p:txBody>
          <a:bodyPr wrap="square">
            <a:spAutoFit/>
          </a:bodyPr>
          <a:lstStyle/>
          <a:p>
            <a:r>
              <a:rPr lang="el-GR" sz="2800" dirty="0">
                <a:solidFill>
                  <a:schemeClr val="bg1"/>
                </a:solidFill>
              </a:rPr>
              <a:t>Υποδοχή εκπαιδευτικών και εκπαιδευτών για σκοπούς κατάρτισης</a:t>
            </a:r>
            <a:endParaRPr lang="en-US" sz="2800" dirty="0">
              <a:solidFill>
                <a:schemeClr val="bg1"/>
              </a:solidFill>
            </a:endParaRPr>
          </a:p>
        </p:txBody>
      </p:sp>
    </p:spTree>
    <p:extLst>
      <p:ext uri="{BB962C8B-B14F-4D97-AF65-F5344CB8AC3E}">
        <p14:creationId xmlns:p14="http://schemas.microsoft.com/office/powerpoint/2010/main" val="1960956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0936" y="502920"/>
            <a:ext cx="3419856" cy="1463040"/>
          </a:xfrm>
          <a:prstGeom prst="rect">
            <a:avLst/>
          </a:prstGeom>
        </p:spPr>
        <p:txBody>
          <a:bodyPr vert="horz" lIns="0" tIns="13335" rIns="0" bIns="0" rtlCol="0" anchor="ctr">
            <a:normAutofit/>
          </a:bodyPr>
          <a:lstStyle/>
          <a:p>
            <a:pPr marL="12700">
              <a:lnSpc>
                <a:spcPct val="90000"/>
              </a:lnSpc>
              <a:spcBef>
                <a:spcPts val="105"/>
              </a:spcBef>
            </a:pPr>
            <a:r>
              <a:rPr lang="el-GR" sz="3000" spc="-5"/>
              <a:t>Προτεραιότητες</a:t>
            </a:r>
            <a:r>
              <a:rPr lang="el-GR" sz="3000" spc="-10"/>
              <a:t> του</a:t>
            </a:r>
            <a:r>
              <a:rPr lang="el-GR" sz="3000" spc="10"/>
              <a:t> </a:t>
            </a:r>
            <a:r>
              <a:rPr lang="el-GR" sz="3000" spc="-10"/>
              <a:t>προγράμματος</a:t>
            </a:r>
            <a:r>
              <a:rPr lang="el-GR" sz="3000" spc="-25"/>
              <a:t> </a:t>
            </a:r>
            <a:r>
              <a:rPr lang="en-GB" sz="3000" spc="-10"/>
              <a:t>Erasmus+</a:t>
            </a:r>
          </a:p>
        </p:txBody>
      </p:sp>
      <p:sp>
        <p:nvSpPr>
          <p:cNvPr id="6" name="object 6"/>
          <p:cNvSpPr txBox="1"/>
          <p:nvPr/>
        </p:nvSpPr>
        <p:spPr>
          <a:xfrm>
            <a:off x="6434256" y="4121719"/>
            <a:ext cx="1968945" cy="2292935"/>
          </a:xfrm>
          <a:prstGeom prst="rect">
            <a:avLst/>
          </a:prstGeom>
        </p:spPr>
        <p:txBody>
          <a:bodyPr vert="horz" wrap="square" lIns="0" tIns="12700" rIns="0" bIns="0" rtlCol="0">
            <a:spAutoFit/>
          </a:bodyPr>
          <a:lstStyle/>
          <a:p>
            <a:pPr marL="93821" marR="88106" indent="149543" defTabSz="685800">
              <a:spcBef>
                <a:spcPts val="75"/>
              </a:spcBef>
            </a:pPr>
            <a:r>
              <a:rPr lang="el-GR" sz="1600" b="1" kern="1200" dirty="0">
                <a:solidFill>
                  <a:srgbClr val="FFFF00"/>
                </a:solidFill>
                <a:latin typeface="Calibri"/>
                <a:ea typeface="+mn-ea"/>
                <a:cs typeface="Calibri"/>
              </a:rPr>
              <a:t>Περιβάλλον </a:t>
            </a:r>
            <a:r>
              <a:rPr lang="el-GR" sz="1600" b="1" kern="1200" spc="-19" dirty="0">
                <a:solidFill>
                  <a:srgbClr val="FFFF00"/>
                </a:solidFill>
                <a:latin typeface="Calibri"/>
                <a:ea typeface="+mn-ea"/>
                <a:cs typeface="Calibri"/>
              </a:rPr>
              <a:t>και </a:t>
            </a:r>
            <a:r>
              <a:rPr lang="el-GR" sz="1600" b="1" kern="1200" spc="-15" dirty="0">
                <a:solidFill>
                  <a:srgbClr val="FFFF00"/>
                </a:solidFill>
                <a:latin typeface="Calibri"/>
                <a:ea typeface="+mn-ea"/>
                <a:cs typeface="Calibri"/>
              </a:rPr>
              <a:t> </a:t>
            </a:r>
            <a:r>
              <a:rPr lang="el-GR" sz="1600" b="1" kern="1200" spc="-8" dirty="0">
                <a:solidFill>
                  <a:srgbClr val="FFFF00"/>
                </a:solidFill>
                <a:latin typeface="Calibri"/>
                <a:ea typeface="+mn-ea"/>
                <a:cs typeface="Calibri"/>
              </a:rPr>
              <a:t>καταπολέμηση </a:t>
            </a:r>
            <a:r>
              <a:rPr lang="el-GR" sz="1600" b="1" kern="1200" dirty="0">
                <a:solidFill>
                  <a:srgbClr val="FFFF00"/>
                </a:solidFill>
                <a:latin typeface="Calibri"/>
                <a:ea typeface="+mn-ea"/>
                <a:cs typeface="Calibri"/>
              </a:rPr>
              <a:t>της </a:t>
            </a:r>
            <a:r>
              <a:rPr lang="el-GR" sz="1600" b="1" kern="1200" spc="4" dirty="0">
                <a:solidFill>
                  <a:srgbClr val="FFFF00"/>
                </a:solidFill>
                <a:latin typeface="Calibri"/>
                <a:ea typeface="+mn-ea"/>
                <a:cs typeface="Calibri"/>
              </a:rPr>
              <a:t> </a:t>
            </a:r>
            <a:r>
              <a:rPr lang="el-GR" sz="1600" b="1" kern="1200" spc="-4" dirty="0">
                <a:solidFill>
                  <a:srgbClr val="FFFF00"/>
                </a:solidFill>
                <a:latin typeface="Calibri"/>
                <a:ea typeface="+mn-ea"/>
                <a:cs typeface="Calibri"/>
              </a:rPr>
              <a:t>κλιματικής</a:t>
            </a:r>
            <a:r>
              <a:rPr lang="el-GR" sz="1600" b="1" kern="1200" spc="-49" dirty="0">
                <a:solidFill>
                  <a:srgbClr val="FFFF00"/>
                </a:solidFill>
                <a:latin typeface="Calibri"/>
                <a:ea typeface="+mn-ea"/>
                <a:cs typeface="Calibri"/>
              </a:rPr>
              <a:t> </a:t>
            </a:r>
            <a:r>
              <a:rPr lang="el-GR" sz="1600" b="1" kern="1200" spc="-4" dirty="0">
                <a:solidFill>
                  <a:srgbClr val="FFFF00"/>
                </a:solidFill>
                <a:latin typeface="Calibri"/>
                <a:ea typeface="+mn-ea"/>
                <a:cs typeface="Calibri"/>
              </a:rPr>
              <a:t>αλλαγής</a:t>
            </a:r>
            <a:endParaRPr lang="el-GR" sz="1600" kern="1200" dirty="0">
              <a:solidFill>
                <a:srgbClr val="FFFF00"/>
              </a:solidFill>
              <a:latin typeface="Calibri"/>
              <a:ea typeface="+mn-ea"/>
              <a:cs typeface="Calibri"/>
            </a:endParaRPr>
          </a:p>
          <a:p>
            <a:pPr marL="106680" marR="99060" algn="ctr" defTabSz="685800">
              <a:spcBef>
                <a:spcPts val="454"/>
              </a:spcBef>
            </a:pPr>
            <a:r>
              <a:rPr lang="el-GR" sz="1600" kern="1200" spc="-4" dirty="0">
                <a:solidFill>
                  <a:schemeClr val="bg1"/>
                </a:solidFill>
                <a:latin typeface="Calibri"/>
                <a:ea typeface="+mn-ea"/>
                <a:cs typeface="Calibri"/>
              </a:rPr>
              <a:t>Ανάπτυξη </a:t>
            </a:r>
            <a:r>
              <a:rPr lang="el-GR" sz="1600" kern="1200" spc="-8" dirty="0">
                <a:solidFill>
                  <a:schemeClr val="bg1"/>
                </a:solidFill>
                <a:latin typeface="Calibri"/>
                <a:ea typeface="+mn-ea"/>
                <a:cs typeface="Calibri"/>
              </a:rPr>
              <a:t>γνώσεων, </a:t>
            </a:r>
            <a:r>
              <a:rPr lang="el-GR" sz="1600" kern="1200" spc="-296" dirty="0">
                <a:solidFill>
                  <a:schemeClr val="bg1"/>
                </a:solidFill>
                <a:latin typeface="Calibri"/>
                <a:ea typeface="+mn-ea"/>
                <a:cs typeface="Calibri"/>
              </a:rPr>
              <a:t> </a:t>
            </a:r>
            <a:r>
              <a:rPr lang="el-GR" sz="1600" kern="1200" spc="-11" dirty="0">
                <a:solidFill>
                  <a:schemeClr val="bg1"/>
                </a:solidFill>
                <a:latin typeface="Calibri"/>
                <a:ea typeface="+mn-ea"/>
                <a:cs typeface="Calibri"/>
              </a:rPr>
              <a:t>δεξιοτήτων</a:t>
            </a:r>
            <a:r>
              <a:rPr lang="el-GR" sz="1600" kern="1200" spc="15" dirty="0">
                <a:solidFill>
                  <a:schemeClr val="bg1"/>
                </a:solidFill>
                <a:latin typeface="Calibri"/>
                <a:ea typeface="+mn-ea"/>
                <a:cs typeface="Calibri"/>
              </a:rPr>
              <a:t> </a:t>
            </a:r>
            <a:r>
              <a:rPr lang="el-GR" sz="1600" kern="1200" spc="-19" dirty="0">
                <a:solidFill>
                  <a:schemeClr val="bg1"/>
                </a:solidFill>
                <a:latin typeface="Calibri"/>
                <a:ea typeface="+mn-ea"/>
                <a:cs typeface="Calibri"/>
              </a:rPr>
              <a:t>και</a:t>
            </a:r>
            <a:endParaRPr lang="el-GR" sz="1600" kern="1200" dirty="0">
              <a:solidFill>
                <a:schemeClr val="bg1"/>
              </a:solidFill>
              <a:latin typeface="Calibri"/>
              <a:ea typeface="+mn-ea"/>
              <a:cs typeface="Calibri"/>
            </a:endParaRPr>
          </a:p>
          <a:p>
            <a:pPr marL="9525" marR="3810" indent="1905" algn="ctr" defTabSz="685800"/>
            <a:r>
              <a:rPr lang="el-GR" sz="1600" kern="1200" spc="-4" dirty="0">
                <a:solidFill>
                  <a:schemeClr val="bg1"/>
                </a:solidFill>
                <a:latin typeface="Calibri"/>
                <a:ea typeface="+mn-ea"/>
                <a:cs typeface="Calibri"/>
              </a:rPr>
              <a:t>συμπεριφορών</a:t>
            </a:r>
            <a:r>
              <a:rPr lang="el-GR" sz="1600" kern="1200" spc="11" dirty="0">
                <a:solidFill>
                  <a:schemeClr val="bg1"/>
                </a:solidFill>
                <a:latin typeface="Calibri"/>
                <a:ea typeface="+mn-ea"/>
                <a:cs typeface="Calibri"/>
              </a:rPr>
              <a:t> </a:t>
            </a:r>
            <a:r>
              <a:rPr lang="el-GR" sz="1600" kern="1200" spc="-4" dirty="0">
                <a:solidFill>
                  <a:schemeClr val="bg1"/>
                </a:solidFill>
                <a:latin typeface="Calibri"/>
                <a:ea typeface="+mn-ea"/>
                <a:cs typeface="Calibri"/>
              </a:rPr>
              <a:t>όσον </a:t>
            </a:r>
            <a:r>
              <a:rPr lang="el-GR" sz="1600" kern="1200" dirty="0">
                <a:solidFill>
                  <a:schemeClr val="bg1"/>
                </a:solidFill>
                <a:latin typeface="Calibri"/>
                <a:ea typeface="+mn-ea"/>
                <a:cs typeface="Calibri"/>
              </a:rPr>
              <a:t> </a:t>
            </a:r>
            <a:r>
              <a:rPr lang="el-GR" sz="1600" kern="1200" spc="-4" dirty="0">
                <a:solidFill>
                  <a:schemeClr val="bg1"/>
                </a:solidFill>
                <a:latin typeface="Calibri"/>
                <a:ea typeface="+mn-ea"/>
                <a:cs typeface="Calibri"/>
              </a:rPr>
              <a:t>αφορά</a:t>
            </a:r>
            <a:r>
              <a:rPr lang="el-GR" sz="1600" kern="1200" spc="-8" dirty="0">
                <a:solidFill>
                  <a:schemeClr val="bg1"/>
                </a:solidFill>
                <a:latin typeface="Calibri"/>
                <a:ea typeface="+mn-ea"/>
                <a:cs typeface="Calibri"/>
              </a:rPr>
              <a:t> </a:t>
            </a:r>
            <a:r>
              <a:rPr lang="el-GR" sz="1600" kern="1200" spc="-11" dirty="0">
                <a:solidFill>
                  <a:schemeClr val="bg1"/>
                </a:solidFill>
                <a:latin typeface="Calibri"/>
                <a:ea typeface="+mn-ea"/>
                <a:cs typeface="Calibri"/>
              </a:rPr>
              <a:t>την</a:t>
            </a:r>
            <a:r>
              <a:rPr lang="el-GR" sz="1600" kern="1200" spc="-8" dirty="0">
                <a:solidFill>
                  <a:schemeClr val="bg1"/>
                </a:solidFill>
                <a:latin typeface="Calibri"/>
                <a:ea typeface="+mn-ea"/>
                <a:cs typeface="Calibri"/>
              </a:rPr>
              <a:t> κλιματική </a:t>
            </a:r>
            <a:r>
              <a:rPr lang="el-GR" sz="1600" kern="1200" spc="-4" dirty="0">
                <a:solidFill>
                  <a:schemeClr val="bg1"/>
                </a:solidFill>
                <a:latin typeface="Calibri"/>
                <a:ea typeface="+mn-ea"/>
                <a:cs typeface="Calibri"/>
              </a:rPr>
              <a:t> </a:t>
            </a:r>
            <a:r>
              <a:rPr lang="el-GR" sz="1600" kern="1200" spc="-8" dirty="0">
                <a:solidFill>
                  <a:schemeClr val="bg1"/>
                </a:solidFill>
                <a:latin typeface="Calibri"/>
                <a:ea typeface="+mn-ea"/>
                <a:cs typeface="Calibri"/>
              </a:rPr>
              <a:t>αλλαγή </a:t>
            </a:r>
            <a:r>
              <a:rPr lang="el-GR" sz="1600" kern="1200" spc="-19" dirty="0">
                <a:solidFill>
                  <a:schemeClr val="bg1"/>
                </a:solidFill>
                <a:latin typeface="Calibri"/>
                <a:ea typeface="+mn-ea"/>
                <a:cs typeface="Calibri"/>
              </a:rPr>
              <a:t>και </a:t>
            </a:r>
            <a:r>
              <a:rPr lang="el-GR" sz="1600" kern="1200" spc="-4" dirty="0">
                <a:solidFill>
                  <a:schemeClr val="bg1"/>
                </a:solidFill>
                <a:latin typeface="Calibri"/>
                <a:ea typeface="+mn-ea"/>
                <a:cs typeface="Calibri"/>
              </a:rPr>
              <a:t>τη βιώσιμη </a:t>
            </a:r>
            <a:r>
              <a:rPr lang="el-GR" sz="1600" kern="1200" spc="-296" dirty="0">
                <a:solidFill>
                  <a:schemeClr val="bg1"/>
                </a:solidFill>
                <a:latin typeface="Calibri"/>
                <a:ea typeface="+mn-ea"/>
                <a:cs typeface="Calibri"/>
              </a:rPr>
              <a:t> </a:t>
            </a:r>
            <a:r>
              <a:rPr lang="el-GR" sz="1600" kern="1200" spc="-4" dirty="0">
                <a:solidFill>
                  <a:schemeClr val="bg1"/>
                </a:solidFill>
                <a:latin typeface="Calibri"/>
                <a:ea typeface="+mn-ea"/>
                <a:cs typeface="Calibri"/>
              </a:rPr>
              <a:t>ανάπτυξη</a:t>
            </a:r>
            <a:endParaRPr lang="el-GR" sz="1600" dirty="0">
              <a:solidFill>
                <a:schemeClr val="bg1"/>
              </a:solidFill>
              <a:latin typeface="Calibri"/>
              <a:cs typeface="Calibri"/>
            </a:endParaRPr>
          </a:p>
        </p:txBody>
      </p:sp>
      <p:sp>
        <p:nvSpPr>
          <p:cNvPr id="7" name="object 7"/>
          <p:cNvSpPr txBox="1"/>
          <p:nvPr/>
        </p:nvSpPr>
        <p:spPr>
          <a:xfrm>
            <a:off x="630936" y="4101392"/>
            <a:ext cx="1497487" cy="2292935"/>
          </a:xfrm>
          <a:prstGeom prst="rect">
            <a:avLst/>
          </a:prstGeom>
        </p:spPr>
        <p:txBody>
          <a:bodyPr vert="horz" wrap="square" lIns="0" tIns="12700" rIns="0" bIns="0" rtlCol="0">
            <a:spAutoFit/>
          </a:bodyPr>
          <a:lstStyle/>
          <a:p>
            <a:pPr marL="39052" algn="ctr" defTabSz="685800">
              <a:spcBef>
                <a:spcPts val="75"/>
              </a:spcBef>
            </a:pPr>
            <a:r>
              <a:rPr lang="el-GR" sz="1600" b="1" kern="1200" spc="-4" dirty="0">
                <a:solidFill>
                  <a:srgbClr val="FFFF00"/>
                </a:solidFill>
                <a:latin typeface="Calibri"/>
                <a:ea typeface="+mn-ea"/>
                <a:cs typeface="Calibri"/>
              </a:rPr>
              <a:t>Ένταξη</a:t>
            </a:r>
            <a:r>
              <a:rPr lang="el-GR" sz="1600" b="1" kern="1200" spc="-23" dirty="0">
                <a:solidFill>
                  <a:srgbClr val="FFFF00"/>
                </a:solidFill>
                <a:latin typeface="Calibri"/>
                <a:ea typeface="+mn-ea"/>
                <a:cs typeface="Calibri"/>
              </a:rPr>
              <a:t> </a:t>
            </a:r>
            <a:r>
              <a:rPr lang="el-GR" sz="1600" b="1" kern="1200" spc="-19" dirty="0">
                <a:solidFill>
                  <a:srgbClr val="FFFF00"/>
                </a:solidFill>
                <a:latin typeface="Calibri"/>
                <a:ea typeface="+mn-ea"/>
                <a:cs typeface="Calibri"/>
              </a:rPr>
              <a:t>και</a:t>
            </a:r>
            <a:endParaRPr lang="el-GR" sz="1600" kern="1200" dirty="0">
              <a:solidFill>
                <a:srgbClr val="FFFF00"/>
              </a:solidFill>
              <a:latin typeface="Calibri"/>
              <a:ea typeface="+mn-ea"/>
              <a:cs typeface="Calibri"/>
            </a:endParaRPr>
          </a:p>
          <a:p>
            <a:pPr marL="2381" algn="ctr" defTabSz="685800">
              <a:spcBef>
                <a:spcPts val="4"/>
              </a:spcBef>
            </a:pPr>
            <a:r>
              <a:rPr lang="el-GR" sz="1600" b="1" kern="1200" spc="-4" dirty="0">
                <a:solidFill>
                  <a:srgbClr val="FFFF00"/>
                </a:solidFill>
                <a:latin typeface="Calibri"/>
                <a:ea typeface="+mn-ea"/>
                <a:cs typeface="Calibri"/>
              </a:rPr>
              <a:t>πολυμορφία</a:t>
            </a:r>
            <a:endParaRPr lang="el-GR" sz="1600" kern="1200" dirty="0">
              <a:solidFill>
                <a:srgbClr val="FFFF00"/>
              </a:solidFill>
              <a:latin typeface="Calibri"/>
              <a:ea typeface="+mn-ea"/>
              <a:cs typeface="Calibri"/>
            </a:endParaRPr>
          </a:p>
          <a:p>
            <a:pPr marL="125730" marR="19050" indent="-99536" defTabSz="685800">
              <a:spcBef>
                <a:spcPts val="450"/>
              </a:spcBef>
            </a:pPr>
            <a:r>
              <a:rPr lang="el-GR" sz="1600" kern="1200" spc="-4" dirty="0">
                <a:solidFill>
                  <a:schemeClr val="bg1"/>
                </a:solidFill>
                <a:latin typeface="Calibri"/>
                <a:ea typeface="+mn-ea"/>
                <a:cs typeface="Calibri"/>
              </a:rPr>
              <a:t>Προώθηση</a:t>
            </a:r>
            <a:r>
              <a:rPr lang="el-GR" sz="1600" kern="1200" spc="-19" dirty="0">
                <a:solidFill>
                  <a:schemeClr val="bg1"/>
                </a:solidFill>
                <a:latin typeface="Calibri"/>
                <a:ea typeface="+mn-ea"/>
                <a:cs typeface="Calibri"/>
              </a:rPr>
              <a:t> </a:t>
            </a:r>
            <a:r>
              <a:rPr lang="el-GR" sz="1600" kern="1200" spc="-11" dirty="0">
                <a:solidFill>
                  <a:schemeClr val="bg1"/>
                </a:solidFill>
                <a:latin typeface="Calibri"/>
                <a:ea typeface="+mn-ea"/>
                <a:cs typeface="Calibri"/>
              </a:rPr>
              <a:t>των</a:t>
            </a:r>
            <a:r>
              <a:rPr lang="el-GR" sz="1600" kern="1200" spc="4" dirty="0">
                <a:solidFill>
                  <a:schemeClr val="bg1"/>
                </a:solidFill>
                <a:latin typeface="Calibri"/>
                <a:ea typeface="+mn-ea"/>
                <a:cs typeface="Calibri"/>
              </a:rPr>
              <a:t> </a:t>
            </a:r>
            <a:r>
              <a:rPr lang="el-GR" sz="1600" kern="1200" spc="-8" dirty="0">
                <a:solidFill>
                  <a:schemeClr val="bg1"/>
                </a:solidFill>
                <a:latin typeface="Calibri"/>
                <a:ea typeface="+mn-ea"/>
                <a:cs typeface="Calibri"/>
              </a:rPr>
              <a:t>ίσων </a:t>
            </a:r>
            <a:r>
              <a:rPr lang="el-GR" sz="1600" kern="1200" spc="-293" dirty="0">
                <a:solidFill>
                  <a:schemeClr val="bg1"/>
                </a:solidFill>
                <a:latin typeface="Calibri"/>
                <a:ea typeface="+mn-ea"/>
                <a:cs typeface="Calibri"/>
              </a:rPr>
              <a:t> </a:t>
            </a:r>
            <a:r>
              <a:rPr lang="el-GR" sz="1600" kern="1200" spc="-11" dirty="0">
                <a:solidFill>
                  <a:schemeClr val="bg1"/>
                </a:solidFill>
                <a:latin typeface="Calibri"/>
                <a:ea typeface="+mn-ea"/>
                <a:cs typeface="Calibri"/>
              </a:rPr>
              <a:t>ευκαιριών</a:t>
            </a:r>
            <a:r>
              <a:rPr lang="el-GR" sz="1600" kern="1200" spc="15" dirty="0">
                <a:solidFill>
                  <a:schemeClr val="bg1"/>
                </a:solidFill>
                <a:latin typeface="Calibri"/>
                <a:ea typeface="+mn-ea"/>
                <a:cs typeface="Calibri"/>
              </a:rPr>
              <a:t> </a:t>
            </a:r>
            <a:r>
              <a:rPr lang="el-GR" sz="1600" kern="1200" spc="-19" dirty="0">
                <a:solidFill>
                  <a:schemeClr val="bg1"/>
                </a:solidFill>
                <a:latin typeface="Calibri"/>
                <a:ea typeface="+mn-ea"/>
                <a:cs typeface="Calibri"/>
              </a:rPr>
              <a:t>και</a:t>
            </a:r>
            <a:r>
              <a:rPr lang="el-GR" sz="1600" kern="1200" spc="4" dirty="0">
                <a:solidFill>
                  <a:schemeClr val="bg1"/>
                </a:solidFill>
                <a:latin typeface="Calibri"/>
                <a:ea typeface="+mn-ea"/>
                <a:cs typeface="Calibri"/>
              </a:rPr>
              <a:t> </a:t>
            </a:r>
            <a:r>
              <a:rPr lang="el-GR" sz="1600" kern="1200" spc="-4" dirty="0">
                <a:solidFill>
                  <a:schemeClr val="bg1"/>
                </a:solidFill>
                <a:latin typeface="Calibri"/>
                <a:ea typeface="+mn-ea"/>
                <a:cs typeface="Calibri"/>
              </a:rPr>
              <a:t>της </a:t>
            </a:r>
            <a:r>
              <a:rPr lang="el-GR" sz="1600" kern="1200" dirty="0">
                <a:solidFill>
                  <a:schemeClr val="bg1"/>
                </a:solidFill>
                <a:latin typeface="Calibri"/>
                <a:ea typeface="+mn-ea"/>
                <a:cs typeface="Calibri"/>
              </a:rPr>
              <a:t> </a:t>
            </a:r>
            <a:r>
              <a:rPr lang="el-GR" sz="1600" kern="1200" spc="-4" dirty="0">
                <a:solidFill>
                  <a:schemeClr val="bg1"/>
                </a:solidFill>
                <a:latin typeface="Calibri"/>
                <a:ea typeface="+mn-ea"/>
                <a:cs typeface="Calibri"/>
              </a:rPr>
              <a:t>πρόσβασης,</a:t>
            </a:r>
            <a:r>
              <a:rPr lang="el-GR" sz="1600" kern="1200" dirty="0">
                <a:solidFill>
                  <a:schemeClr val="bg1"/>
                </a:solidFill>
                <a:latin typeface="Calibri"/>
                <a:ea typeface="+mn-ea"/>
                <a:cs typeface="Calibri"/>
              </a:rPr>
              <a:t> </a:t>
            </a:r>
            <a:r>
              <a:rPr lang="el-GR" sz="1600" kern="1200" spc="-4" dirty="0">
                <a:solidFill>
                  <a:schemeClr val="bg1"/>
                </a:solidFill>
                <a:latin typeface="Calibri"/>
                <a:ea typeface="+mn-ea"/>
                <a:cs typeface="Calibri"/>
              </a:rPr>
              <a:t>της</a:t>
            </a:r>
            <a:endParaRPr lang="el-GR" sz="1600" kern="1200" dirty="0">
              <a:solidFill>
                <a:schemeClr val="bg1"/>
              </a:solidFill>
              <a:latin typeface="Calibri"/>
              <a:ea typeface="+mn-ea"/>
              <a:cs typeface="Calibri"/>
            </a:endParaRPr>
          </a:p>
          <a:p>
            <a:pPr marL="476" algn="ctr" defTabSz="685800"/>
            <a:r>
              <a:rPr lang="el-GR" sz="1600" kern="1200" spc="-4" dirty="0">
                <a:solidFill>
                  <a:schemeClr val="bg1"/>
                </a:solidFill>
                <a:latin typeface="Calibri"/>
                <a:ea typeface="+mn-ea"/>
                <a:cs typeface="Calibri"/>
              </a:rPr>
              <a:t>ένταξης,</a:t>
            </a:r>
            <a:r>
              <a:rPr lang="el-GR" sz="1600" kern="1200" spc="-49" dirty="0">
                <a:solidFill>
                  <a:schemeClr val="bg1"/>
                </a:solidFill>
                <a:latin typeface="Calibri"/>
                <a:ea typeface="+mn-ea"/>
                <a:cs typeface="Calibri"/>
              </a:rPr>
              <a:t> </a:t>
            </a:r>
            <a:r>
              <a:rPr lang="el-GR" sz="1600" kern="1200" spc="-4" dirty="0">
                <a:solidFill>
                  <a:schemeClr val="bg1"/>
                </a:solidFill>
                <a:latin typeface="Calibri"/>
                <a:ea typeface="+mn-ea"/>
                <a:cs typeface="Calibri"/>
              </a:rPr>
              <a:t>της</a:t>
            </a:r>
            <a:endParaRPr lang="el-GR" sz="1600" kern="1200" dirty="0">
              <a:solidFill>
                <a:schemeClr val="bg1"/>
              </a:solidFill>
              <a:latin typeface="Calibri"/>
              <a:ea typeface="+mn-ea"/>
              <a:cs typeface="Calibri"/>
            </a:endParaRPr>
          </a:p>
          <a:p>
            <a:pPr marL="9525" marR="3810" algn="ctr" defTabSz="685800"/>
            <a:r>
              <a:rPr lang="el-GR" sz="1600" kern="1200" spc="-8" dirty="0">
                <a:solidFill>
                  <a:schemeClr val="bg1"/>
                </a:solidFill>
                <a:latin typeface="Calibri"/>
                <a:ea typeface="+mn-ea"/>
                <a:cs typeface="Calibri"/>
              </a:rPr>
              <a:t>πολυμορφίας</a:t>
            </a:r>
            <a:r>
              <a:rPr lang="el-GR" sz="1600" kern="1200" spc="-4" dirty="0">
                <a:solidFill>
                  <a:schemeClr val="bg1"/>
                </a:solidFill>
                <a:latin typeface="Calibri"/>
                <a:ea typeface="+mn-ea"/>
                <a:cs typeface="Calibri"/>
              </a:rPr>
              <a:t> </a:t>
            </a:r>
            <a:r>
              <a:rPr lang="el-GR" sz="1600" kern="1200" spc="-19" dirty="0">
                <a:solidFill>
                  <a:schemeClr val="bg1"/>
                </a:solidFill>
                <a:latin typeface="Calibri"/>
                <a:ea typeface="+mn-ea"/>
                <a:cs typeface="Calibri"/>
              </a:rPr>
              <a:t>και</a:t>
            </a:r>
            <a:r>
              <a:rPr lang="el-GR" sz="1600" kern="1200" spc="-23" dirty="0">
                <a:solidFill>
                  <a:schemeClr val="bg1"/>
                </a:solidFill>
                <a:latin typeface="Calibri"/>
                <a:ea typeface="+mn-ea"/>
                <a:cs typeface="Calibri"/>
              </a:rPr>
              <a:t> </a:t>
            </a:r>
            <a:r>
              <a:rPr lang="el-GR" sz="1600" kern="1200" spc="-4" dirty="0">
                <a:solidFill>
                  <a:schemeClr val="bg1"/>
                </a:solidFill>
                <a:latin typeface="Calibri"/>
                <a:ea typeface="+mn-ea"/>
                <a:cs typeface="Calibri"/>
              </a:rPr>
              <a:t>της </a:t>
            </a:r>
            <a:r>
              <a:rPr lang="el-GR" sz="1600" kern="1200" spc="-296" dirty="0">
                <a:solidFill>
                  <a:schemeClr val="bg1"/>
                </a:solidFill>
                <a:latin typeface="Calibri"/>
                <a:ea typeface="+mn-ea"/>
                <a:cs typeface="Calibri"/>
              </a:rPr>
              <a:t> </a:t>
            </a:r>
            <a:r>
              <a:rPr lang="el-GR" sz="1600" kern="1200" spc="-8" dirty="0">
                <a:solidFill>
                  <a:schemeClr val="bg1"/>
                </a:solidFill>
                <a:latin typeface="Calibri"/>
                <a:ea typeface="+mn-ea"/>
                <a:cs typeface="Calibri"/>
              </a:rPr>
              <a:t>δικαιοσύνης</a:t>
            </a:r>
            <a:endParaRPr lang="el-GR" sz="1600" dirty="0">
              <a:solidFill>
                <a:schemeClr val="bg1"/>
              </a:solidFill>
              <a:latin typeface="Calibri"/>
              <a:cs typeface="Calibri"/>
            </a:endParaRPr>
          </a:p>
        </p:txBody>
      </p:sp>
      <p:sp>
        <p:nvSpPr>
          <p:cNvPr id="8" name="object 8"/>
          <p:cNvSpPr txBox="1"/>
          <p:nvPr/>
        </p:nvSpPr>
        <p:spPr>
          <a:xfrm>
            <a:off x="3500919" y="4327742"/>
            <a:ext cx="1933380" cy="2046714"/>
          </a:xfrm>
          <a:prstGeom prst="rect">
            <a:avLst/>
          </a:prstGeom>
        </p:spPr>
        <p:txBody>
          <a:bodyPr vert="horz" wrap="square" lIns="0" tIns="12700" rIns="0" bIns="0" rtlCol="0">
            <a:spAutoFit/>
          </a:bodyPr>
          <a:lstStyle/>
          <a:p>
            <a:pPr algn="ctr" defTabSz="685800">
              <a:spcBef>
                <a:spcPts val="75"/>
              </a:spcBef>
            </a:pPr>
            <a:r>
              <a:rPr lang="el-GR" sz="1600" b="1" kern="1200" spc="-4" dirty="0">
                <a:solidFill>
                  <a:srgbClr val="FFFF00"/>
                </a:solidFill>
                <a:latin typeface="Calibri"/>
                <a:ea typeface="+mn-ea"/>
                <a:cs typeface="Calibri"/>
              </a:rPr>
              <a:t>Ψηφιακός</a:t>
            </a:r>
            <a:endParaRPr lang="el-GR" sz="1600" kern="1200" dirty="0">
              <a:solidFill>
                <a:srgbClr val="FFFF00"/>
              </a:solidFill>
              <a:latin typeface="Calibri"/>
              <a:ea typeface="+mn-ea"/>
              <a:cs typeface="Calibri"/>
            </a:endParaRPr>
          </a:p>
          <a:p>
            <a:pPr algn="ctr" defTabSz="685800">
              <a:spcBef>
                <a:spcPts val="4"/>
              </a:spcBef>
            </a:pPr>
            <a:r>
              <a:rPr lang="el-GR" sz="1600" b="1" kern="1200" spc="-4" dirty="0">
                <a:solidFill>
                  <a:srgbClr val="FFFF00"/>
                </a:solidFill>
                <a:latin typeface="Calibri"/>
                <a:ea typeface="+mn-ea"/>
                <a:cs typeface="Calibri"/>
              </a:rPr>
              <a:t>μετασχηματισμός</a:t>
            </a:r>
            <a:endParaRPr lang="el-GR" sz="1600" kern="1200" dirty="0">
              <a:solidFill>
                <a:srgbClr val="FFFF00"/>
              </a:solidFill>
              <a:latin typeface="Calibri"/>
              <a:ea typeface="+mn-ea"/>
              <a:cs typeface="Calibri"/>
            </a:endParaRPr>
          </a:p>
          <a:p>
            <a:pPr marL="9049" marR="3810" indent="-1905" algn="ctr" defTabSz="685800">
              <a:spcBef>
                <a:spcPts val="450"/>
              </a:spcBef>
            </a:pPr>
            <a:r>
              <a:rPr lang="el-GR" sz="1600" kern="1200" spc="-8" dirty="0">
                <a:solidFill>
                  <a:schemeClr val="bg1"/>
                </a:solidFill>
                <a:latin typeface="Calibri"/>
                <a:ea typeface="+mn-ea"/>
                <a:cs typeface="Calibri"/>
              </a:rPr>
              <a:t>Αξιοποίηση</a:t>
            </a:r>
            <a:r>
              <a:rPr lang="el-GR" sz="1600" kern="1200" spc="4" dirty="0">
                <a:solidFill>
                  <a:schemeClr val="bg1"/>
                </a:solidFill>
                <a:latin typeface="Calibri"/>
                <a:ea typeface="+mn-ea"/>
                <a:cs typeface="Calibri"/>
              </a:rPr>
              <a:t> </a:t>
            </a:r>
            <a:r>
              <a:rPr lang="el-GR" sz="1600" kern="1200" spc="-11" dirty="0">
                <a:solidFill>
                  <a:schemeClr val="bg1"/>
                </a:solidFill>
                <a:latin typeface="Calibri"/>
                <a:ea typeface="+mn-ea"/>
                <a:cs typeface="Calibri"/>
              </a:rPr>
              <a:t>δυναμικού</a:t>
            </a:r>
            <a:r>
              <a:rPr lang="el-GR" sz="1600" kern="1200" spc="4" dirty="0">
                <a:solidFill>
                  <a:schemeClr val="bg1"/>
                </a:solidFill>
                <a:latin typeface="Calibri"/>
                <a:ea typeface="+mn-ea"/>
                <a:cs typeface="Calibri"/>
              </a:rPr>
              <a:t> </a:t>
            </a:r>
            <a:r>
              <a:rPr lang="el-GR" sz="1600" kern="1200" spc="-11" dirty="0">
                <a:solidFill>
                  <a:schemeClr val="bg1"/>
                </a:solidFill>
                <a:latin typeface="Calibri"/>
                <a:ea typeface="+mn-ea"/>
                <a:cs typeface="Calibri"/>
              </a:rPr>
              <a:t>των </a:t>
            </a:r>
            <a:r>
              <a:rPr lang="el-GR" sz="1600" kern="1200" spc="-296" dirty="0">
                <a:solidFill>
                  <a:schemeClr val="bg1"/>
                </a:solidFill>
                <a:latin typeface="Calibri"/>
                <a:ea typeface="+mn-ea"/>
                <a:cs typeface="Calibri"/>
              </a:rPr>
              <a:t> </a:t>
            </a:r>
            <a:r>
              <a:rPr lang="el-GR" sz="1600" kern="1200" spc="-8" dirty="0">
                <a:solidFill>
                  <a:schemeClr val="bg1"/>
                </a:solidFill>
                <a:latin typeface="Calibri"/>
                <a:ea typeface="+mn-ea"/>
                <a:cs typeface="Calibri"/>
              </a:rPr>
              <a:t>ψηφιακών</a:t>
            </a:r>
            <a:r>
              <a:rPr lang="el-GR" sz="1600" kern="1200" spc="-15" dirty="0">
                <a:solidFill>
                  <a:schemeClr val="bg1"/>
                </a:solidFill>
                <a:latin typeface="Calibri"/>
                <a:ea typeface="+mn-ea"/>
                <a:cs typeface="Calibri"/>
              </a:rPr>
              <a:t> </a:t>
            </a:r>
            <a:r>
              <a:rPr lang="el-GR" sz="1600" kern="1200" spc="-8" dirty="0">
                <a:solidFill>
                  <a:schemeClr val="bg1"/>
                </a:solidFill>
                <a:latin typeface="Calibri"/>
                <a:ea typeface="+mn-ea"/>
                <a:cs typeface="Calibri"/>
              </a:rPr>
              <a:t>τεχνολογιών</a:t>
            </a:r>
            <a:r>
              <a:rPr lang="el-GR" sz="1600" kern="1200" spc="4" dirty="0">
                <a:solidFill>
                  <a:schemeClr val="bg1"/>
                </a:solidFill>
                <a:latin typeface="Calibri"/>
                <a:ea typeface="+mn-ea"/>
                <a:cs typeface="Calibri"/>
              </a:rPr>
              <a:t> </a:t>
            </a:r>
            <a:r>
              <a:rPr lang="el-GR" sz="1600" kern="1200" spc="-4" dirty="0">
                <a:solidFill>
                  <a:schemeClr val="bg1"/>
                </a:solidFill>
                <a:latin typeface="Calibri"/>
                <a:ea typeface="+mn-ea"/>
                <a:cs typeface="Calibri"/>
              </a:rPr>
              <a:t>για </a:t>
            </a:r>
            <a:r>
              <a:rPr lang="el-GR" sz="1600" kern="1200" spc="-293" dirty="0">
                <a:solidFill>
                  <a:schemeClr val="bg1"/>
                </a:solidFill>
                <a:latin typeface="Calibri"/>
                <a:ea typeface="+mn-ea"/>
                <a:cs typeface="Calibri"/>
              </a:rPr>
              <a:t> </a:t>
            </a:r>
            <a:r>
              <a:rPr lang="el-GR" sz="1600" kern="1200" spc="-4" dirty="0">
                <a:solidFill>
                  <a:schemeClr val="bg1"/>
                </a:solidFill>
                <a:latin typeface="Calibri"/>
                <a:ea typeface="+mn-ea"/>
                <a:cs typeface="Calibri"/>
              </a:rPr>
              <a:t>τη </a:t>
            </a:r>
            <a:r>
              <a:rPr lang="el-GR" sz="1600" kern="1200" spc="-11" dirty="0">
                <a:solidFill>
                  <a:schemeClr val="bg1"/>
                </a:solidFill>
                <a:latin typeface="Calibri"/>
                <a:ea typeface="+mn-ea"/>
                <a:cs typeface="Calibri"/>
              </a:rPr>
              <a:t>διδασκαλία</a:t>
            </a:r>
            <a:r>
              <a:rPr lang="el-GR" sz="1600" kern="1200" spc="19" dirty="0">
                <a:solidFill>
                  <a:schemeClr val="bg1"/>
                </a:solidFill>
                <a:latin typeface="Calibri"/>
                <a:ea typeface="+mn-ea"/>
                <a:cs typeface="Calibri"/>
              </a:rPr>
              <a:t> </a:t>
            </a:r>
            <a:r>
              <a:rPr lang="el-GR" sz="1600" kern="1200" spc="-19" dirty="0">
                <a:solidFill>
                  <a:schemeClr val="bg1"/>
                </a:solidFill>
                <a:latin typeface="Calibri"/>
                <a:ea typeface="+mn-ea"/>
                <a:cs typeface="Calibri"/>
              </a:rPr>
              <a:t>και</a:t>
            </a:r>
            <a:r>
              <a:rPr lang="el-GR" sz="1600" kern="1200" dirty="0">
                <a:solidFill>
                  <a:schemeClr val="bg1"/>
                </a:solidFill>
                <a:latin typeface="Calibri"/>
                <a:ea typeface="+mn-ea"/>
                <a:cs typeface="Calibri"/>
              </a:rPr>
              <a:t> </a:t>
            </a:r>
            <a:r>
              <a:rPr lang="el-GR" sz="1600" kern="1200" spc="-4" dirty="0">
                <a:solidFill>
                  <a:schemeClr val="bg1"/>
                </a:solidFill>
                <a:latin typeface="Calibri"/>
                <a:ea typeface="+mn-ea"/>
                <a:cs typeface="Calibri"/>
              </a:rPr>
              <a:t>τη </a:t>
            </a:r>
            <a:r>
              <a:rPr lang="el-GR" sz="1600" kern="1200" dirty="0">
                <a:solidFill>
                  <a:schemeClr val="bg1"/>
                </a:solidFill>
                <a:latin typeface="Calibri"/>
                <a:ea typeface="+mn-ea"/>
                <a:cs typeface="Calibri"/>
              </a:rPr>
              <a:t> </a:t>
            </a:r>
            <a:r>
              <a:rPr lang="el-GR" sz="1600" kern="1200" spc="-4" dirty="0">
                <a:solidFill>
                  <a:schemeClr val="bg1"/>
                </a:solidFill>
                <a:latin typeface="Calibri"/>
                <a:ea typeface="+mn-ea"/>
                <a:cs typeface="Calibri"/>
              </a:rPr>
              <a:t>μάθηση, </a:t>
            </a:r>
            <a:r>
              <a:rPr lang="el-GR" sz="1600" kern="1200" spc="-8" dirty="0">
                <a:solidFill>
                  <a:schemeClr val="bg1"/>
                </a:solidFill>
                <a:latin typeface="Calibri"/>
                <a:ea typeface="+mn-ea"/>
                <a:cs typeface="Calibri"/>
              </a:rPr>
              <a:t>ανάπτυξη</a:t>
            </a:r>
            <a:endParaRPr lang="el-GR" sz="1600" kern="1200" dirty="0">
              <a:solidFill>
                <a:schemeClr val="bg1"/>
              </a:solidFill>
              <a:latin typeface="Calibri"/>
              <a:ea typeface="+mn-ea"/>
              <a:cs typeface="Calibri"/>
            </a:endParaRPr>
          </a:p>
          <a:p>
            <a:pPr marL="476" algn="ctr" defTabSz="685800"/>
            <a:r>
              <a:rPr lang="el-GR" sz="1600" kern="1200" spc="-8" dirty="0">
                <a:solidFill>
                  <a:schemeClr val="bg1"/>
                </a:solidFill>
                <a:latin typeface="Calibri"/>
                <a:ea typeface="+mn-ea"/>
                <a:cs typeface="Calibri"/>
              </a:rPr>
              <a:t>ψηφιακών</a:t>
            </a:r>
            <a:r>
              <a:rPr lang="el-GR" sz="1600" kern="1200" spc="-4" dirty="0">
                <a:solidFill>
                  <a:schemeClr val="bg1"/>
                </a:solidFill>
                <a:latin typeface="Calibri"/>
                <a:ea typeface="+mn-ea"/>
                <a:cs typeface="Calibri"/>
              </a:rPr>
              <a:t> </a:t>
            </a:r>
            <a:r>
              <a:rPr lang="el-GR" sz="1600" kern="1200" spc="-11" dirty="0">
                <a:solidFill>
                  <a:schemeClr val="bg1"/>
                </a:solidFill>
                <a:latin typeface="Calibri"/>
                <a:ea typeface="+mn-ea"/>
                <a:cs typeface="Calibri"/>
              </a:rPr>
              <a:t>δεξιοτήτων</a:t>
            </a:r>
            <a:endParaRPr lang="el-GR" sz="1600" dirty="0">
              <a:solidFill>
                <a:schemeClr val="bg1"/>
              </a:solidFill>
              <a:latin typeface="Calibri"/>
              <a:cs typeface="Calibri"/>
            </a:endParaRPr>
          </a:p>
        </p:txBody>
      </p:sp>
      <p:sp>
        <p:nvSpPr>
          <p:cNvPr id="9" name="object 9"/>
          <p:cNvSpPr txBox="1"/>
          <p:nvPr/>
        </p:nvSpPr>
        <p:spPr>
          <a:xfrm>
            <a:off x="9508587" y="3923091"/>
            <a:ext cx="2052477" cy="2539157"/>
          </a:xfrm>
          <a:prstGeom prst="rect">
            <a:avLst/>
          </a:prstGeom>
        </p:spPr>
        <p:txBody>
          <a:bodyPr vert="horz" wrap="square" lIns="0" tIns="12700" rIns="0" bIns="0" rtlCol="0">
            <a:spAutoFit/>
          </a:bodyPr>
          <a:lstStyle/>
          <a:p>
            <a:pPr algn="ctr" defTabSz="685800">
              <a:spcBef>
                <a:spcPts val="75"/>
              </a:spcBef>
            </a:pPr>
            <a:r>
              <a:rPr lang="el-GR" sz="1600" b="1" kern="1200" spc="-11" dirty="0">
                <a:solidFill>
                  <a:srgbClr val="FFFF00"/>
                </a:solidFill>
                <a:latin typeface="Calibri"/>
                <a:ea typeface="+mn-ea"/>
                <a:cs typeface="Calibri"/>
              </a:rPr>
              <a:t>Κοινές</a:t>
            </a:r>
            <a:r>
              <a:rPr lang="el-GR" sz="1600" b="1" kern="1200" spc="-26" dirty="0">
                <a:solidFill>
                  <a:srgbClr val="FFFF00"/>
                </a:solidFill>
                <a:latin typeface="Calibri"/>
                <a:ea typeface="+mn-ea"/>
                <a:cs typeface="Calibri"/>
              </a:rPr>
              <a:t> </a:t>
            </a:r>
            <a:r>
              <a:rPr lang="el-GR" sz="1600" b="1" kern="1200" spc="-8" dirty="0">
                <a:solidFill>
                  <a:srgbClr val="FFFF00"/>
                </a:solidFill>
                <a:latin typeface="Calibri"/>
                <a:ea typeface="+mn-ea"/>
                <a:cs typeface="Calibri"/>
              </a:rPr>
              <a:t>αξίες,</a:t>
            </a:r>
            <a:endParaRPr lang="el-GR" sz="1600" kern="1200" dirty="0">
              <a:solidFill>
                <a:srgbClr val="FFFF00"/>
              </a:solidFill>
              <a:latin typeface="Calibri"/>
              <a:ea typeface="+mn-ea"/>
              <a:cs typeface="Calibri"/>
            </a:endParaRPr>
          </a:p>
          <a:p>
            <a:pPr algn="ctr" defTabSz="685800"/>
            <a:r>
              <a:rPr lang="el-GR" sz="1600" b="1" kern="1200" spc="-4" dirty="0">
                <a:solidFill>
                  <a:srgbClr val="FFFF00"/>
                </a:solidFill>
                <a:latin typeface="Calibri"/>
                <a:ea typeface="+mn-ea"/>
                <a:cs typeface="Calibri"/>
              </a:rPr>
              <a:t>συμμετοχή</a:t>
            </a:r>
            <a:r>
              <a:rPr lang="el-GR" sz="1600" b="1" kern="1200" spc="-23" dirty="0">
                <a:solidFill>
                  <a:srgbClr val="FFFF00"/>
                </a:solidFill>
                <a:latin typeface="Calibri"/>
                <a:ea typeface="+mn-ea"/>
                <a:cs typeface="Calibri"/>
              </a:rPr>
              <a:t> </a:t>
            </a:r>
            <a:r>
              <a:rPr lang="el-GR" sz="1600" b="1" kern="1200" dirty="0">
                <a:solidFill>
                  <a:srgbClr val="FFFF00"/>
                </a:solidFill>
                <a:latin typeface="Calibri"/>
                <a:ea typeface="+mn-ea"/>
                <a:cs typeface="Calibri"/>
              </a:rPr>
              <a:t>στα</a:t>
            </a:r>
            <a:r>
              <a:rPr lang="el-GR" sz="1600" b="1" kern="1200" spc="-19" dirty="0">
                <a:solidFill>
                  <a:srgbClr val="FFFF00"/>
                </a:solidFill>
                <a:latin typeface="Calibri"/>
                <a:ea typeface="+mn-ea"/>
                <a:cs typeface="Calibri"/>
              </a:rPr>
              <a:t> </a:t>
            </a:r>
            <a:r>
              <a:rPr lang="el-GR" sz="1600" b="1" kern="1200" spc="-15" dirty="0">
                <a:solidFill>
                  <a:srgbClr val="FFFF00"/>
                </a:solidFill>
                <a:latin typeface="Calibri"/>
                <a:ea typeface="+mn-ea"/>
                <a:cs typeface="Calibri"/>
              </a:rPr>
              <a:t>κοινά</a:t>
            </a:r>
            <a:endParaRPr lang="el-GR" sz="1600" kern="1200" dirty="0">
              <a:solidFill>
                <a:srgbClr val="FFFF00"/>
              </a:solidFill>
              <a:latin typeface="Calibri"/>
              <a:ea typeface="+mn-ea"/>
              <a:cs typeface="Calibri"/>
            </a:endParaRPr>
          </a:p>
          <a:p>
            <a:pPr marL="150971" marR="147161" algn="ctr" defTabSz="685800">
              <a:spcBef>
                <a:spcPts val="450"/>
              </a:spcBef>
            </a:pPr>
            <a:r>
              <a:rPr lang="el-GR" sz="1600" kern="1200" spc="-4" dirty="0">
                <a:solidFill>
                  <a:schemeClr val="bg1"/>
                </a:solidFill>
                <a:latin typeface="Calibri"/>
                <a:ea typeface="+mn-ea"/>
                <a:cs typeface="Calibri"/>
              </a:rPr>
              <a:t>Αντιμετώπιση της </a:t>
            </a:r>
            <a:r>
              <a:rPr lang="el-GR" sz="1600" kern="1200" spc="-296" dirty="0">
                <a:solidFill>
                  <a:schemeClr val="bg1"/>
                </a:solidFill>
                <a:latin typeface="Calibri"/>
                <a:ea typeface="+mn-ea"/>
                <a:cs typeface="Calibri"/>
              </a:rPr>
              <a:t> </a:t>
            </a:r>
            <a:r>
              <a:rPr lang="el-GR" sz="1600" kern="1200" spc="-4" dirty="0">
                <a:solidFill>
                  <a:schemeClr val="bg1"/>
                </a:solidFill>
                <a:latin typeface="Calibri"/>
                <a:ea typeface="+mn-ea"/>
                <a:cs typeface="Calibri"/>
              </a:rPr>
              <a:t>περιορισμένης</a:t>
            </a:r>
            <a:endParaRPr lang="el-GR" sz="1600" kern="1200" dirty="0">
              <a:solidFill>
                <a:schemeClr val="bg1"/>
              </a:solidFill>
              <a:latin typeface="Calibri"/>
              <a:ea typeface="+mn-ea"/>
              <a:cs typeface="Calibri"/>
            </a:endParaRPr>
          </a:p>
          <a:p>
            <a:pPr marL="203359" marR="196691" algn="ctr" defTabSz="685800"/>
            <a:r>
              <a:rPr lang="el-GR" sz="1600" kern="1200" spc="-4" dirty="0">
                <a:solidFill>
                  <a:schemeClr val="bg1"/>
                </a:solidFill>
                <a:latin typeface="Calibri"/>
                <a:ea typeface="+mn-ea"/>
                <a:cs typeface="Calibri"/>
              </a:rPr>
              <a:t>συμμετοχής</a:t>
            </a:r>
            <a:r>
              <a:rPr lang="el-GR" sz="1600" kern="1200" spc="-49" dirty="0">
                <a:solidFill>
                  <a:schemeClr val="bg1"/>
                </a:solidFill>
                <a:latin typeface="Calibri"/>
                <a:ea typeface="+mn-ea"/>
                <a:cs typeface="Calibri"/>
              </a:rPr>
              <a:t> </a:t>
            </a:r>
            <a:r>
              <a:rPr lang="el-GR" sz="1600" kern="1200" spc="-11" dirty="0">
                <a:solidFill>
                  <a:schemeClr val="bg1"/>
                </a:solidFill>
                <a:latin typeface="Calibri"/>
                <a:ea typeface="+mn-ea"/>
                <a:cs typeface="Calibri"/>
              </a:rPr>
              <a:t>των </a:t>
            </a:r>
            <a:r>
              <a:rPr lang="el-GR" sz="1600" kern="1200" spc="-293" dirty="0">
                <a:solidFill>
                  <a:schemeClr val="bg1"/>
                </a:solidFill>
                <a:latin typeface="Calibri"/>
                <a:ea typeface="+mn-ea"/>
                <a:cs typeface="Calibri"/>
              </a:rPr>
              <a:t> </a:t>
            </a:r>
            <a:r>
              <a:rPr lang="el-GR" sz="1600" kern="1200" spc="-11" dirty="0">
                <a:solidFill>
                  <a:schemeClr val="bg1"/>
                </a:solidFill>
                <a:latin typeface="Calibri"/>
                <a:ea typeface="+mn-ea"/>
                <a:cs typeface="Calibri"/>
              </a:rPr>
              <a:t>πολιτών</a:t>
            </a:r>
            <a:r>
              <a:rPr lang="el-GR" sz="1600" kern="1200" spc="19" dirty="0">
                <a:solidFill>
                  <a:schemeClr val="bg1"/>
                </a:solidFill>
                <a:latin typeface="Calibri"/>
                <a:ea typeface="+mn-ea"/>
                <a:cs typeface="Calibri"/>
              </a:rPr>
              <a:t> </a:t>
            </a:r>
            <a:r>
              <a:rPr lang="el-GR" sz="1600" kern="1200" dirty="0">
                <a:solidFill>
                  <a:schemeClr val="bg1"/>
                </a:solidFill>
                <a:latin typeface="Calibri"/>
                <a:ea typeface="+mn-ea"/>
                <a:cs typeface="Calibri"/>
              </a:rPr>
              <a:t>στις </a:t>
            </a:r>
            <a:r>
              <a:rPr lang="el-GR" sz="1600" kern="1200" spc="4" dirty="0">
                <a:solidFill>
                  <a:schemeClr val="bg1"/>
                </a:solidFill>
                <a:latin typeface="Calibri"/>
                <a:ea typeface="+mn-ea"/>
                <a:cs typeface="Calibri"/>
              </a:rPr>
              <a:t> </a:t>
            </a:r>
            <a:r>
              <a:rPr lang="el-GR" sz="1600" kern="1200" spc="-8" dirty="0">
                <a:solidFill>
                  <a:schemeClr val="bg1"/>
                </a:solidFill>
                <a:latin typeface="Calibri"/>
                <a:ea typeface="+mn-ea"/>
                <a:cs typeface="Calibri"/>
              </a:rPr>
              <a:t>δημοκρατικές</a:t>
            </a:r>
            <a:endParaRPr lang="el-GR" sz="1600" kern="1200" dirty="0">
              <a:solidFill>
                <a:schemeClr val="bg1"/>
              </a:solidFill>
              <a:latin typeface="Calibri"/>
              <a:ea typeface="+mn-ea"/>
              <a:cs typeface="Calibri"/>
            </a:endParaRPr>
          </a:p>
          <a:p>
            <a:pPr marL="76676" marR="71438" algn="ctr" defTabSz="685800">
              <a:spcBef>
                <a:spcPts val="4"/>
              </a:spcBef>
            </a:pPr>
            <a:r>
              <a:rPr lang="el-GR" sz="1600" kern="1200" spc="-11" dirty="0">
                <a:solidFill>
                  <a:schemeClr val="bg1"/>
                </a:solidFill>
                <a:latin typeface="Calibri"/>
                <a:ea typeface="+mn-ea"/>
                <a:cs typeface="Calibri"/>
              </a:rPr>
              <a:t>διαδικασίες, </a:t>
            </a:r>
            <a:r>
              <a:rPr lang="el-GR" sz="1600" kern="1200" spc="-8" dirty="0">
                <a:solidFill>
                  <a:schemeClr val="bg1"/>
                </a:solidFill>
                <a:latin typeface="Calibri"/>
                <a:ea typeface="+mn-ea"/>
                <a:cs typeface="Calibri"/>
              </a:rPr>
              <a:t>ενεργή </a:t>
            </a:r>
            <a:r>
              <a:rPr lang="el-GR" sz="1600" kern="1200" spc="-293" dirty="0">
                <a:solidFill>
                  <a:schemeClr val="bg1"/>
                </a:solidFill>
                <a:latin typeface="Calibri"/>
                <a:ea typeface="+mn-ea"/>
                <a:cs typeface="Calibri"/>
              </a:rPr>
              <a:t> </a:t>
            </a:r>
            <a:r>
              <a:rPr lang="el-GR" sz="1600" kern="1200" spc="-4" dirty="0">
                <a:solidFill>
                  <a:schemeClr val="bg1"/>
                </a:solidFill>
                <a:latin typeface="Calibri"/>
                <a:ea typeface="+mn-ea"/>
                <a:cs typeface="Calibri"/>
              </a:rPr>
              <a:t>συμμετοχή </a:t>
            </a:r>
            <a:r>
              <a:rPr lang="el-GR" sz="1600" kern="1200" spc="4" dirty="0">
                <a:solidFill>
                  <a:schemeClr val="bg1"/>
                </a:solidFill>
                <a:latin typeface="Calibri"/>
                <a:ea typeface="+mn-ea"/>
                <a:cs typeface="Calibri"/>
              </a:rPr>
              <a:t>στη </a:t>
            </a:r>
            <a:r>
              <a:rPr lang="el-GR" sz="1600" kern="1200" spc="-19" dirty="0">
                <a:solidFill>
                  <a:schemeClr val="bg1"/>
                </a:solidFill>
                <a:latin typeface="Calibri"/>
                <a:ea typeface="+mn-ea"/>
                <a:cs typeface="Calibri"/>
              </a:rPr>
              <a:t>ζωή </a:t>
            </a:r>
            <a:r>
              <a:rPr lang="el-GR" sz="1600" kern="1200" spc="-296" dirty="0">
                <a:solidFill>
                  <a:schemeClr val="bg1"/>
                </a:solidFill>
                <a:latin typeface="Calibri"/>
                <a:ea typeface="+mn-ea"/>
                <a:cs typeface="Calibri"/>
              </a:rPr>
              <a:t> </a:t>
            </a:r>
            <a:r>
              <a:rPr lang="el-GR" sz="1600" kern="1200" spc="-4" dirty="0">
                <a:solidFill>
                  <a:schemeClr val="bg1"/>
                </a:solidFill>
                <a:latin typeface="Calibri"/>
                <a:ea typeface="+mn-ea"/>
                <a:cs typeface="Calibri"/>
              </a:rPr>
              <a:t>της</a:t>
            </a:r>
            <a:r>
              <a:rPr lang="el-GR" sz="1600" kern="1200" spc="-11" dirty="0">
                <a:solidFill>
                  <a:schemeClr val="bg1"/>
                </a:solidFill>
                <a:latin typeface="Calibri"/>
                <a:ea typeface="+mn-ea"/>
                <a:cs typeface="Calibri"/>
              </a:rPr>
              <a:t> κοινότητας</a:t>
            </a:r>
            <a:endParaRPr lang="el-GR" sz="1600" dirty="0">
              <a:solidFill>
                <a:schemeClr val="bg1"/>
              </a:solidFill>
              <a:latin typeface="Calibri"/>
              <a:cs typeface="Calibri"/>
            </a:endParaRPr>
          </a:p>
        </p:txBody>
      </p:sp>
      <p:pic>
        <p:nvPicPr>
          <p:cNvPr id="6146" name="Picture 2" descr="Are Diversity and Inclusion Part of Your Organization's Culture? | BioSpace">
            <a:extLst>
              <a:ext uri="{FF2B5EF4-FFF2-40B4-BE49-F238E27FC236}">
                <a16:creationId xmlns:a16="http://schemas.microsoft.com/office/drawing/2014/main" id="{C052FCDD-1E0D-159B-0233-BCDEC83EF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01" y="2312518"/>
            <a:ext cx="2146081" cy="12018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Ο Ψηφιακός Μετασχηματισμός στο επίκεντρο της στρατηγικής του ΣΕΚΕΕ -  techpress.gr">
            <a:extLst>
              <a:ext uri="{FF2B5EF4-FFF2-40B4-BE49-F238E27FC236}">
                <a16:creationId xmlns:a16="http://schemas.microsoft.com/office/drawing/2014/main" id="{D11955B3-2B94-30B4-2F1D-2D1FD8B8DC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3903" y="2453451"/>
            <a:ext cx="2451489" cy="120180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ctiveCitizens | urbact.eu">
            <a:extLst>
              <a:ext uri="{FF2B5EF4-FFF2-40B4-BE49-F238E27FC236}">
                <a16:creationId xmlns:a16="http://schemas.microsoft.com/office/drawing/2014/main" id="{84D75B4C-5C45-2540-8D40-3466335CBA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56869" y="2252157"/>
            <a:ext cx="2253384" cy="141999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orld Environment Day 2022: 5 Small Efforts You &amp; I Can Make Every Day To  Bring A Change">
            <a:extLst>
              <a:ext uri="{FF2B5EF4-FFF2-40B4-BE49-F238E27FC236}">
                <a16:creationId xmlns:a16="http://schemas.microsoft.com/office/drawing/2014/main" id="{6157F999-1C41-95A9-2132-5C86DFCD14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1549" y="2290936"/>
            <a:ext cx="2321652" cy="1547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E9B3E6-E277-4D68-BA48-9CB43FFBD6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A7F4FE-F949-4AFE-801C-5FE140046C64}"/>
              </a:ext>
            </a:extLst>
          </p:cNvPr>
          <p:cNvSpPr>
            <a:spLocks noGrp="1"/>
          </p:cNvSpPr>
          <p:nvPr>
            <p:ph type="title"/>
          </p:nvPr>
        </p:nvSpPr>
        <p:spPr>
          <a:xfrm>
            <a:off x="889482" y="776087"/>
            <a:ext cx="10173010" cy="1554480"/>
          </a:xfrm>
        </p:spPr>
        <p:txBody>
          <a:bodyPr anchor="ctr">
            <a:normAutofit/>
          </a:bodyPr>
          <a:lstStyle/>
          <a:p>
            <a:r>
              <a:rPr lang="en-US" sz="4800" b="1" dirty="0" err="1"/>
              <a:t>Ά</a:t>
            </a:r>
            <a:r>
              <a:rPr lang="el-GR" sz="4800" b="1" dirty="0" err="1"/>
              <a:t>λλη</a:t>
            </a:r>
            <a:r>
              <a:rPr lang="el-GR" sz="4800" b="1" dirty="0"/>
              <a:t> δραστηριότητα</a:t>
            </a:r>
            <a:endParaRPr lang="en-US" sz="4800" b="1" dirty="0"/>
          </a:p>
        </p:txBody>
      </p:sp>
      <p:cxnSp>
        <p:nvCxnSpPr>
          <p:cNvPr id="21"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CAD826-B163-4797-82E1-AB80174654A0}"/>
              </a:ext>
            </a:extLst>
          </p:cNvPr>
          <p:cNvSpPr>
            <a:spLocks noGrp="1"/>
          </p:cNvSpPr>
          <p:nvPr>
            <p:ph type="body" idx="1"/>
          </p:nvPr>
        </p:nvSpPr>
        <p:spPr>
          <a:xfrm>
            <a:off x="640079" y="2866789"/>
            <a:ext cx="11121479" cy="2185435"/>
          </a:xfrm>
          <a:prstGeom prst="rect">
            <a:avLst/>
          </a:prstGeom>
        </p:spPr>
        <p:txBody>
          <a:bodyPr>
            <a:noAutofit/>
          </a:bodyPr>
          <a:lstStyle/>
          <a:p>
            <a:r>
              <a:rPr lang="el-GR" sz="2400" b="0" i="0" kern="1200" dirty="0">
                <a:solidFill>
                  <a:prstClr val="black">
                    <a:lumMod val="75000"/>
                    <a:lumOff val="25000"/>
                  </a:prstClr>
                </a:solidFill>
                <a:latin typeface="+mn-lt"/>
                <a:ea typeface="+mn-ea"/>
                <a:cs typeface="+mn-cs"/>
              </a:rPr>
              <a:t>Διευκολύνουν τη συνεργασία μεταξύ οργανισμού αποστολής  και οργανισμού υποδοχής</a:t>
            </a:r>
          </a:p>
          <a:p>
            <a:r>
              <a:rPr lang="el-GR" sz="2400" b="0" i="0" kern="1200" dirty="0">
                <a:solidFill>
                  <a:prstClr val="black">
                    <a:lumMod val="75000"/>
                    <a:lumOff val="25000"/>
                  </a:prstClr>
                </a:solidFill>
                <a:latin typeface="+mn-lt"/>
                <a:ea typeface="+mn-ea"/>
                <a:cs typeface="+mn-cs"/>
              </a:rPr>
              <a:t>Υποστηρίζουν την προετοιμασία των δραστηριοτήτων κινητικότητας </a:t>
            </a:r>
          </a:p>
          <a:p>
            <a:r>
              <a:rPr lang="el-GR" sz="2400" b="0" i="0" kern="1200" dirty="0">
                <a:solidFill>
                  <a:prstClr val="black">
                    <a:lumMod val="75000"/>
                    <a:lumOff val="25000"/>
                  </a:prstClr>
                </a:solidFill>
                <a:latin typeface="+mn-lt"/>
                <a:ea typeface="+mn-ea"/>
                <a:cs typeface="+mn-cs"/>
              </a:rPr>
              <a:t>Διασφαλίζουν την ποιότητα της κινητικότητας</a:t>
            </a:r>
          </a:p>
          <a:p>
            <a:r>
              <a:rPr lang="el-GR" sz="2400" b="0" i="0" kern="1200" dirty="0">
                <a:solidFill>
                  <a:prstClr val="black">
                    <a:lumMod val="75000"/>
                    <a:lumOff val="25000"/>
                  </a:prstClr>
                </a:solidFill>
                <a:latin typeface="+mn-lt"/>
                <a:ea typeface="+mn-ea"/>
                <a:cs typeface="+mn-cs"/>
              </a:rPr>
              <a:t>Συμμετέχουν </a:t>
            </a:r>
            <a:r>
              <a:rPr lang="en-US" sz="2400" b="0" i="0" kern="1200" dirty="0">
                <a:solidFill>
                  <a:prstClr val="black">
                    <a:lumMod val="75000"/>
                    <a:lumOff val="25000"/>
                  </a:prstClr>
                </a:solidFill>
                <a:latin typeface="+mn-lt"/>
                <a:ea typeface="+mn-ea"/>
                <a:cs typeface="+mn-cs"/>
              </a:rPr>
              <a:t>:</a:t>
            </a:r>
          </a:p>
          <a:p>
            <a:pPr marL="192024" indent="-192024" algn="just" defTabSz="512064" rtl="0">
              <a:spcBef>
                <a:spcPct val="20000"/>
              </a:spcBef>
              <a:buFontTx/>
              <a:buChar char="-"/>
              <a:defRPr/>
            </a:pPr>
            <a:r>
              <a:rPr lang="el-GR" sz="2400" b="0" i="0" kern="1200" dirty="0">
                <a:solidFill>
                  <a:prstClr val="black">
                    <a:lumMod val="75000"/>
                    <a:lumOff val="25000"/>
                  </a:prstClr>
                </a:solidFill>
                <a:latin typeface="+mn-lt"/>
                <a:ea typeface="+mn-ea"/>
                <a:cs typeface="+mn-cs"/>
              </a:rPr>
              <a:t>μέλη του προσωπικού</a:t>
            </a:r>
            <a:endParaRPr lang="en-US" sz="2400" b="0" i="0" kern="1200" dirty="0">
              <a:solidFill>
                <a:prstClr val="black">
                  <a:lumMod val="75000"/>
                  <a:lumOff val="25000"/>
                </a:prstClr>
              </a:solidFill>
              <a:latin typeface="+mn-lt"/>
              <a:ea typeface="+mn-ea"/>
              <a:cs typeface="+mn-cs"/>
            </a:endParaRPr>
          </a:p>
          <a:p>
            <a:pPr marL="192024" indent="-192024" algn="just" defTabSz="512064" rtl="0">
              <a:spcBef>
                <a:spcPct val="20000"/>
              </a:spcBef>
              <a:buFontTx/>
              <a:buChar char="-"/>
              <a:defRPr/>
            </a:pPr>
            <a:r>
              <a:rPr lang="el-GR" sz="2400" b="0" i="0" kern="1200" dirty="0">
                <a:solidFill>
                  <a:prstClr val="black">
                    <a:lumMod val="75000"/>
                    <a:lumOff val="25000"/>
                  </a:prstClr>
                </a:solidFill>
                <a:latin typeface="+mn-lt"/>
                <a:ea typeface="+mn-ea"/>
                <a:cs typeface="+mn-cs"/>
              </a:rPr>
              <a:t>επιλέξιμοι συμμετέχοντες που ανήκουν σε ευάλωτες ομάδες </a:t>
            </a:r>
            <a:endParaRPr lang="en-US" sz="2400" b="0" i="0" kern="1200" dirty="0">
              <a:solidFill>
                <a:prstClr val="black">
                  <a:lumMod val="75000"/>
                  <a:lumOff val="25000"/>
                </a:prstClr>
              </a:solidFill>
              <a:latin typeface="+mn-lt"/>
              <a:ea typeface="+mn-ea"/>
              <a:cs typeface="+mn-cs"/>
            </a:endParaRPr>
          </a:p>
          <a:p>
            <a:pPr marL="192024" indent="-192024" algn="just" defTabSz="512064" rtl="0">
              <a:spcBef>
                <a:spcPct val="20000"/>
              </a:spcBef>
              <a:buFontTx/>
              <a:buChar char="-"/>
              <a:defRPr/>
            </a:pPr>
            <a:r>
              <a:rPr lang="el-GR" sz="2400" b="0" i="0" kern="1200" dirty="0">
                <a:solidFill>
                  <a:prstClr val="black">
                    <a:lumMod val="75000"/>
                    <a:lumOff val="25000"/>
                  </a:prstClr>
                </a:solidFill>
                <a:latin typeface="+mn-lt"/>
                <a:ea typeface="+mn-ea"/>
                <a:cs typeface="+mn-cs"/>
              </a:rPr>
              <a:t>εκπαιδευόμενοι σε μεγάλης διάρκειας κινητικότητες </a:t>
            </a:r>
            <a:endParaRPr lang="en-GB" sz="2400" b="1" i="0" kern="1200" dirty="0">
              <a:solidFill>
                <a:prstClr val="black">
                  <a:lumMod val="75000"/>
                  <a:lumOff val="25000"/>
                </a:prstClr>
              </a:solidFill>
              <a:latin typeface="+mn-lt"/>
              <a:ea typeface="+mn-ea"/>
              <a:cs typeface="+mn-cs"/>
            </a:endParaRPr>
          </a:p>
          <a:p>
            <a:pPr marL="192024" indent="-192024" algn="l" defTabSz="512064" rtl="0">
              <a:spcBef>
                <a:spcPct val="20000"/>
              </a:spcBef>
              <a:buFont typeface="Wingdings" panose="05000000000000000000" pitchFamily="2" charset="2"/>
              <a:buChar char="Ø"/>
              <a:defRPr/>
            </a:pPr>
            <a:r>
              <a:rPr lang="el-GR" sz="2400" b="1" i="0" kern="1200" dirty="0">
                <a:solidFill>
                  <a:prstClr val="black">
                    <a:lumMod val="75000"/>
                    <a:lumOff val="25000"/>
                  </a:prstClr>
                </a:solidFill>
                <a:latin typeface="+mn-lt"/>
                <a:ea typeface="+mn-ea"/>
                <a:cs typeface="+mn-cs"/>
              </a:rPr>
              <a:t>Μ</a:t>
            </a:r>
            <a:r>
              <a:rPr lang="en-US" sz="2400" b="1" i="0" kern="1200" dirty="0">
                <a:solidFill>
                  <a:prstClr val="black">
                    <a:lumMod val="75000"/>
                    <a:lumOff val="25000"/>
                  </a:prstClr>
                </a:solidFill>
                <a:latin typeface="+mn-lt"/>
                <a:ea typeface="+mn-ea"/>
                <a:cs typeface="+mn-cs"/>
              </a:rPr>
              <a:t>ax. </a:t>
            </a:r>
            <a:r>
              <a:rPr lang="en-GB" sz="2400" b="1" i="0" kern="1200" dirty="0">
                <a:solidFill>
                  <a:prstClr val="black">
                    <a:lumMod val="75000"/>
                    <a:lumOff val="25000"/>
                  </a:prstClr>
                </a:solidFill>
                <a:latin typeface="+mn-lt"/>
                <a:ea typeface="+mn-ea"/>
                <a:cs typeface="+mn-cs"/>
              </a:rPr>
              <a:t>3 </a:t>
            </a:r>
            <a:r>
              <a:rPr lang="el-GR" sz="2400" b="1" i="0" kern="1200" dirty="0">
                <a:solidFill>
                  <a:prstClr val="black">
                    <a:lumMod val="75000"/>
                    <a:lumOff val="25000"/>
                  </a:prstClr>
                </a:solidFill>
                <a:latin typeface="+mn-lt"/>
                <a:ea typeface="+mn-ea"/>
                <a:cs typeface="+mn-cs"/>
              </a:rPr>
              <a:t>συμμετέχοντες </a:t>
            </a:r>
            <a:r>
              <a:rPr lang="el-GR" sz="2400" b="0" i="0" kern="1200" dirty="0">
                <a:solidFill>
                  <a:prstClr val="black">
                    <a:lumMod val="75000"/>
                    <a:lumOff val="25000"/>
                  </a:prstClr>
                </a:solidFill>
                <a:latin typeface="+mn-lt"/>
                <a:ea typeface="+mn-ea"/>
                <a:cs typeface="+mn-cs"/>
              </a:rPr>
              <a:t>ανά Προπαρασκευαστική Επίσκεψη</a:t>
            </a:r>
          </a:p>
          <a:p>
            <a:endParaRPr lang="el-GR" sz="2400" b="0" i="0" kern="1200" dirty="0">
              <a:solidFill>
                <a:prstClr val="black">
                  <a:lumMod val="75000"/>
                  <a:lumOff val="25000"/>
                </a:prstClr>
              </a:solidFill>
              <a:latin typeface="+mn-lt"/>
              <a:ea typeface="+mn-ea"/>
              <a:cs typeface="+mn-cs"/>
            </a:endParaRPr>
          </a:p>
          <a:p>
            <a:endParaRPr lang="en-US" sz="2400" dirty="0"/>
          </a:p>
        </p:txBody>
      </p:sp>
      <p:sp>
        <p:nvSpPr>
          <p:cNvPr id="7" name="6 - Θέση αριθμού διαφάνειας"/>
          <p:cNvSpPr>
            <a:spLocks noGrp="1"/>
          </p:cNvSpPr>
          <p:nvPr>
            <p:ph type="sldNum" sz="quarter" idx="7"/>
          </p:nvPr>
        </p:nvSpPr>
        <p:spPr>
          <a:xfrm>
            <a:off x="8502230" y="5919580"/>
            <a:ext cx="433285" cy="207014"/>
          </a:xfrm>
          <a:prstGeom prst="rect">
            <a:avLst/>
          </a:prstGeom>
        </p:spPr>
        <p:txBody>
          <a:bodyPr/>
          <a:lstStyle/>
          <a:p>
            <a:pPr defTabSz="512064">
              <a:spcAft>
                <a:spcPts val="600"/>
              </a:spcAft>
            </a:pPr>
            <a:fld id="{6D22F896-40B5-4ADD-8801-0D06FADFA095}" type="slidenum">
              <a:rPr lang="en-US" sz="1008" kern="1200">
                <a:solidFill>
                  <a:schemeClr val="tx1">
                    <a:tint val="75000"/>
                  </a:schemeClr>
                </a:solidFill>
                <a:latin typeface="+mn-lt"/>
                <a:ea typeface="+mn-ea"/>
                <a:cs typeface="+mn-cs"/>
              </a:rPr>
              <a:pPr defTabSz="512064">
                <a:spcAft>
                  <a:spcPts val="600"/>
                </a:spcAft>
              </a:pPr>
              <a:t>50</a:t>
            </a:fld>
            <a:endParaRPr lang="en-US"/>
          </a:p>
        </p:txBody>
      </p:sp>
      <p:sp>
        <p:nvSpPr>
          <p:cNvPr id="6" name="Arrow: Pentagon 4">
            <a:extLst>
              <a:ext uri="{FF2B5EF4-FFF2-40B4-BE49-F238E27FC236}">
                <a16:creationId xmlns:a16="http://schemas.microsoft.com/office/drawing/2014/main" id="{0C0B86D2-2593-44C4-9B50-35C02BF9ADAA}"/>
              </a:ext>
            </a:extLst>
          </p:cNvPr>
          <p:cNvSpPr txBox="1"/>
          <p:nvPr/>
        </p:nvSpPr>
        <p:spPr>
          <a:xfrm>
            <a:off x="7320136" y="698365"/>
            <a:ext cx="3691607" cy="862647"/>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670944" tIns="133350" rIns="248920" bIns="133350" numCol="1" spcCol="1270" anchor="ctr" anchorCtr="0">
            <a:noAutofit/>
          </a:bodyPr>
          <a:lstStyle/>
          <a:p>
            <a:pPr algn="ctr" defTabSz="871220">
              <a:lnSpc>
                <a:spcPct val="90000"/>
              </a:lnSpc>
              <a:spcBef>
                <a:spcPct val="0"/>
              </a:spcBef>
              <a:spcAft>
                <a:spcPct val="35000"/>
              </a:spcAft>
            </a:pPr>
            <a:r>
              <a:rPr lang="el-GR" sz="1960" b="1" kern="1200" dirty="0">
                <a:solidFill>
                  <a:schemeClr val="bg1"/>
                </a:solidFill>
                <a:latin typeface="Century Gothic" panose="020B0502020202020204" pitchFamily="34" charset="0"/>
                <a:ea typeface="+mn-ea"/>
                <a:cs typeface="+mn-cs"/>
              </a:rPr>
              <a:t>Προπαρασκευαστικές επισκέψεις</a:t>
            </a:r>
            <a:endParaRPr lang="en-US" sz="3500" kern="1200" dirty="0"/>
          </a:p>
        </p:txBody>
      </p:sp>
    </p:spTree>
    <p:extLst>
      <p:ext uri="{BB962C8B-B14F-4D97-AF65-F5344CB8AC3E}">
        <p14:creationId xmlns:p14="http://schemas.microsoft.com/office/powerpoint/2010/main" val="1143611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ABEFA-1C66-4F78-B4D1-80260506556C}"/>
              </a:ext>
            </a:extLst>
          </p:cNvPr>
          <p:cNvSpPr>
            <a:spLocks noGrp="1"/>
          </p:cNvSpPr>
          <p:nvPr>
            <p:ph type="title"/>
          </p:nvPr>
        </p:nvSpPr>
        <p:spPr>
          <a:xfrm>
            <a:off x="1151026" y="235407"/>
            <a:ext cx="9889947" cy="492443"/>
          </a:xfrm>
        </p:spPr>
        <p:txBody>
          <a:bodyPr/>
          <a:lstStyle/>
          <a:p>
            <a:r>
              <a:rPr lang="el-GR" b="1" dirty="0">
                <a:solidFill>
                  <a:schemeClr val="tx2"/>
                </a:solidFill>
              </a:rPr>
              <a:t>Δραστηριότητες χωρίς αίτηση</a:t>
            </a:r>
            <a:endParaRPr lang="en-US" b="1" dirty="0">
              <a:solidFill>
                <a:schemeClr val="tx2"/>
              </a:solidFill>
            </a:endParaRPr>
          </a:p>
        </p:txBody>
      </p:sp>
      <p:sp>
        <p:nvSpPr>
          <p:cNvPr id="5" name="4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51</a:t>
            </a:fld>
            <a:endParaRPr lang="en-US" dirty="0"/>
          </a:p>
        </p:txBody>
      </p:sp>
      <p:graphicFrame>
        <p:nvGraphicFramePr>
          <p:cNvPr id="4" name="Content Placeholder 3">
            <a:extLst>
              <a:ext uri="{FF2B5EF4-FFF2-40B4-BE49-F238E27FC236}">
                <a16:creationId xmlns:a16="http://schemas.microsoft.com/office/drawing/2014/main" id="{B21E43A0-50A9-4D39-883D-B16FA786ABAB}"/>
              </a:ext>
            </a:extLst>
          </p:cNvPr>
          <p:cNvGraphicFramePr>
            <a:graphicFrameLocks noGrp="1"/>
          </p:cNvGraphicFramePr>
          <p:nvPr>
            <p:ph sz="quarter" idx="4294967295"/>
            <p:extLst>
              <p:ext uri="{D42A27DB-BD31-4B8C-83A1-F6EECF244321}">
                <p14:modId xmlns:p14="http://schemas.microsoft.com/office/powerpoint/2010/main" val="2993028826"/>
              </p:ext>
            </p:extLst>
          </p:nvPr>
        </p:nvGraphicFramePr>
        <p:xfrm>
          <a:off x="0" y="2366963"/>
          <a:ext cx="10363200" cy="3424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2126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2374"/>
            <a:ext cx="8229600" cy="720080"/>
          </a:xfrm>
        </p:spPr>
        <p:txBody>
          <a:bodyPr>
            <a:noAutofit/>
          </a:bodyPr>
          <a:lstStyle/>
          <a:p>
            <a:r>
              <a:rPr lang="el-GR" sz="2800" dirty="0">
                <a:solidFill>
                  <a:schemeClr val="accent2">
                    <a:lumMod val="75000"/>
                  </a:schemeClr>
                </a:solidFill>
                <a:latin typeface="Century Gothic" panose="020B0502020202020204" pitchFamily="34" charset="0"/>
              </a:rPr>
              <a:t>ΧΡΗΜΑΤΟΔΟΤΗΣΗ</a:t>
            </a:r>
            <a:endParaRPr lang="en-US" sz="2800" b="1" dirty="0">
              <a:solidFill>
                <a:schemeClr val="accent2">
                  <a:lumMod val="75000"/>
                </a:schemeClr>
              </a:solidFill>
              <a:latin typeface="Century Gothic" panose="020B0502020202020204" pitchFamily="34" charset="0"/>
            </a:endParaRPr>
          </a:p>
        </p:txBody>
      </p:sp>
      <p:sp>
        <p:nvSpPr>
          <p:cNvPr id="7" name="6 - Θέση υποσέλιδου"/>
          <p:cNvSpPr>
            <a:spLocks noGrp="1"/>
          </p:cNvSpPr>
          <p:nvPr>
            <p:ph type="ftr" sz="quarter" idx="5"/>
          </p:nvPr>
        </p:nvSpPr>
        <p:spPr>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a:t>Γραφείο Ευρωπαϊκών Προγραμμάτων ΠΔΕ Κρήτης</a:t>
            </a:r>
            <a:endParaRPr lang="en-GB" dirty="0"/>
          </a:p>
        </p:txBody>
      </p:sp>
      <p:sp>
        <p:nvSpPr>
          <p:cNvPr id="4" name="Slide Number Placeholder 3"/>
          <p:cNvSpPr>
            <a:spLocks noGrp="1"/>
          </p:cNvSpPr>
          <p:nvPr>
            <p:ph type="sldNum" sz="quarter" idx="7"/>
          </p:nvPr>
        </p:nvSpPr>
        <p:spPr>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67C96-970E-4DE5-9008-8A04A26FE5B1}" type="slidenum">
              <a:rPr lang="en-GB" smtClean="0"/>
              <a:pPr/>
              <a:t>52</a:t>
            </a:fld>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205" y="5508092"/>
            <a:ext cx="3202969" cy="118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Diagram 5"/>
          <p:cNvGraphicFramePr/>
          <p:nvPr/>
        </p:nvGraphicFramePr>
        <p:xfrm>
          <a:off x="1021044" y="954156"/>
          <a:ext cx="10257182" cy="52279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9793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2396490" marR="5080" indent="-2384425">
              <a:lnSpc>
                <a:spcPct val="100000"/>
              </a:lnSpc>
              <a:spcBef>
                <a:spcPts val="105"/>
              </a:spcBef>
            </a:pPr>
            <a:r>
              <a:rPr dirty="0"/>
              <a:t>ΚΑΝΟΝΕΣ</a:t>
            </a:r>
            <a:r>
              <a:rPr spc="-20" dirty="0"/>
              <a:t> </a:t>
            </a:r>
            <a:r>
              <a:rPr spc="-40" dirty="0"/>
              <a:t>ΧΡΗΜΑΤΟΔΟΤΗΣΗΣ</a:t>
            </a:r>
            <a:r>
              <a:rPr spc="5" dirty="0"/>
              <a:t> </a:t>
            </a:r>
            <a:r>
              <a:rPr spc="-5" dirty="0"/>
              <a:t>ΓΙΑ</a:t>
            </a:r>
            <a:r>
              <a:rPr spc="5" dirty="0"/>
              <a:t> </a:t>
            </a:r>
            <a:r>
              <a:rPr spc="-20" dirty="0"/>
              <a:t>ΒΡΑΧΥΠΡΟΘΕΣΜΑ</a:t>
            </a:r>
            <a:r>
              <a:rPr spc="-35" dirty="0"/>
              <a:t> </a:t>
            </a:r>
            <a:r>
              <a:rPr dirty="0"/>
              <a:t>ΚΑΙ </a:t>
            </a:r>
            <a:r>
              <a:rPr spc="-710" dirty="0"/>
              <a:t> </a:t>
            </a:r>
            <a:r>
              <a:rPr dirty="0"/>
              <a:t>ΔΙΑΠΙΣΤΕΥΜΕΝΑ</a:t>
            </a:r>
            <a:r>
              <a:rPr spc="-5" dirty="0"/>
              <a:t> </a:t>
            </a:r>
            <a:r>
              <a:rPr spc="-10" dirty="0"/>
              <a:t>ΣΧΕΔΙΑ</a:t>
            </a:r>
            <a:endParaRPr spc="-5" dirty="0"/>
          </a:p>
        </p:txBody>
      </p:sp>
      <p:grpSp>
        <p:nvGrpSpPr>
          <p:cNvPr id="3" name="object 3"/>
          <p:cNvGrpSpPr/>
          <p:nvPr/>
        </p:nvGrpSpPr>
        <p:grpSpPr>
          <a:xfrm>
            <a:off x="4602734" y="1320038"/>
            <a:ext cx="7145655" cy="1273810"/>
            <a:chOff x="4602734" y="1320038"/>
            <a:chExt cx="7145655" cy="1273810"/>
          </a:xfrm>
        </p:grpSpPr>
        <p:sp>
          <p:nvSpPr>
            <p:cNvPr id="4" name="object 4"/>
            <p:cNvSpPr/>
            <p:nvPr/>
          </p:nvSpPr>
          <p:spPr>
            <a:xfrm>
              <a:off x="4615434" y="1332738"/>
              <a:ext cx="7120255" cy="1248410"/>
            </a:xfrm>
            <a:custGeom>
              <a:avLst/>
              <a:gdLst/>
              <a:ahLst/>
              <a:cxnLst/>
              <a:rect l="l" t="t" r="r" b="b"/>
              <a:pathLst>
                <a:path w="7120255" h="1248410">
                  <a:moveTo>
                    <a:pt x="6912102" y="0"/>
                  </a:moveTo>
                  <a:lnTo>
                    <a:pt x="0" y="0"/>
                  </a:lnTo>
                  <a:lnTo>
                    <a:pt x="0" y="1248156"/>
                  </a:lnTo>
                  <a:lnTo>
                    <a:pt x="6912102" y="1248156"/>
                  </a:lnTo>
                  <a:lnTo>
                    <a:pt x="6959814" y="1242664"/>
                  </a:lnTo>
                  <a:lnTo>
                    <a:pt x="7003606" y="1227019"/>
                  </a:lnTo>
                  <a:lnTo>
                    <a:pt x="7042230" y="1202469"/>
                  </a:lnTo>
                  <a:lnTo>
                    <a:pt x="7074441" y="1170258"/>
                  </a:lnTo>
                  <a:lnTo>
                    <a:pt x="7098991" y="1131634"/>
                  </a:lnTo>
                  <a:lnTo>
                    <a:pt x="7114636" y="1087842"/>
                  </a:lnTo>
                  <a:lnTo>
                    <a:pt x="7120127" y="1040129"/>
                  </a:lnTo>
                  <a:lnTo>
                    <a:pt x="7120127" y="208025"/>
                  </a:lnTo>
                  <a:lnTo>
                    <a:pt x="7114636" y="160313"/>
                  </a:lnTo>
                  <a:lnTo>
                    <a:pt x="7098991" y="116521"/>
                  </a:lnTo>
                  <a:lnTo>
                    <a:pt x="7074441" y="77897"/>
                  </a:lnTo>
                  <a:lnTo>
                    <a:pt x="7042230" y="45686"/>
                  </a:lnTo>
                  <a:lnTo>
                    <a:pt x="7003606" y="21136"/>
                  </a:lnTo>
                  <a:lnTo>
                    <a:pt x="6959814" y="5491"/>
                  </a:lnTo>
                  <a:lnTo>
                    <a:pt x="6912102" y="0"/>
                  </a:lnTo>
                  <a:close/>
                </a:path>
              </a:pathLst>
            </a:custGeom>
            <a:solidFill>
              <a:srgbClr val="DEE7D1">
                <a:alpha val="90194"/>
              </a:srgbClr>
            </a:solidFill>
          </p:spPr>
          <p:txBody>
            <a:bodyPr wrap="square" lIns="0" tIns="0" rIns="0" bIns="0" rtlCol="0"/>
            <a:lstStyle/>
            <a:p>
              <a:endParaRPr/>
            </a:p>
          </p:txBody>
        </p:sp>
        <p:sp>
          <p:nvSpPr>
            <p:cNvPr id="5" name="object 5"/>
            <p:cNvSpPr/>
            <p:nvPr/>
          </p:nvSpPr>
          <p:spPr>
            <a:xfrm>
              <a:off x="4615434" y="1332738"/>
              <a:ext cx="7120255" cy="1248410"/>
            </a:xfrm>
            <a:custGeom>
              <a:avLst/>
              <a:gdLst/>
              <a:ahLst/>
              <a:cxnLst/>
              <a:rect l="l" t="t" r="r" b="b"/>
              <a:pathLst>
                <a:path w="7120255" h="1248410">
                  <a:moveTo>
                    <a:pt x="7120127" y="208025"/>
                  </a:moveTo>
                  <a:lnTo>
                    <a:pt x="7120127" y="1040129"/>
                  </a:lnTo>
                  <a:lnTo>
                    <a:pt x="7114636" y="1087842"/>
                  </a:lnTo>
                  <a:lnTo>
                    <a:pt x="7098991" y="1131634"/>
                  </a:lnTo>
                  <a:lnTo>
                    <a:pt x="7074441" y="1170258"/>
                  </a:lnTo>
                  <a:lnTo>
                    <a:pt x="7042230" y="1202469"/>
                  </a:lnTo>
                  <a:lnTo>
                    <a:pt x="7003606" y="1227019"/>
                  </a:lnTo>
                  <a:lnTo>
                    <a:pt x="6959814" y="1242664"/>
                  </a:lnTo>
                  <a:lnTo>
                    <a:pt x="6912102" y="1248156"/>
                  </a:lnTo>
                  <a:lnTo>
                    <a:pt x="0" y="1248156"/>
                  </a:lnTo>
                  <a:lnTo>
                    <a:pt x="0" y="0"/>
                  </a:lnTo>
                  <a:lnTo>
                    <a:pt x="6912102" y="0"/>
                  </a:lnTo>
                  <a:lnTo>
                    <a:pt x="6959814" y="5491"/>
                  </a:lnTo>
                  <a:lnTo>
                    <a:pt x="7003606" y="21136"/>
                  </a:lnTo>
                  <a:lnTo>
                    <a:pt x="7042230" y="45686"/>
                  </a:lnTo>
                  <a:lnTo>
                    <a:pt x="7074441" y="77897"/>
                  </a:lnTo>
                  <a:lnTo>
                    <a:pt x="7098991" y="116521"/>
                  </a:lnTo>
                  <a:lnTo>
                    <a:pt x="7114636" y="160313"/>
                  </a:lnTo>
                  <a:lnTo>
                    <a:pt x="7120127" y="208025"/>
                  </a:lnTo>
                  <a:close/>
                </a:path>
              </a:pathLst>
            </a:custGeom>
            <a:ln w="25400">
              <a:solidFill>
                <a:srgbClr val="DEE7D1"/>
              </a:solidFill>
            </a:ln>
          </p:spPr>
          <p:txBody>
            <a:bodyPr wrap="square" lIns="0" tIns="0" rIns="0" bIns="0" rtlCol="0"/>
            <a:lstStyle/>
            <a:p>
              <a:endParaRPr/>
            </a:p>
          </p:txBody>
        </p:sp>
      </p:grpSp>
      <p:sp>
        <p:nvSpPr>
          <p:cNvPr id="6" name="object 6"/>
          <p:cNvSpPr txBox="1"/>
          <p:nvPr/>
        </p:nvSpPr>
        <p:spPr>
          <a:xfrm>
            <a:off x="4743703" y="1265276"/>
            <a:ext cx="6406515" cy="676275"/>
          </a:xfrm>
          <a:prstGeom prst="rect">
            <a:avLst/>
          </a:prstGeom>
        </p:spPr>
        <p:txBody>
          <a:bodyPr vert="horz" wrap="square" lIns="0" tIns="26034" rIns="0" bIns="0" rtlCol="0">
            <a:spAutoFit/>
          </a:bodyPr>
          <a:lstStyle/>
          <a:p>
            <a:pPr marL="127000" indent="-114300">
              <a:lnSpc>
                <a:spcPct val="100000"/>
              </a:lnSpc>
              <a:spcBef>
                <a:spcPts val="204"/>
              </a:spcBef>
              <a:buChar char="•"/>
              <a:tabLst>
                <a:tab pos="127000" algn="l"/>
              </a:tabLst>
            </a:pPr>
            <a:r>
              <a:rPr sz="1400" spc="-5" dirty="0">
                <a:latin typeface="Calibri"/>
                <a:cs typeface="Calibri"/>
              </a:rPr>
              <a:t>Διοργάνωση</a:t>
            </a:r>
            <a:r>
              <a:rPr sz="1400" spc="-10" dirty="0">
                <a:latin typeface="Calibri"/>
                <a:cs typeface="Calibri"/>
              </a:rPr>
              <a:t> </a:t>
            </a:r>
            <a:r>
              <a:rPr sz="1400" spc="-5" dirty="0">
                <a:latin typeface="Calibri"/>
                <a:cs typeface="Calibri"/>
              </a:rPr>
              <a:t>δραστηριοτήτων</a:t>
            </a:r>
            <a:r>
              <a:rPr sz="1400" spc="-20" dirty="0">
                <a:latin typeface="Calibri"/>
                <a:cs typeface="Calibri"/>
              </a:rPr>
              <a:t> </a:t>
            </a:r>
            <a:r>
              <a:rPr sz="1400" spc="-15" dirty="0">
                <a:latin typeface="Calibri"/>
                <a:cs typeface="Calibri"/>
              </a:rPr>
              <a:t>κινητικότητας</a:t>
            </a:r>
            <a:r>
              <a:rPr sz="1400" spc="-10" dirty="0">
                <a:latin typeface="Calibri"/>
                <a:cs typeface="Calibri"/>
              </a:rPr>
              <a:t> </a:t>
            </a:r>
            <a:r>
              <a:rPr sz="1400" spc="-5" dirty="0">
                <a:latin typeface="Calibri"/>
                <a:cs typeface="Calibri"/>
              </a:rPr>
              <a:t>για</a:t>
            </a:r>
            <a:r>
              <a:rPr sz="1400" dirty="0">
                <a:latin typeface="Calibri"/>
                <a:cs typeface="Calibri"/>
              </a:rPr>
              <a:t> </a:t>
            </a:r>
            <a:r>
              <a:rPr sz="1400" spc="-5" dirty="0">
                <a:latin typeface="Calibri"/>
                <a:cs typeface="Calibri"/>
              </a:rPr>
              <a:t>συμμετέχοντες</a:t>
            </a:r>
            <a:r>
              <a:rPr sz="1400" spc="-15" dirty="0">
                <a:latin typeface="Calibri"/>
                <a:cs typeface="Calibri"/>
              </a:rPr>
              <a:t> </a:t>
            </a:r>
            <a:r>
              <a:rPr sz="1400" dirty="0">
                <a:latin typeface="Calibri"/>
                <a:cs typeface="Calibri"/>
              </a:rPr>
              <a:t>με </a:t>
            </a:r>
            <a:r>
              <a:rPr sz="1400" spc="-10" dirty="0">
                <a:latin typeface="Calibri"/>
                <a:cs typeface="Calibri"/>
              </a:rPr>
              <a:t>λιγότερες</a:t>
            </a:r>
            <a:r>
              <a:rPr sz="1400" spc="-5" dirty="0">
                <a:latin typeface="Calibri"/>
                <a:cs typeface="Calibri"/>
              </a:rPr>
              <a:t> </a:t>
            </a:r>
            <a:r>
              <a:rPr sz="1400" spc="-10" dirty="0">
                <a:latin typeface="Calibri"/>
                <a:cs typeface="Calibri"/>
              </a:rPr>
              <a:t>ευκαιρίες</a:t>
            </a:r>
            <a:endParaRPr sz="1400">
              <a:latin typeface="Calibri"/>
              <a:cs typeface="Calibri"/>
            </a:endParaRPr>
          </a:p>
          <a:p>
            <a:pPr marL="127000" indent="-114300">
              <a:lnSpc>
                <a:spcPts val="1614"/>
              </a:lnSpc>
              <a:spcBef>
                <a:spcPts val="110"/>
              </a:spcBef>
              <a:buChar char="•"/>
              <a:tabLst>
                <a:tab pos="127000" algn="l"/>
              </a:tabLst>
            </a:pPr>
            <a:r>
              <a:rPr sz="1400" spc="-10" dirty="0">
                <a:latin typeface="Calibri"/>
                <a:cs typeface="Calibri"/>
              </a:rPr>
              <a:t>Μηχανισμός </a:t>
            </a:r>
            <a:r>
              <a:rPr sz="1400" spc="-5" dirty="0">
                <a:latin typeface="Calibri"/>
                <a:cs typeface="Calibri"/>
              </a:rPr>
              <a:t>χρηματοδότησης:</a:t>
            </a:r>
            <a:r>
              <a:rPr sz="1400" spc="-15" dirty="0">
                <a:latin typeface="Calibri"/>
                <a:cs typeface="Calibri"/>
              </a:rPr>
              <a:t> </a:t>
            </a:r>
            <a:r>
              <a:rPr sz="1400" spc="-5" dirty="0">
                <a:latin typeface="Calibri"/>
                <a:cs typeface="Calibri"/>
              </a:rPr>
              <a:t>συνεισφορά</a:t>
            </a:r>
            <a:r>
              <a:rPr sz="1400" spc="-20" dirty="0">
                <a:latin typeface="Calibri"/>
                <a:cs typeface="Calibri"/>
              </a:rPr>
              <a:t> </a:t>
            </a:r>
            <a:r>
              <a:rPr sz="1400" spc="-5" dirty="0">
                <a:latin typeface="Calibri"/>
                <a:cs typeface="Calibri"/>
              </a:rPr>
              <a:t>στο</a:t>
            </a:r>
            <a:r>
              <a:rPr sz="1400" spc="25" dirty="0">
                <a:latin typeface="Calibri"/>
                <a:cs typeface="Calibri"/>
              </a:rPr>
              <a:t> </a:t>
            </a:r>
            <a:r>
              <a:rPr sz="1400" spc="-10" dirty="0">
                <a:latin typeface="Calibri"/>
                <a:cs typeface="Calibri"/>
              </a:rPr>
              <a:t>μοναδιαίο</a:t>
            </a:r>
            <a:r>
              <a:rPr sz="1400" spc="-5" dirty="0">
                <a:latin typeface="Calibri"/>
                <a:cs typeface="Calibri"/>
              </a:rPr>
              <a:t> </a:t>
            </a:r>
            <a:r>
              <a:rPr sz="1400" spc="-10" dirty="0">
                <a:latin typeface="Calibri"/>
                <a:cs typeface="Calibri"/>
              </a:rPr>
              <a:t>κόστος:</a:t>
            </a:r>
            <a:r>
              <a:rPr sz="1400" spc="10" dirty="0">
                <a:latin typeface="Calibri"/>
                <a:cs typeface="Calibri"/>
              </a:rPr>
              <a:t> </a:t>
            </a:r>
            <a:r>
              <a:rPr sz="1400" spc="-5" dirty="0">
                <a:latin typeface="Calibri"/>
                <a:cs typeface="Calibri"/>
              </a:rPr>
              <a:t>100</a:t>
            </a:r>
            <a:r>
              <a:rPr sz="1400" spc="10" dirty="0">
                <a:latin typeface="Calibri"/>
                <a:cs typeface="Calibri"/>
              </a:rPr>
              <a:t> </a:t>
            </a:r>
            <a:r>
              <a:rPr sz="1400" spc="-5" dirty="0">
                <a:latin typeface="Calibri"/>
                <a:cs typeface="Calibri"/>
              </a:rPr>
              <a:t>ευρώ</a:t>
            </a:r>
            <a:r>
              <a:rPr sz="1400" spc="-10" dirty="0">
                <a:latin typeface="Calibri"/>
                <a:cs typeface="Calibri"/>
              </a:rPr>
              <a:t> </a:t>
            </a:r>
            <a:r>
              <a:rPr sz="1400" spc="-5" dirty="0">
                <a:latin typeface="Calibri"/>
                <a:cs typeface="Calibri"/>
              </a:rPr>
              <a:t>ανά</a:t>
            </a:r>
            <a:endParaRPr sz="1400">
              <a:latin typeface="Calibri"/>
              <a:cs typeface="Calibri"/>
            </a:endParaRPr>
          </a:p>
          <a:p>
            <a:pPr marL="127000">
              <a:lnSpc>
                <a:spcPts val="1614"/>
              </a:lnSpc>
            </a:pPr>
            <a:r>
              <a:rPr sz="1400" spc="-5" dirty="0">
                <a:latin typeface="Calibri"/>
                <a:cs typeface="Calibri"/>
              </a:rPr>
              <a:t>συμμετέχοντα</a:t>
            </a:r>
            <a:endParaRPr sz="1400">
              <a:latin typeface="Calibri"/>
              <a:cs typeface="Calibri"/>
            </a:endParaRPr>
          </a:p>
        </p:txBody>
      </p:sp>
      <p:sp>
        <p:nvSpPr>
          <p:cNvPr id="7" name="object 7"/>
          <p:cNvSpPr txBox="1"/>
          <p:nvPr/>
        </p:nvSpPr>
        <p:spPr>
          <a:xfrm>
            <a:off x="4743703" y="1914880"/>
            <a:ext cx="6339205" cy="678180"/>
          </a:xfrm>
          <a:prstGeom prst="rect">
            <a:avLst/>
          </a:prstGeom>
        </p:spPr>
        <p:txBody>
          <a:bodyPr vert="horz" wrap="square" lIns="0" tIns="27939" rIns="0" bIns="0" rtlCol="0">
            <a:spAutoFit/>
          </a:bodyPr>
          <a:lstStyle/>
          <a:p>
            <a:pPr marL="127000" indent="-114300">
              <a:lnSpc>
                <a:spcPct val="100000"/>
              </a:lnSpc>
              <a:spcBef>
                <a:spcPts val="219"/>
              </a:spcBef>
              <a:buChar char="•"/>
              <a:tabLst>
                <a:tab pos="127000" algn="l"/>
              </a:tabLst>
            </a:pPr>
            <a:r>
              <a:rPr sz="1400" dirty="0">
                <a:latin typeface="Calibri"/>
                <a:cs typeface="Calibri"/>
              </a:rPr>
              <a:t>Κανόνας</a:t>
            </a:r>
            <a:r>
              <a:rPr sz="1400" spc="-20" dirty="0">
                <a:latin typeface="Calibri"/>
                <a:cs typeface="Calibri"/>
              </a:rPr>
              <a:t> </a:t>
            </a:r>
            <a:r>
              <a:rPr sz="1400" spc="-10" dirty="0">
                <a:latin typeface="Calibri"/>
                <a:cs typeface="Calibri"/>
              </a:rPr>
              <a:t>κατανομής: </a:t>
            </a:r>
            <a:r>
              <a:rPr sz="1400" dirty="0">
                <a:latin typeface="Calibri"/>
                <a:cs typeface="Calibri"/>
              </a:rPr>
              <a:t>με</a:t>
            </a:r>
            <a:r>
              <a:rPr sz="1400" spc="5" dirty="0">
                <a:latin typeface="Calibri"/>
                <a:cs typeface="Calibri"/>
              </a:rPr>
              <a:t> </a:t>
            </a:r>
            <a:r>
              <a:rPr sz="1400" spc="-5" dirty="0">
                <a:latin typeface="Calibri"/>
                <a:cs typeface="Calibri"/>
              </a:rPr>
              <a:t>βάση</a:t>
            </a:r>
            <a:r>
              <a:rPr sz="1400" dirty="0">
                <a:latin typeface="Calibri"/>
                <a:cs typeface="Calibri"/>
              </a:rPr>
              <a:t> </a:t>
            </a:r>
            <a:r>
              <a:rPr sz="1400" spc="-10" dirty="0">
                <a:latin typeface="Calibri"/>
                <a:cs typeface="Calibri"/>
              </a:rPr>
              <a:t>τον</a:t>
            </a:r>
            <a:r>
              <a:rPr sz="1400" spc="-5" dirty="0">
                <a:latin typeface="Calibri"/>
                <a:cs typeface="Calibri"/>
              </a:rPr>
              <a:t> </a:t>
            </a:r>
            <a:r>
              <a:rPr sz="1400" spc="-10" dirty="0">
                <a:latin typeface="Calibri"/>
                <a:cs typeface="Calibri"/>
              </a:rPr>
              <a:t>αριθμό</a:t>
            </a:r>
            <a:r>
              <a:rPr sz="1400" spc="5" dirty="0">
                <a:latin typeface="Calibri"/>
                <a:cs typeface="Calibri"/>
              </a:rPr>
              <a:t> </a:t>
            </a:r>
            <a:r>
              <a:rPr sz="1400" spc="-5" dirty="0">
                <a:latin typeface="Calibri"/>
                <a:cs typeface="Calibri"/>
              </a:rPr>
              <a:t>των</a:t>
            </a:r>
            <a:r>
              <a:rPr sz="1400" dirty="0">
                <a:latin typeface="Calibri"/>
                <a:cs typeface="Calibri"/>
              </a:rPr>
              <a:t> </a:t>
            </a:r>
            <a:r>
              <a:rPr sz="1400" spc="-5" dirty="0">
                <a:latin typeface="Calibri"/>
                <a:cs typeface="Calibri"/>
              </a:rPr>
              <a:t>συμμετεχόντων</a:t>
            </a:r>
            <a:r>
              <a:rPr sz="1400" spc="-15" dirty="0">
                <a:latin typeface="Calibri"/>
                <a:cs typeface="Calibri"/>
              </a:rPr>
              <a:t> </a:t>
            </a:r>
            <a:r>
              <a:rPr sz="1400" dirty="0">
                <a:latin typeface="Calibri"/>
                <a:cs typeface="Calibri"/>
              </a:rPr>
              <a:t>με</a:t>
            </a:r>
            <a:r>
              <a:rPr sz="1400" spc="-10" dirty="0">
                <a:latin typeface="Calibri"/>
                <a:cs typeface="Calibri"/>
              </a:rPr>
              <a:t> λιγότερες</a:t>
            </a:r>
            <a:r>
              <a:rPr sz="1400" spc="-5" dirty="0">
                <a:latin typeface="Calibri"/>
                <a:cs typeface="Calibri"/>
              </a:rPr>
              <a:t> </a:t>
            </a:r>
            <a:r>
              <a:rPr sz="1400" spc="-10" dirty="0">
                <a:latin typeface="Calibri"/>
                <a:cs typeface="Calibri"/>
              </a:rPr>
              <a:t>ευκαιρίες</a:t>
            </a:r>
            <a:endParaRPr sz="1400">
              <a:latin typeface="Calibri"/>
              <a:cs typeface="Calibri"/>
            </a:endParaRPr>
          </a:p>
          <a:p>
            <a:pPr marL="127000" marR="5080" indent="-114300">
              <a:lnSpc>
                <a:spcPts val="1540"/>
              </a:lnSpc>
              <a:spcBef>
                <a:spcPts val="285"/>
              </a:spcBef>
              <a:buChar char="•"/>
              <a:tabLst>
                <a:tab pos="127000" algn="l"/>
              </a:tabLst>
            </a:pPr>
            <a:r>
              <a:rPr sz="1400" spc="-5" dirty="0">
                <a:latin typeface="Calibri"/>
                <a:cs typeface="Calibri"/>
              </a:rPr>
              <a:t>Πρόσθετες</a:t>
            </a:r>
            <a:r>
              <a:rPr sz="1400" spc="-15" dirty="0">
                <a:latin typeface="Calibri"/>
                <a:cs typeface="Calibri"/>
              </a:rPr>
              <a:t> </a:t>
            </a:r>
            <a:r>
              <a:rPr sz="1400" spc="-5" dirty="0">
                <a:latin typeface="Calibri"/>
                <a:cs typeface="Calibri"/>
              </a:rPr>
              <a:t>δαπάνες</a:t>
            </a:r>
            <a:r>
              <a:rPr sz="1400" dirty="0">
                <a:latin typeface="Calibri"/>
                <a:cs typeface="Calibri"/>
              </a:rPr>
              <a:t> </a:t>
            </a:r>
            <a:r>
              <a:rPr sz="1400" spc="-5" dirty="0">
                <a:latin typeface="Calibri"/>
                <a:cs typeface="Calibri"/>
              </a:rPr>
              <a:t>(π.χ. δαπάνες</a:t>
            </a:r>
            <a:r>
              <a:rPr sz="1400" spc="-15" dirty="0">
                <a:latin typeface="Calibri"/>
                <a:cs typeface="Calibri"/>
              </a:rPr>
              <a:t> </a:t>
            </a:r>
            <a:r>
              <a:rPr sz="1400" spc="-10" dirty="0">
                <a:latin typeface="Calibri"/>
                <a:cs typeface="Calibri"/>
              </a:rPr>
              <a:t>μετακίνησης</a:t>
            </a:r>
            <a:r>
              <a:rPr sz="1400" spc="15" dirty="0">
                <a:latin typeface="Calibri"/>
                <a:cs typeface="Calibri"/>
              </a:rPr>
              <a:t> </a:t>
            </a:r>
            <a:r>
              <a:rPr sz="1400" spc="-20" dirty="0">
                <a:latin typeface="Calibri"/>
                <a:cs typeface="Calibri"/>
              </a:rPr>
              <a:t>και</a:t>
            </a:r>
            <a:r>
              <a:rPr sz="1400" spc="10" dirty="0">
                <a:latin typeface="Calibri"/>
                <a:cs typeface="Calibri"/>
              </a:rPr>
              <a:t> </a:t>
            </a:r>
            <a:r>
              <a:rPr sz="1400" spc="-5" dirty="0">
                <a:latin typeface="Calibri"/>
                <a:cs typeface="Calibri"/>
              </a:rPr>
              <a:t>διαβίωσης),</a:t>
            </a:r>
            <a:r>
              <a:rPr sz="1400" spc="5" dirty="0">
                <a:latin typeface="Calibri"/>
                <a:cs typeface="Calibri"/>
              </a:rPr>
              <a:t> </a:t>
            </a:r>
            <a:r>
              <a:rPr sz="1400" spc="-5" dirty="0">
                <a:latin typeface="Calibri"/>
                <a:cs typeface="Calibri"/>
              </a:rPr>
              <a:t>100%</a:t>
            </a:r>
            <a:r>
              <a:rPr sz="1400" spc="10" dirty="0">
                <a:latin typeface="Calibri"/>
                <a:cs typeface="Calibri"/>
              </a:rPr>
              <a:t> </a:t>
            </a:r>
            <a:r>
              <a:rPr sz="1400" spc="-5" dirty="0">
                <a:latin typeface="Calibri"/>
                <a:cs typeface="Calibri"/>
              </a:rPr>
              <a:t>των επιλέξιμων </a:t>
            </a:r>
            <a:r>
              <a:rPr sz="1400" spc="-305" dirty="0">
                <a:latin typeface="Calibri"/>
                <a:cs typeface="Calibri"/>
              </a:rPr>
              <a:t> </a:t>
            </a:r>
            <a:r>
              <a:rPr sz="1400" spc="-5" dirty="0">
                <a:latin typeface="Calibri"/>
                <a:cs typeface="Calibri"/>
              </a:rPr>
              <a:t>δαπανών</a:t>
            </a:r>
            <a:endParaRPr sz="1400">
              <a:latin typeface="Calibri"/>
              <a:cs typeface="Calibri"/>
            </a:endParaRPr>
          </a:p>
        </p:txBody>
      </p:sp>
      <p:grpSp>
        <p:nvGrpSpPr>
          <p:cNvPr id="8" name="object 8"/>
          <p:cNvGrpSpPr/>
          <p:nvPr/>
        </p:nvGrpSpPr>
        <p:grpSpPr>
          <a:xfrm>
            <a:off x="597662" y="1297177"/>
            <a:ext cx="4030979" cy="1320800"/>
            <a:chOff x="597662" y="1297177"/>
            <a:chExt cx="4030979" cy="1320800"/>
          </a:xfrm>
        </p:grpSpPr>
        <p:sp>
          <p:nvSpPr>
            <p:cNvPr id="9" name="object 9"/>
            <p:cNvSpPr/>
            <p:nvPr/>
          </p:nvSpPr>
          <p:spPr>
            <a:xfrm>
              <a:off x="610362" y="1309877"/>
              <a:ext cx="4005579" cy="1295400"/>
            </a:xfrm>
            <a:custGeom>
              <a:avLst/>
              <a:gdLst/>
              <a:ahLst/>
              <a:cxnLst/>
              <a:rect l="l" t="t" r="r" b="b"/>
              <a:pathLst>
                <a:path w="4005579" h="1295400">
                  <a:moveTo>
                    <a:pt x="3789172" y="0"/>
                  </a:moveTo>
                  <a:lnTo>
                    <a:pt x="215900" y="0"/>
                  </a:lnTo>
                  <a:lnTo>
                    <a:pt x="166395" y="5701"/>
                  </a:lnTo>
                  <a:lnTo>
                    <a:pt x="120951" y="21941"/>
                  </a:lnTo>
                  <a:lnTo>
                    <a:pt x="80864" y="47426"/>
                  </a:lnTo>
                  <a:lnTo>
                    <a:pt x="47430" y="80859"/>
                  </a:lnTo>
                  <a:lnTo>
                    <a:pt x="21943" y="120946"/>
                  </a:lnTo>
                  <a:lnTo>
                    <a:pt x="5701" y="166391"/>
                  </a:lnTo>
                  <a:lnTo>
                    <a:pt x="0" y="215900"/>
                  </a:lnTo>
                  <a:lnTo>
                    <a:pt x="0" y="1079500"/>
                  </a:lnTo>
                  <a:lnTo>
                    <a:pt x="5701" y="1129008"/>
                  </a:lnTo>
                  <a:lnTo>
                    <a:pt x="21943" y="1174453"/>
                  </a:lnTo>
                  <a:lnTo>
                    <a:pt x="47430" y="1214540"/>
                  </a:lnTo>
                  <a:lnTo>
                    <a:pt x="80864" y="1247973"/>
                  </a:lnTo>
                  <a:lnTo>
                    <a:pt x="120951" y="1273458"/>
                  </a:lnTo>
                  <a:lnTo>
                    <a:pt x="166395" y="1289698"/>
                  </a:lnTo>
                  <a:lnTo>
                    <a:pt x="215900" y="1295400"/>
                  </a:lnTo>
                  <a:lnTo>
                    <a:pt x="3789172" y="1295400"/>
                  </a:lnTo>
                  <a:lnTo>
                    <a:pt x="3838680" y="1289698"/>
                  </a:lnTo>
                  <a:lnTo>
                    <a:pt x="3884125" y="1273458"/>
                  </a:lnTo>
                  <a:lnTo>
                    <a:pt x="3924212" y="1247973"/>
                  </a:lnTo>
                  <a:lnTo>
                    <a:pt x="3957645" y="1214540"/>
                  </a:lnTo>
                  <a:lnTo>
                    <a:pt x="3983130" y="1174453"/>
                  </a:lnTo>
                  <a:lnTo>
                    <a:pt x="3999370" y="1129008"/>
                  </a:lnTo>
                  <a:lnTo>
                    <a:pt x="4005072" y="1079500"/>
                  </a:lnTo>
                  <a:lnTo>
                    <a:pt x="4005072" y="215900"/>
                  </a:lnTo>
                  <a:lnTo>
                    <a:pt x="3999370" y="166391"/>
                  </a:lnTo>
                  <a:lnTo>
                    <a:pt x="3983130" y="120946"/>
                  </a:lnTo>
                  <a:lnTo>
                    <a:pt x="3957645" y="80859"/>
                  </a:lnTo>
                  <a:lnTo>
                    <a:pt x="3924212" y="47426"/>
                  </a:lnTo>
                  <a:lnTo>
                    <a:pt x="3884125" y="21941"/>
                  </a:lnTo>
                  <a:lnTo>
                    <a:pt x="3838680" y="5701"/>
                  </a:lnTo>
                  <a:lnTo>
                    <a:pt x="3789172" y="0"/>
                  </a:lnTo>
                  <a:close/>
                </a:path>
              </a:pathLst>
            </a:custGeom>
            <a:solidFill>
              <a:srgbClr val="9BBA58"/>
            </a:solidFill>
          </p:spPr>
          <p:txBody>
            <a:bodyPr wrap="square" lIns="0" tIns="0" rIns="0" bIns="0" rtlCol="0"/>
            <a:lstStyle/>
            <a:p>
              <a:endParaRPr/>
            </a:p>
          </p:txBody>
        </p:sp>
        <p:sp>
          <p:nvSpPr>
            <p:cNvPr id="10" name="object 10"/>
            <p:cNvSpPr/>
            <p:nvPr/>
          </p:nvSpPr>
          <p:spPr>
            <a:xfrm>
              <a:off x="610362" y="1309877"/>
              <a:ext cx="4005579" cy="1295400"/>
            </a:xfrm>
            <a:custGeom>
              <a:avLst/>
              <a:gdLst/>
              <a:ahLst/>
              <a:cxnLst/>
              <a:rect l="l" t="t" r="r" b="b"/>
              <a:pathLst>
                <a:path w="4005579" h="1295400">
                  <a:moveTo>
                    <a:pt x="0" y="215900"/>
                  </a:moveTo>
                  <a:lnTo>
                    <a:pt x="5701" y="166391"/>
                  </a:lnTo>
                  <a:lnTo>
                    <a:pt x="21943" y="120946"/>
                  </a:lnTo>
                  <a:lnTo>
                    <a:pt x="47430" y="80859"/>
                  </a:lnTo>
                  <a:lnTo>
                    <a:pt x="80864" y="47426"/>
                  </a:lnTo>
                  <a:lnTo>
                    <a:pt x="120951" y="21941"/>
                  </a:lnTo>
                  <a:lnTo>
                    <a:pt x="166395" y="5701"/>
                  </a:lnTo>
                  <a:lnTo>
                    <a:pt x="215900" y="0"/>
                  </a:lnTo>
                  <a:lnTo>
                    <a:pt x="3789172" y="0"/>
                  </a:lnTo>
                  <a:lnTo>
                    <a:pt x="3838680" y="5701"/>
                  </a:lnTo>
                  <a:lnTo>
                    <a:pt x="3884125" y="21941"/>
                  </a:lnTo>
                  <a:lnTo>
                    <a:pt x="3924212" y="47426"/>
                  </a:lnTo>
                  <a:lnTo>
                    <a:pt x="3957645" y="80859"/>
                  </a:lnTo>
                  <a:lnTo>
                    <a:pt x="3983130" y="120946"/>
                  </a:lnTo>
                  <a:lnTo>
                    <a:pt x="3999370" y="166391"/>
                  </a:lnTo>
                  <a:lnTo>
                    <a:pt x="4005072" y="215900"/>
                  </a:lnTo>
                  <a:lnTo>
                    <a:pt x="4005072" y="1079500"/>
                  </a:lnTo>
                  <a:lnTo>
                    <a:pt x="3999370" y="1129008"/>
                  </a:lnTo>
                  <a:lnTo>
                    <a:pt x="3983130" y="1174453"/>
                  </a:lnTo>
                  <a:lnTo>
                    <a:pt x="3957645" y="1214540"/>
                  </a:lnTo>
                  <a:lnTo>
                    <a:pt x="3924212" y="1247973"/>
                  </a:lnTo>
                  <a:lnTo>
                    <a:pt x="3884125" y="1273458"/>
                  </a:lnTo>
                  <a:lnTo>
                    <a:pt x="3838680" y="1289698"/>
                  </a:lnTo>
                  <a:lnTo>
                    <a:pt x="3789172" y="1295400"/>
                  </a:lnTo>
                  <a:lnTo>
                    <a:pt x="215900" y="1295400"/>
                  </a:lnTo>
                  <a:lnTo>
                    <a:pt x="166395" y="1289698"/>
                  </a:lnTo>
                  <a:lnTo>
                    <a:pt x="120951" y="1273458"/>
                  </a:lnTo>
                  <a:lnTo>
                    <a:pt x="80864" y="1247973"/>
                  </a:lnTo>
                  <a:lnTo>
                    <a:pt x="47430" y="1214540"/>
                  </a:lnTo>
                  <a:lnTo>
                    <a:pt x="21943" y="1174453"/>
                  </a:lnTo>
                  <a:lnTo>
                    <a:pt x="5701" y="1129008"/>
                  </a:lnTo>
                  <a:lnTo>
                    <a:pt x="0" y="1079500"/>
                  </a:lnTo>
                  <a:lnTo>
                    <a:pt x="0" y="215900"/>
                  </a:lnTo>
                  <a:close/>
                </a:path>
              </a:pathLst>
            </a:custGeom>
            <a:ln w="25400">
              <a:solidFill>
                <a:srgbClr val="FFFFFF"/>
              </a:solidFill>
            </a:ln>
          </p:spPr>
          <p:txBody>
            <a:bodyPr wrap="square" lIns="0" tIns="0" rIns="0" bIns="0" rtlCol="0"/>
            <a:lstStyle/>
            <a:p>
              <a:endParaRPr/>
            </a:p>
          </p:txBody>
        </p:sp>
      </p:grpSp>
      <p:sp>
        <p:nvSpPr>
          <p:cNvPr id="11" name="object 11"/>
          <p:cNvSpPr txBox="1"/>
          <p:nvPr/>
        </p:nvSpPr>
        <p:spPr>
          <a:xfrm>
            <a:off x="852322" y="1670684"/>
            <a:ext cx="352171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Calibri"/>
                <a:cs typeface="Calibri"/>
              </a:rPr>
              <a:t>Στήριξη</a:t>
            </a:r>
            <a:r>
              <a:rPr sz="3000" spc="-25" dirty="0">
                <a:solidFill>
                  <a:srgbClr val="FFFFFF"/>
                </a:solidFill>
                <a:latin typeface="Calibri"/>
                <a:cs typeface="Calibri"/>
              </a:rPr>
              <a:t> </a:t>
            </a:r>
            <a:r>
              <a:rPr sz="3000" spc="-5" dirty="0">
                <a:solidFill>
                  <a:srgbClr val="FFFFFF"/>
                </a:solidFill>
                <a:latin typeface="Calibri"/>
                <a:cs typeface="Calibri"/>
              </a:rPr>
              <a:t>για</a:t>
            </a:r>
            <a:r>
              <a:rPr sz="3000" spc="-20" dirty="0">
                <a:solidFill>
                  <a:srgbClr val="FFFFFF"/>
                </a:solidFill>
                <a:latin typeface="Calibri"/>
                <a:cs typeface="Calibri"/>
              </a:rPr>
              <a:t> </a:t>
            </a:r>
            <a:r>
              <a:rPr sz="3000" spc="-25" dirty="0">
                <a:solidFill>
                  <a:srgbClr val="FFFFFF"/>
                </a:solidFill>
                <a:latin typeface="Calibri"/>
                <a:cs typeface="Calibri"/>
              </a:rPr>
              <a:t>την</a:t>
            </a:r>
            <a:r>
              <a:rPr sz="3000" spc="-20" dirty="0">
                <a:solidFill>
                  <a:srgbClr val="FFFFFF"/>
                </a:solidFill>
                <a:latin typeface="Calibri"/>
                <a:cs typeface="Calibri"/>
              </a:rPr>
              <a:t> </a:t>
            </a:r>
            <a:r>
              <a:rPr sz="3000" spc="-5" dirty="0">
                <a:solidFill>
                  <a:srgbClr val="FFFFFF"/>
                </a:solidFill>
                <a:latin typeface="Calibri"/>
                <a:cs typeface="Calibri"/>
              </a:rPr>
              <a:t>ένταξη</a:t>
            </a:r>
            <a:endParaRPr sz="3000">
              <a:latin typeface="Calibri"/>
              <a:cs typeface="Calibri"/>
            </a:endParaRPr>
          </a:p>
        </p:txBody>
      </p:sp>
      <p:grpSp>
        <p:nvGrpSpPr>
          <p:cNvPr id="12" name="object 12"/>
          <p:cNvGrpSpPr/>
          <p:nvPr/>
        </p:nvGrpSpPr>
        <p:grpSpPr>
          <a:xfrm>
            <a:off x="4602734" y="2786126"/>
            <a:ext cx="7145655" cy="1061720"/>
            <a:chOff x="4602734" y="2786126"/>
            <a:chExt cx="7145655" cy="1061720"/>
          </a:xfrm>
        </p:grpSpPr>
        <p:sp>
          <p:nvSpPr>
            <p:cNvPr id="13" name="object 13"/>
            <p:cNvSpPr/>
            <p:nvPr/>
          </p:nvSpPr>
          <p:spPr>
            <a:xfrm>
              <a:off x="4615434" y="2798826"/>
              <a:ext cx="7120255" cy="1036319"/>
            </a:xfrm>
            <a:custGeom>
              <a:avLst/>
              <a:gdLst/>
              <a:ahLst/>
              <a:cxnLst/>
              <a:rect l="l" t="t" r="r" b="b"/>
              <a:pathLst>
                <a:path w="7120255" h="1036320">
                  <a:moveTo>
                    <a:pt x="6947408" y="0"/>
                  </a:moveTo>
                  <a:lnTo>
                    <a:pt x="0" y="0"/>
                  </a:lnTo>
                  <a:lnTo>
                    <a:pt x="0" y="1036319"/>
                  </a:lnTo>
                  <a:lnTo>
                    <a:pt x="6947408" y="1036319"/>
                  </a:lnTo>
                  <a:lnTo>
                    <a:pt x="6993319" y="1030149"/>
                  </a:lnTo>
                  <a:lnTo>
                    <a:pt x="7034577" y="1012735"/>
                  </a:lnTo>
                  <a:lnTo>
                    <a:pt x="7069534" y="985726"/>
                  </a:lnTo>
                  <a:lnTo>
                    <a:pt x="7096543" y="950769"/>
                  </a:lnTo>
                  <a:lnTo>
                    <a:pt x="7113957" y="909511"/>
                  </a:lnTo>
                  <a:lnTo>
                    <a:pt x="7120127" y="863600"/>
                  </a:lnTo>
                  <a:lnTo>
                    <a:pt x="7120127" y="172720"/>
                  </a:lnTo>
                  <a:lnTo>
                    <a:pt x="7113957" y="126808"/>
                  </a:lnTo>
                  <a:lnTo>
                    <a:pt x="7096543" y="85550"/>
                  </a:lnTo>
                  <a:lnTo>
                    <a:pt x="7069534" y="50593"/>
                  </a:lnTo>
                  <a:lnTo>
                    <a:pt x="7034577" y="23584"/>
                  </a:lnTo>
                  <a:lnTo>
                    <a:pt x="6993319" y="6170"/>
                  </a:lnTo>
                  <a:lnTo>
                    <a:pt x="6947408" y="0"/>
                  </a:lnTo>
                  <a:close/>
                </a:path>
              </a:pathLst>
            </a:custGeom>
            <a:solidFill>
              <a:srgbClr val="D2E4D9">
                <a:alpha val="90194"/>
              </a:srgbClr>
            </a:solidFill>
          </p:spPr>
          <p:txBody>
            <a:bodyPr wrap="square" lIns="0" tIns="0" rIns="0" bIns="0" rtlCol="0"/>
            <a:lstStyle/>
            <a:p>
              <a:endParaRPr/>
            </a:p>
          </p:txBody>
        </p:sp>
        <p:sp>
          <p:nvSpPr>
            <p:cNvPr id="14" name="object 14"/>
            <p:cNvSpPr/>
            <p:nvPr/>
          </p:nvSpPr>
          <p:spPr>
            <a:xfrm>
              <a:off x="4615434" y="2798826"/>
              <a:ext cx="7120255" cy="1036319"/>
            </a:xfrm>
            <a:custGeom>
              <a:avLst/>
              <a:gdLst/>
              <a:ahLst/>
              <a:cxnLst/>
              <a:rect l="l" t="t" r="r" b="b"/>
              <a:pathLst>
                <a:path w="7120255" h="1036320">
                  <a:moveTo>
                    <a:pt x="7120127" y="172720"/>
                  </a:moveTo>
                  <a:lnTo>
                    <a:pt x="7120127" y="863600"/>
                  </a:lnTo>
                  <a:lnTo>
                    <a:pt x="7113957" y="909511"/>
                  </a:lnTo>
                  <a:lnTo>
                    <a:pt x="7096543" y="950769"/>
                  </a:lnTo>
                  <a:lnTo>
                    <a:pt x="7069534" y="985726"/>
                  </a:lnTo>
                  <a:lnTo>
                    <a:pt x="7034577" y="1012735"/>
                  </a:lnTo>
                  <a:lnTo>
                    <a:pt x="6993319" y="1030149"/>
                  </a:lnTo>
                  <a:lnTo>
                    <a:pt x="6947408" y="1036319"/>
                  </a:lnTo>
                  <a:lnTo>
                    <a:pt x="0" y="1036319"/>
                  </a:lnTo>
                  <a:lnTo>
                    <a:pt x="0" y="0"/>
                  </a:lnTo>
                  <a:lnTo>
                    <a:pt x="6947408" y="0"/>
                  </a:lnTo>
                  <a:lnTo>
                    <a:pt x="6993319" y="6170"/>
                  </a:lnTo>
                  <a:lnTo>
                    <a:pt x="7034577" y="23584"/>
                  </a:lnTo>
                  <a:lnTo>
                    <a:pt x="7069534" y="50593"/>
                  </a:lnTo>
                  <a:lnTo>
                    <a:pt x="7096543" y="85550"/>
                  </a:lnTo>
                  <a:lnTo>
                    <a:pt x="7113957" y="126808"/>
                  </a:lnTo>
                  <a:lnTo>
                    <a:pt x="7120127" y="172720"/>
                  </a:lnTo>
                  <a:close/>
                </a:path>
              </a:pathLst>
            </a:custGeom>
            <a:ln w="25400">
              <a:solidFill>
                <a:srgbClr val="D2E4D9"/>
              </a:solidFill>
            </a:ln>
          </p:spPr>
          <p:txBody>
            <a:bodyPr wrap="square" lIns="0" tIns="0" rIns="0" bIns="0" rtlCol="0"/>
            <a:lstStyle/>
            <a:p>
              <a:endParaRPr/>
            </a:p>
          </p:txBody>
        </p:sp>
      </p:grpSp>
      <p:sp>
        <p:nvSpPr>
          <p:cNvPr id="15" name="object 15"/>
          <p:cNvSpPr txBox="1"/>
          <p:nvPr/>
        </p:nvSpPr>
        <p:spPr>
          <a:xfrm>
            <a:off x="4671186" y="2868548"/>
            <a:ext cx="6936105" cy="843915"/>
          </a:xfrm>
          <a:prstGeom prst="rect">
            <a:avLst/>
          </a:prstGeom>
        </p:spPr>
        <p:txBody>
          <a:bodyPr vert="horz" wrap="square" lIns="0" tIns="41275" rIns="0" bIns="0" rtlCol="0">
            <a:spAutoFit/>
          </a:bodyPr>
          <a:lstStyle/>
          <a:p>
            <a:pPr marL="184785" marR="5080" indent="-172720">
              <a:lnSpc>
                <a:spcPts val="1970"/>
              </a:lnSpc>
              <a:spcBef>
                <a:spcPts val="325"/>
              </a:spcBef>
              <a:buChar char="•"/>
              <a:tabLst>
                <a:tab pos="185420" algn="l"/>
              </a:tabLst>
            </a:pPr>
            <a:r>
              <a:rPr sz="1800" spc="-15" dirty="0">
                <a:latin typeface="Calibri"/>
                <a:cs typeface="Calibri"/>
              </a:rPr>
              <a:t>Μηχανισμός</a:t>
            </a:r>
            <a:r>
              <a:rPr sz="1800" dirty="0">
                <a:latin typeface="Calibri"/>
                <a:cs typeface="Calibri"/>
              </a:rPr>
              <a:t> </a:t>
            </a:r>
            <a:r>
              <a:rPr sz="1800" spc="-5" dirty="0">
                <a:latin typeface="Calibri"/>
                <a:cs typeface="Calibri"/>
              </a:rPr>
              <a:t>χρηματοδότησης: συνεισφορά </a:t>
            </a:r>
            <a:r>
              <a:rPr sz="1800" dirty="0">
                <a:latin typeface="Calibri"/>
                <a:cs typeface="Calibri"/>
              </a:rPr>
              <a:t>στο</a:t>
            </a:r>
            <a:r>
              <a:rPr sz="1800" spc="20" dirty="0">
                <a:latin typeface="Calibri"/>
                <a:cs typeface="Calibri"/>
              </a:rPr>
              <a:t> </a:t>
            </a:r>
            <a:r>
              <a:rPr sz="1800" spc="-10" dirty="0">
                <a:latin typeface="Calibri"/>
                <a:cs typeface="Calibri"/>
              </a:rPr>
              <a:t>μοναδιαίο</a:t>
            </a:r>
            <a:r>
              <a:rPr sz="1800" spc="5" dirty="0">
                <a:latin typeface="Calibri"/>
                <a:cs typeface="Calibri"/>
              </a:rPr>
              <a:t> </a:t>
            </a:r>
            <a:r>
              <a:rPr sz="1800" spc="-15" dirty="0">
                <a:latin typeface="Calibri"/>
                <a:cs typeface="Calibri"/>
              </a:rPr>
              <a:t>κόστος,</a:t>
            </a:r>
            <a:r>
              <a:rPr sz="1800" dirty="0">
                <a:latin typeface="Calibri"/>
                <a:cs typeface="Calibri"/>
              </a:rPr>
              <a:t> 575 </a:t>
            </a:r>
            <a:r>
              <a:rPr sz="1800" spc="5" dirty="0">
                <a:latin typeface="Calibri"/>
                <a:cs typeface="Calibri"/>
              </a:rPr>
              <a:t> </a:t>
            </a:r>
            <a:r>
              <a:rPr sz="1800" spc="-5" dirty="0">
                <a:latin typeface="Calibri"/>
                <a:cs typeface="Calibri"/>
              </a:rPr>
              <a:t>ευρώ</a:t>
            </a:r>
            <a:r>
              <a:rPr sz="1800" spc="5" dirty="0">
                <a:latin typeface="Calibri"/>
                <a:cs typeface="Calibri"/>
              </a:rPr>
              <a:t> </a:t>
            </a:r>
            <a:r>
              <a:rPr sz="1800" spc="-5" dirty="0">
                <a:latin typeface="Calibri"/>
                <a:cs typeface="Calibri"/>
              </a:rPr>
              <a:t>ανά</a:t>
            </a:r>
            <a:r>
              <a:rPr sz="1800" spc="10" dirty="0">
                <a:latin typeface="Calibri"/>
                <a:cs typeface="Calibri"/>
              </a:rPr>
              <a:t> </a:t>
            </a:r>
            <a:r>
              <a:rPr sz="1800" spc="-10" dirty="0">
                <a:latin typeface="Calibri"/>
                <a:cs typeface="Calibri"/>
              </a:rPr>
              <a:t>συμμετέχοντα,</a:t>
            </a:r>
            <a:r>
              <a:rPr sz="1800" spc="30" dirty="0">
                <a:latin typeface="Calibri"/>
                <a:cs typeface="Calibri"/>
              </a:rPr>
              <a:t> </a:t>
            </a:r>
            <a:r>
              <a:rPr sz="1800" spc="-10" dirty="0">
                <a:latin typeface="Calibri"/>
                <a:cs typeface="Calibri"/>
              </a:rPr>
              <a:t>ανώτατο</a:t>
            </a:r>
            <a:r>
              <a:rPr sz="1800" spc="15" dirty="0">
                <a:latin typeface="Calibri"/>
                <a:cs typeface="Calibri"/>
              </a:rPr>
              <a:t> </a:t>
            </a:r>
            <a:r>
              <a:rPr sz="1800" spc="-5" dirty="0">
                <a:latin typeface="Calibri"/>
                <a:cs typeface="Calibri"/>
              </a:rPr>
              <a:t>όριο:</a:t>
            </a:r>
            <a:r>
              <a:rPr sz="1800" spc="10" dirty="0">
                <a:latin typeface="Calibri"/>
                <a:cs typeface="Calibri"/>
              </a:rPr>
              <a:t> </a:t>
            </a:r>
            <a:r>
              <a:rPr sz="1800" dirty="0">
                <a:latin typeface="Calibri"/>
                <a:cs typeface="Calibri"/>
              </a:rPr>
              <a:t>3</a:t>
            </a:r>
            <a:r>
              <a:rPr sz="1800" spc="10" dirty="0">
                <a:latin typeface="Calibri"/>
                <a:cs typeface="Calibri"/>
              </a:rPr>
              <a:t> </a:t>
            </a:r>
            <a:r>
              <a:rPr sz="1800" spc="-10" dirty="0">
                <a:latin typeface="Calibri"/>
                <a:cs typeface="Calibri"/>
              </a:rPr>
              <a:t>συμμετέχοντες</a:t>
            </a:r>
            <a:r>
              <a:rPr sz="1800" spc="30" dirty="0">
                <a:latin typeface="Calibri"/>
                <a:cs typeface="Calibri"/>
              </a:rPr>
              <a:t> </a:t>
            </a:r>
            <a:r>
              <a:rPr sz="1800" spc="-5" dirty="0">
                <a:latin typeface="Calibri"/>
                <a:cs typeface="Calibri"/>
              </a:rPr>
              <a:t>ανά</a:t>
            </a:r>
            <a:r>
              <a:rPr sz="1800" dirty="0">
                <a:latin typeface="Calibri"/>
                <a:cs typeface="Calibri"/>
              </a:rPr>
              <a:t> </a:t>
            </a:r>
            <a:r>
              <a:rPr sz="1800" spc="-10" dirty="0">
                <a:latin typeface="Calibri"/>
                <a:cs typeface="Calibri"/>
              </a:rPr>
              <a:t>επίσκεψη</a:t>
            </a:r>
            <a:endParaRPr sz="1800">
              <a:latin typeface="Calibri"/>
              <a:cs typeface="Calibri"/>
            </a:endParaRPr>
          </a:p>
          <a:p>
            <a:pPr marL="184785" indent="-172720">
              <a:lnSpc>
                <a:spcPct val="100000"/>
              </a:lnSpc>
              <a:spcBef>
                <a:spcPts val="120"/>
              </a:spcBef>
              <a:buChar char="•"/>
              <a:tabLst>
                <a:tab pos="185420" algn="l"/>
              </a:tabLst>
            </a:pPr>
            <a:r>
              <a:rPr sz="1800" spc="-5" dirty="0">
                <a:latin typeface="Calibri"/>
                <a:cs typeface="Calibri"/>
              </a:rPr>
              <a:t>Κανόνας</a:t>
            </a:r>
            <a:r>
              <a:rPr sz="1800" spc="5" dirty="0">
                <a:latin typeface="Calibri"/>
                <a:cs typeface="Calibri"/>
              </a:rPr>
              <a:t> </a:t>
            </a:r>
            <a:r>
              <a:rPr sz="1800" spc="-15" dirty="0">
                <a:latin typeface="Calibri"/>
                <a:cs typeface="Calibri"/>
              </a:rPr>
              <a:t>κατανομής:</a:t>
            </a:r>
            <a:r>
              <a:rPr sz="1800" spc="20" dirty="0">
                <a:latin typeface="Calibri"/>
                <a:cs typeface="Calibri"/>
              </a:rPr>
              <a:t> </a:t>
            </a:r>
            <a:r>
              <a:rPr sz="1800" spc="-10" dirty="0">
                <a:latin typeface="Calibri"/>
                <a:cs typeface="Calibri"/>
              </a:rPr>
              <a:t>ανάλογα</a:t>
            </a:r>
            <a:r>
              <a:rPr sz="1800" spc="10" dirty="0">
                <a:latin typeface="Calibri"/>
                <a:cs typeface="Calibri"/>
              </a:rPr>
              <a:t> </a:t>
            </a:r>
            <a:r>
              <a:rPr sz="1800" spc="-5" dirty="0">
                <a:latin typeface="Calibri"/>
                <a:cs typeface="Calibri"/>
              </a:rPr>
              <a:t>με</a:t>
            </a:r>
            <a:r>
              <a:rPr sz="1800" spc="15" dirty="0">
                <a:latin typeface="Calibri"/>
                <a:cs typeface="Calibri"/>
              </a:rPr>
              <a:t> </a:t>
            </a:r>
            <a:r>
              <a:rPr sz="1800" spc="-10" dirty="0">
                <a:latin typeface="Calibri"/>
                <a:cs typeface="Calibri"/>
              </a:rPr>
              <a:t>τον</a:t>
            </a:r>
            <a:r>
              <a:rPr sz="1800" dirty="0">
                <a:latin typeface="Calibri"/>
                <a:cs typeface="Calibri"/>
              </a:rPr>
              <a:t> </a:t>
            </a:r>
            <a:r>
              <a:rPr sz="1800" spc="-10" dirty="0">
                <a:latin typeface="Calibri"/>
                <a:cs typeface="Calibri"/>
              </a:rPr>
              <a:t>αριθμό</a:t>
            </a:r>
            <a:r>
              <a:rPr sz="1800" spc="15" dirty="0">
                <a:latin typeface="Calibri"/>
                <a:cs typeface="Calibri"/>
              </a:rPr>
              <a:t> </a:t>
            </a:r>
            <a:r>
              <a:rPr sz="1800" spc="-15" dirty="0">
                <a:latin typeface="Calibri"/>
                <a:cs typeface="Calibri"/>
              </a:rPr>
              <a:t>των</a:t>
            </a:r>
            <a:r>
              <a:rPr sz="1800" spc="25" dirty="0">
                <a:latin typeface="Calibri"/>
                <a:cs typeface="Calibri"/>
              </a:rPr>
              <a:t> </a:t>
            </a:r>
            <a:r>
              <a:rPr sz="1800" spc="-10" dirty="0">
                <a:latin typeface="Calibri"/>
                <a:cs typeface="Calibri"/>
              </a:rPr>
              <a:t>συμμετεχόντων</a:t>
            </a:r>
            <a:endParaRPr sz="1800">
              <a:latin typeface="Calibri"/>
              <a:cs typeface="Calibri"/>
            </a:endParaRPr>
          </a:p>
        </p:txBody>
      </p:sp>
      <p:grpSp>
        <p:nvGrpSpPr>
          <p:cNvPr id="16" name="object 16"/>
          <p:cNvGrpSpPr/>
          <p:nvPr/>
        </p:nvGrpSpPr>
        <p:grpSpPr>
          <a:xfrm>
            <a:off x="597662" y="2656585"/>
            <a:ext cx="4030979" cy="1320800"/>
            <a:chOff x="597662" y="2656585"/>
            <a:chExt cx="4030979" cy="1320800"/>
          </a:xfrm>
        </p:grpSpPr>
        <p:sp>
          <p:nvSpPr>
            <p:cNvPr id="17" name="object 17"/>
            <p:cNvSpPr/>
            <p:nvPr/>
          </p:nvSpPr>
          <p:spPr>
            <a:xfrm>
              <a:off x="610362" y="2669285"/>
              <a:ext cx="4005579" cy="1295400"/>
            </a:xfrm>
            <a:custGeom>
              <a:avLst/>
              <a:gdLst/>
              <a:ahLst/>
              <a:cxnLst/>
              <a:rect l="l" t="t" r="r" b="b"/>
              <a:pathLst>
                <a:path w="4005579" h="1295400">
                  <a:moveTo>
                    <a:pt x="3789172" y="0"/>
                  </a:moveTo>
                  <a:lnTo>
                    <a:pt x="215900" y="0"/>
                  </a:lnTo>
                  <a:lnTo>
                    <a:pt x="166395" y="5701"/>
                  </a:lnTo>
                  <a:lnTo>
                    <a:pt x="120951" y="21941"/>
                  </a:lnTo>
                  <a:lnTo>
                    <a:pt x="80864" y="47426"/>
                  </a:lnTo>
                  <a:lnTo>
                    <a:pt x="47430" y="80859"/>
                  </a:lnTo>
                  <a:lnTo>
                    <a:pt x="21943" y="120946"/>
                  </a:lnTo>
                  <a:lnTo>
                    <a:pt x="5701" y="166391"/>
                  </a:lnTo>
                  <a:lnTo>
                    <a:pt x="0" y="215900"/>
                  </a:lnTo>
                  <a:lnTo>
                    <a:pt x="0" y="1079500"/>
                  </a:lnTo>
                  <a:lnTo>
                    <a:pt x="5701" y="1129008"/>
                  </a:lnTo>
                  <a:lnTo>
                    <a:pt x="21943" y="1174453"/>
                  </a:lnTo>
                  <a:lnTo>
                    <a:pt x="47430" y="1214540"/>
                  </a:lnTo>
                  <a:lnTo>
                    <a:pt x="80864" y="1247973"/>
                  </a:lnTo>
                  <a:lnTo>
                    <a:pt x="120951" y="1273458"/>
                  </a:lnTo>
                  <a:lnTo>
                    <a:pt x="166395" y="1289698"/>
                  </a:lnTo>
                  <a:lnTo>
                    <a:pt x="215900" y="1295400"/>
                  </a:lnTo>
                  <a:lnTo>
                    <a:pt x="3789172" y="1295400"/>
                  </a:lnTo>
                  <a:lnTo>
                    <a:pt x="3838680" y="1289698"/>
                  </a:lnTo>
                  <a:lnTo>
                    <a:pt x="3884125" y="1273458"/>
                  </a:lnTo>
                  <a:lnTo>
                    <a:pt x="3924212" y="1247973"/>
                  </a:lnTo>
                  <a:lnTo>
                    <a:pt x="3957645" y="1214540"/>
                  </a:lnTo>
                  <a:lnTo>
                    <a:pt x="3983130" y="1174453"/>
                  </a:lnTo>
                  <a:lnTo>
                    <a:pt x="3999370" y="1129008"/>
                  </a:lnTo>
                  <a:lnTo>
                    <a:pt x="4005072" y="1079500"/>
                  </a:lnTo>
                  <a:lnTo>
                    <a:pt x="4005072" y="215900"/>
                  </a:lnTo>
                  <a:lnTo>
                    <a:pt x="3999370" y="166391"/>
                  </a:lnTo>
                  <a:lnTo>
                    <a:pt x="3983130" y="120946"/>
                  </a:lnTo>
                  <a:lnTo>
                    <a:pt x="3957645" y="80859"/>
                  </a:lnTo>
                  <a:lnTo>
                    <a:pt x="3924212" y="47426"/>
                  </a:lnTo>
                  <a:lnTo>
                    <a:pt x="3884125" y="21941"/>
                  </a:lnTo>
                  <a:lnTo>
                    <a:pt x="3838680" y="5701"/>
                  </a:lnTo>
                  <a:lnTo>
                    <a:pt x="3789172" y="0"/>
                  </a:lnTo>
                  <a:close/>
                </a:path>
              </a:pathLst>
            </a:custGeom>
            <a:solidFill>
              <a:srgbClr val="5CB37B"/>
            </a:solidFill>
          </p:spPr>
          <p:txBody>
            <a:bodyPr wrap="square" lIns="0" tIns="0" rIns="0" bIns="0" rtlCol="0"/>
            <a:lstStyle/>
            <a:p>
              <a:endParaRPr/>
            </a:p>
          </p:txBody>
        </p:sp>
        <p:sp>
          <p:nvSpPr>
            <p:cNvPr id="18" name="object 18"/>
            <p:cNvSpPr/>
            <p:nvPr/>
          </p:nvSpPr>
          <p:spPr>
            <a:xfrm>
              <a:off x="610362" y="2669285"/>
              <a:ext cx="4005579" cy="1295400"/>
            </a:xfrm>
            <a:custGeom>
              <a:avLst/>
              <a:gdLst/>
              <a:ahLst/>
              <a:cxnLst/>
              <a:rect l="l" t="t" r="r" b="b"/>
              <a:pathLst>
                <a:path w="4005579" h="1295400">
                  <a:moveTo>
                    <a:pt x="0" y="215900"/>
                  </a:moveTo>
                  <a:lnTo>
                    <a:pt x="5701" y="166391"/>
                  </a:lnTo>
                  <a:lnTo>
                    <a:pt x="21943" y="120946"/>
                  </a:lnTo>
                  <a:lnTo>
                    <a:pt x="47430" y="80859"/>
                  </a:lnTo>
                  <a:lnTo>
                    <a:pt x="80864" y="47426"/>
                  </a:lnTo>
                  <a:lnTo>
                    <a:pt x="120951" y="21941"/>
                  </a:lnTo>
                  <a:lnTo>
                    <a:pt x="166395" y="5701"/>
                  </a:lnTo>
                  <a:lnTo>
                    <a:pt x="215900" y="0"/>
                  </a:lnTo>
                  <a:lnTo>
                    <a:pt x="3789172" y="0"/>
                  </a:lnTo>
                  <a:lnTo>
                    <a:pt x="3838680" y="5701"/>
                  </a:lnTo>
                  <a:lnTo>
                    <a:pt x="3884125" y="21941"/>
                  </a:lnTo>
                  <a:lnTo>
                    <a:pt x="3924212" y="47426"/>
                  </a:lnTo>
                  <a:lnTo>
                    <a:pt x="3957645" y="80859"/>
                  </a:lnTo>
                  <a:lnTo>
                    <a:pt x="3983130" y="120946"/>
                  </a:lnTo>
                  <a:lnTo>
                    <a:pt x="3999370" y="166391"/>
                  </a:lnTo>
                  <a:lnTo>
                    <a:pt x="4005072" y="215900"/>
                  </a:lnTo>
                  <a:lnTo>
                    <a:pt x="4005072" y="1079500"/>
                  </a:lnTo>
                  <a:lnTo>
                    <a:pt x="3999370" y="1129008"/>
                  </a:lnTo>
                  <a:lnTo>
                    <a:pt x="3983130" y="1174453"/>
                  </a:lnTo>
                  <a:lnTo>
                    <a:pt x="3957645" y="1214540"/>
                  </a:lnTo>
                  <a:lnTo>
                    <a:pt x="3924212" y="1247973"/>
                  </a:lnTo>
                  <a:lnTo>
                    <a:pt x="3884125" y="1273458"/>
                  </a:lnTo>
                  <a:lnTo>
                    <a:pt x="3838680" y="1289698"/>
                  </a:lnTo>
                  <a:lnTo>
                    <a:pt x="3789172" y="1295400"/>
                  </a:lnTo>
                  <a:lnTo>
                    <a:pt x="215900" y="1295400"/>
                  </a:lnTo>
                  <a:lnTo>
                    <a:pt x="166395" y="1289698"/>
                  </a:lnTo>
                  <a:lnTo>
                    <a:pt x="120951" y="1273458"/>
                  </a:lnTo>
                  <a:lnTo>
                    <a:pt x="80864" y="1247973"/>
                  </a:lnTo>
                  <a:lnTo>
                    <a:pt x="47430" y="1214540"/>
                  </a:lnTo>
                  <a:lnTo>
                    <a:pt x="21943" y="1174453"/>
                  </a:lnTo>
                  <a:lnTo>
                    <a:pt x="5701" y="1129008"/>
                  </a:lnTo>
                  <a:lnTo>
                    <a:pt x="0" y="1079500"/>
                  </a:lnTo>
                  <a:lnTo>
                    <a:pt x="0" y="215900"/>
                  </a:lnTo>
                  <a:close/>
                </a:path>
              </a:pathLst>
            </a:custGeom>
            <a:ln w="25400">
              <a:solidFill>
                <a:srgbClr val="FFFFFF"/>
              </a:solidFill>
            </a:ln>
          </p:spPr>
          <p:txBody>
            <a:bodyPr wrap="square" lIns="0" tIns="0" rIns="0" bIns="0" rtlCol="0"/>
            <a:lstStyle/>
            <a:p>
              <a:endParaRPr/>
            </a:p>
          </p:txBody>
        </p:sp>
      </p:grpSp>
      <p:sp>
        <p:nvSpPr>
          <p:cNvPr id="19" name="object 19"/>
          <p:cNvSpPr txBox="1"/>
          <p:nvPr/>
        </p:nvSpPr>
        <p:spPr>
          <a:xfrm>
            <a:off x="907186" y="2821685"/>
            <a:ext cx="3409950" cy="900430"/>
          </a:xfrm>
          <a:prstGeom prst="rect">
            <a:avLst/>
          </a:prstGeom>
        </p:spPr>
        <p:txBody>
          <a:bodyPr vert="horz" wrap="square" lIns="0" tIns="59055" rIns="0" bIns="0" rtlCol="0">
            <a:spAutoFit/>
          </a:bodyPr>
          <a:lstStyle/>
          <a:p>
            <a:pPr marL="835025" marR="5080" indent="-822960">
              <a:lnSpc>
                <a:spcPts val="3290"/>
              </a:lnSpc>
              <a:spcBef>
                <a:spcPts val="465"/>
              </a:spcBef>
            </a:pPr>
            <a:r>
              <a:rPr sz="3000" spc="-5" dirty="0">
                <a:solidFill>
                  <a:srgbClr val="FFFFFF"/>
                </a:solidFill>
                <a:latin typeface="Calibri"/>
                <a:cs typeface="Calibri"/>
              </a:rPr>
              <a:t>Προ</a:t>
            </a:r>
            <a:r>
              <a:rPr sz="3000" spc="-25" dirty="0">
                <a:solidFill>
                  <a:srgbClr val="FFFFFF"/>
                </a:solidFill>
                <a:latin typeface="Calibri"/>
                <a:cs typeface="Calibri"/>
              </a:rPr>
              <a:t>π</a:t>
            </a:r>
            <a:r>
              <a:rPr sz="3000" spc="-5" dirty="0">
                <a:solidFill>
                  <a:srgbClr val="FFFFFF"/>
                </a:solidFill>
                <a:latin typeface="Calibri"/>
                <a:cs typeface="Calibri"/>
              </a:rPr>
              <a:t>αρ</a:t>
            </a:r>
            <a:r>
              <a:rPr sz="3000" spc="-25" dirty="0">
                <a:solidFill>
                  <a:srgbClr val="FFFFFF"/>
                </a:solidFill>
                <a:latin typeface="Calibri"/>
                <a:cs typeface="Calibri"/>
              </a:rPr>
              <a:t>α</a:t>
            </a:r>
            <a:r>
              <a:rPr sz="3000" dirty="0">
                <a:solidFill>
                  <a:srgbClr val="FFFFFF"/>
                </a:solidFill>
                <a:latin typeface="Calibri"/>
                <a:cs typeface="Calibri"/>
              </a:rPr>
              <a:t>σ</a:t>
            </a:r>
            <a:r>
              <a:rPr sz="3000" spc="-45" dirty="0">
                <a:solidFill>
                  <a:srgbClr val="FFFFFF"/>
                </a:solidFill>
                <a:latin typeface="Calibri"/>
                <a:cs typeface="Calibri"/>
              </a:rPr>
              <a:t>κ</a:t>
            </a:r>
            <a:r>
              <a:rPr sz="3000" dirty="0">
                <a:solidFill>
                  <a:srgbClr val="FFFFFF"/>
                </a:solidFill>
                <a:latin typeface="Calibri"/>
                <a:cs typeface="Calibri"/>
              </a:rPr>
              <a:t>ευ</a:t>
            </a:r>
            <a:r>
              <a:rPr sz="3000" spc="-30" dirty="0">
                <a:solidFill>
                  <a:srgbClr val="FFFFFF"/>
                </a:solidFill>
                <a:latin typeface="Calibri"/>
                <a:cs typeface="Calibri"/>
              </a:rPr>
              <a:t>α</a:t>
            </a:r>
            <a:r>
              <a:rPr sz="3000" spc="30" dirty="0">
                <a:solidFill>
                  <a:srgbClr val="FFFFFF"/>
                </a:solidFill>
                <a:latin typeface="Calibri"/>
                <a:cs typeface="Calibri"/>
              </a:rPr>
              <a:t>σ</a:t>
            </a:r>
            <a:r>
              <a:rPr sz="3000" spc="-5" dirty="0">
                <a:solidFill>
                  <a:srgbClr val="FFFFFF"/>
                </a:solidFill>
                <a:latin typeface="Calibri"/>
                <a:cs typeface="Calibri"/>
              </a:rPr>
              <a:t>τι</a:t>
            </a:r>
            <a:r>
              <a:rPr sz="3000" spc="-40" dirty="0">
                <a:solidFill>
                  <a:srgbClr val="FFFFFF"/>
                </a:solidFill>
                <a:latin typeface="Calibri"/>
                <a:cs typeface="Calibri"/>
              </a:rPr>
              <a:t>κ</a:t>
            </a:r>
            <a:r>
              <a:rPr sz="3000" dirty="0">
                <a:solidFill>
                  <a:srgbClr val="FFFFFF"/>
                </a:solidFill>
                <a:latin typeface="Calibri"/>
                <a:cs typeface="Calibri"/>
              </a:rPr>
              <a:t>ές  </a:t>
            </a:r>
            <a:r>
              <a:rPr sz="3000" spc="-10" dirty="0">
                <a:solidFill>
                  <a:srgbClr val="FFFFFF"/>
                </a:solidFill>
                <a:latin typeface="Calibri"/>
                <a:cs typeface="Calibri"/>
              </a:rPr>
              <a:t>επισκέψεις</a:t>
            </a:r>
            <a:endParaRPr sz="3000">
              <a:latin typeface="Calibri"/>
              <a:cs typeface="Calibri"/>
            </a:endParaRPr>
          </a:p>
        </p:txBody>
      </p:sp>
      <p:grpSp>
        <p:nvGrpSpPr>
          <p:cNvPr id="20" name="object 20"/>
          <p:cNvGrpSpPr/>
          <p:nvPr/>
        </p:nvGrpSpPr>
        <p:grpSpPr>
          <a:xfrm>
            <a:off x="4602734" y="4147058"/>
            <a:ext cx="7145655" cy="1061720"/>
            <a:chOff x="4602734" y="4147058"/>
            <a:chExt cx="7145655" cy="1061720"/>
          </a:xfrm>
        </p:grpSpPr>
        <p:sp>
          <p:nvSpPr>
            <p:cNvPr id="21" name="object 21"/>
            <p:cNvSpPr/>
            <p:nvPr/>
          </p:nvSpPr>
          <p:spPr>
            <a:xfrm>
              <a:off x="4615434" y="4159758"/>
              <a:ext cx="7120255" cy="1036319"/>
            </a:xfrm>
            <a:custGeom>
              <a:avLst/>
              <a:gdLst/>
              <a:ahLst/>
              <a:cxnLst/>
              <a:rect l="l" t="t" r="r" b="b"/>
              <a:pathLst>
                <a:path w="7120255" h="1036320">
                  <a:moveTo>
                    <a:pt x="6947408" y="0"/>
                  </a:moveTo>
                  <a:lnTo>
                    <a:pt x="0" y="0"/>
                  </a:lnTo>
                  <a:lnTo>
                    <a:pt x="0" y="1036320"/>
                  </a:lnTo>
                  <a:lnTo>
                    <a:pt x="6947408" y="1036320"/>
                  </a:lnTo>
                  <a:lnTo>
                    <a:pt x="6993319" y="1030149"/>
                  </a:lnTo>
                  <a:lnTo>
                    <a:pt x="7034577" y="1012735"/>
                  </a:lnTo>
                  <a:lnTo>
                    <a:pt x="7069534" y="985726"/>
                  </a:lnTo>
                  <a:lnTo>
                    <a:pt x="7096543" y="950769"/>
                  </a:lnTo>
                  <a:lnTo>
                    <a:pt x="7113957" y="909511"/>
                  </a:lnTo>
                  <a:lnTo>
                    <a:pt x="7120127" y="863600"/>
                  </a:lnTo>
                  <a:lnTo>
                    <a:pt x="7120127" y="172720"/>
                  </a:lnTo>
                  <a:lnTo>
                    <a:pt x="7113957" y="126808"/>
                  </a:lnTo>
                  <a:lnTo>
                    <a:pt x="7096543" y="85550"/>
                  </a:lnTo>
                  <a:lnTo>
                    <a:pt x="7069534" y="50593"/>
                  </a:lnTo>
                  <a:lnTo>
                    <a:pt x="7034577" y="23584"/>
                  </a:lnTo>
                  <a:lnTo>
                    <a:pt x="6993319" y="6170"/>
                  </a:lnTo>
                  <a:lnTo>
                    <a:pt x="6947408" y="0"/>
                  </a:lnTo>
                  <a:close/>
                </a:path>
              </a:pathLst>
            </a:custGeom>
            <a:solidFill>
              <a:srgbClr val="D2DCE1">
                <a:alpha val="90194"/>
              </a:srgbClr>
            </a:solidFill>
          </p:spPr>
          <p:txBody>
            <a:bodyPr wrap="square" lIns="0" tIns="0" rIns="0" bIns="0" rtlCol="0"/>
            <a:lstStyle/>
            <a:p>
              <a:endParaRPr/>
            </a:p>
          </p:txBody>
        </p:sp>
        <p:sp>
          <p:nvSpPr>
            <p:cNvPr id="22" name="object 22"/>
            <p:cNvSpPr/>
            <p:nvPr/>
          </p:nvSpPr>
          <p:spPr>
            <a:xfrm>
              <a:off x="4615434" y="4159758"/>
              <a:ext cx="7120255" cy="1036319"/>
            </a:xfrm>
            <a:custGeom>
              <a:avLst/>
              <a:gdLst/>
              <a:ahLst/>
              <a:cxnLst/>
              <a:rect l="l" t="t" r="r" b="b"/>
              <a:pathLst>
                <a:path w="7120255" h="1036320">
                  <a:moveTo>
                    <a:pt x="7120127" y="172720"/>
                  </a:moveTo>
                  <a:lnTo>
                    <a:pt x="7120127" y="863600"/>
                  </a:lnTo>
                  <a:lnTo>
                    <a:pt x="7113957" y="909511"/>
                  </a:lnTo>
                  <a:lnTo>
                    <a:pt x="7096543" y="950769"/>
                  </a:lnTo>
                  <a:lnTo>
                    <a:pt x="7069534" y="985726"/>
                  </a:lnTo>
                  <a:lnTo>
                    <a:pt x="7034577" y="1012735"/>
                  </a:lnTo>
                  <a:lnTo>
                    <a:pt x="6993319" y="1030149"/>
                  </a:lnTo>
                  <a:lnTo>
                    <a:pt x="6947408" y="1036320"/>
                  </a:lnTo>
                  <a:lnTo>
                    <a:pt x="0" y="1036320"/>
                  </a:lnTo>
                  <a:lnTo>
                    <a:pt x="0" y="0"/>
                  </a:lnTo>
                  <a:lnTo>
                    <a:pt x="6947408" y="0"/>
                  </a:lnTo>
                  <a:lnTo>
                    <a:pt x="6993319" y="6170"/>
                  </a:lnTo>
                  <a:lnTo>
                    <a:pt x="7034577" y="23584"/>
                  </a:lnTo>
                  <a:lnTo>
                    <a:pt x="7069534" y="50593"/>
                  </a:lnTo>
                  <a:lnTo>
                    <a:pt x="7096543" y="85550"/>
                  </a:lnTo>
                  <a:lnTo>
                    <a:pt x="7113957" y="126808"/>
                  </a:lnTo>
                  <a:lnTo>
                    <a:pt x="7120127" y="172720"/>
                  </a:lnTo>
                  <a:close/>
                </a:path>
              </a:pathLst>
            </a:custGeom>
            <a:ln w="25400">
              <a:solidFill>
                <a:srgbClr val="D2DCE1"/>
              </a:solidFill>
            </a:ln>
          </p:spPr>
          <p:txBody>
            <a:bodyPr wrap="square" lIns="0" tIns="0" rIns="0" bIns="0" rtlCol="0"/>
            <a:lstStyle/>
            <a:p>
              <a:endParaRPr/>
            </a:p>
          </p:txBody>
        </p:sp>
      </p:grpSp>
      <p:sp>
        <p:nvSpPr>
          <p:cNvPr id="23" name="object 23"/>
          <p:cNvSpPr txBox="1"/>
          <p:nvPr/>
        </p:nvSpPr>
        <p:spPr>
          <a:xfrm>
            <a:off x="4671186" y="4228845"/>
            <a:ext cx="6702425" cy="843915"/>
          </a:xfrm>
          <a:prstGeom prst="rect">
            <a:avLst/>
          </a:prstGeom>
        </p:spPr>
        <p:txBody>
          <a:bodyPr vert="horz" wrap="square" lIns="0" tIns="41275" rIns="0" bIns="0" rtlCol="0">
            <a:spAutoFit/>
          </a:bodyPr>
          <a:lstStyle/>
          <a:p>
            <a:pPr marL="184785" marR="5080" indent="-172720">
              <a:lnSpc>
                <a:spcPts val="1970"/>
              </a:lnSpc>
              <a:spcBef>
                <a:spcPts val="325"/>
              </a:spcBef>
              <a:buChar char="•"/>
              <a:tabLst>
                <a:tab pos="185420" algn="l"/>
              </a:tabLst>
            </a:pPr>
            <a:r>
              <a:rPr sz="1800" spc="-15" dirty="0">
                <a:latin typeface="Calibri"/>
                <a:cs typeface="Calibri"/>
              </a:rPr>
              <a:t>Μηχανισμός</a:t>
            </a:r>
            <a:r>
              <a:rPr sz="1800" dirty="0">
                <a:latin typeface="Calibri"/>
                <a:cs typeface="Calibri"/>
              </a:rPr>
              <a:t> </a:t>
            </a:r>
            <a:r>
              <a:rPr sz="1800" spc="-5" dirty="0">
                <a:latin typeface="Calibri"/>
                <a:cs typeface="Calibri"/>
              </a:rPr>
              <a:t>χρηματοδότησης:</a:t>
            </a:r>
            <a:r>
              <a:rPr sz="1800" dirty="0">
                <a:latin typeface="Calibri"/>
                <a:cs typeface="Calibri"/>
              </a:rPr>
              <a:t> </a:t>
            </a:r>
            <a:r>
              <a:rPr sz="1800" spc="-5" dirty="0">
                <a:latin typeface="Calibri"/>
                <a:cs typeface="Calibri"/>
              </a:rPr>
              <a:t>συνεισφορά </a:t>
            </a:r>
            <a:r>
              <a:rPr sz="1800" dirty="0">
                <a:latin typeface="Calibri"/>
                <a:cs typeface="Calibri"/>
              </a:rPr>
              <a:t>στο</a:t>
            </a:r>
            <a:r>
              <a:rPr sz="1800" spc="25" dirty="0">
                <a:latin typeface="Calibri"/>
                <a:cs typeface="Calibri"/>
              </a:rPr>
              <a:t> </a:t>
            </a:r>
            <a:r>
              <a:rPr sz="1800" spc="-10" dirty="0">
                <a:latin typeface="Calibri"/>
                <a:cs typeface="Calibri"/>
              </a:rPr>
              <a:t>μοναδιαίο</a:t>
            </a:r>
            <a:r>
              <a:rPr sz="1800" spc="5" dirty="0">
                <a:latin typeface="Calibri"/>
                <a:cs typeface="Calibri"/>
              </a:rPr>
              <a:t> </a:t>
            </a:r>
            <a:r>
              <a:rPr sz="1800" spc="-15" dirty="0">
                <a:latin typeface="Calibri"/>
                <a:cs typeface="Calibri"/>
              </a:rPr>
              <a:t>κόστος,</a:t>
            </a:r>
            <a:r>
              <a:rPr sz="1800" spc="5" dirty="0">
                <a:latin typeface="Calibri"/>
                <a:cs typeface="Calibri"/>
              </a:rPr>
              <a:t> </a:t>
            </a:r>
            <a:r>
              <a:rPr sz="1800" dirty="0">
                <a:latin typeface="Calibri"/>
                <a:cs typeface="Calibri"/>
              </a:rPr>
              <a:t>80 </a:t>
            </a:r>
            <a:r>
              <a:rPr sz="1800" spc="-390" dirty="0">
                <a:latin typeface="Calibri"/>
                <a:cs typeface="Calibri"/>
              </a:rPr>
              <a:t> </a:t>
            </a:r>
            <a:r>
              <a:rPr sz="1800" spc="-5" dirty="0">
                <a:latin typeface="Calibri"/>
                <a:cs typeface="Calibri"/>
              </a:rPr>
              <a:t>ευρώ</a:t>
            </a:r>
            <a:r>
              <a:rPr sz="1800" dirty="0">
                <a:latin typeface="Calibri"/>
                <a:cs typeface="Calibri"/>
              </a:rPr>
              <a:t> </a:t>
            </a:r>
            <a:r>
              <a:rPr sz="1800" spc="-5" dirty="0">
                <a:latin typeface="Calibri"/>
                <a:cs typeface="Calibri"/>
              </a:rPr>
              <a:t>ανά</a:t>
            </a:r>
            <a:r>
              <a:rPr sz="1800" dirty="0">
                <a:latin typeface="Calibri"/>
                <a:cs typeface="Calibri"/>
              </a:rPr>
              <a:t> </a:t>
            </a:r>
            <a:r>
              <a:rPr sz="1800" spc="-10" dirty="0">
                <a:latin typeface="Calibri"/>
                <a:cs typeface="Calibri"/>
              </a:rPr>
              <a:t>συμμετέχοντα</a:t>
            </a:r>
            <a:r>
              <a:rPr sz="1800" spc="20" dirty="0">
                <a:latin typeface="Calibri"/>
                <a:cs typeface="Calibri"/>
              </a:rPr>
              <a:t> </a:t>
            </a:r>
            <a:r>
              <a:rPr sz="1800" spc="-15" dirty="0">
                <a:latin typeface="Calibri"/>
                <a:cs typeface="Calibri"/>
              </a:rPr>
              <a:t>την</a:t>
            </a:r>
            <a:r>
              <a:rPr sz="1800" dirty="0">
                <a:latin typeface="Calibri"/>
                <a:cs typeface="Calibri"/>
              </a:rPr>
              <a:t> </a:t>
            </a:r>
            <a:r>
              <a:rPr sz="1800" spc="-5" dirty="0">
                <a:latin typeface="Calibri"/>
                <a:cs typeface="Calibri"/>
              </a:rPr>
              <a:t>ημέρα</a:t>
            </a:r>
            <a:r>
              <a:rPr sz="1800" dirty="0">
                <a:latin typeface="Calibri"/>
                <a:cs typeface="Calibri"/>
              </a:rPr>
              <a:t> </a:t>
            </a:r>
            <a:r>
              <a:rPr sz="1800" spc="-5" dirty="0">
                <a:latin typeface="Calibri"/>
                <a:cs typeface="Calibri"/>
              </a:rPr>
              <a:t>(800</a:t>
            </a:r>
            <a:r>
              <a:rPr sz="1800" spc="5" dirty="0">
                <a:latin typeface="Calibri"/>
                <a:cs typeface="Calibri"/>
              </a:rPr>
              <a:t> </a:t>
            </a:r>
            <a:r>
              <a:rPr sz="1800" spc="-5" dirty="0">
                <a:latin typeface="Calibri"/>
                <a:cs typeface="Calibri"/>
              </a:rPr>
              <a:t>ευρώ</a:t>
            </a:r>
            <a:r>
              <a:rPr sz="1800" dirty="0">
                <a:latin typeface="Calibri"/>
                <a:cs typeface="Calibri"/>
              </a:rPr>
              <a:t> </a:t>
            </a:r>
            <a:r>
              <a:rPr sz="1800" spc="-10" dirty="0">
                <a:latin typeface="Calibri"/>
                <a:cs typeface="Calibri"/>
              </a:rPr>
              <a:t>ανώτατο</a:t>
            </a:r>
            <a:r>
              <a:rPr sz="1800" spc="25" dirty="0">
                <a:latin typeface="Calibri"/>
                <a:cs typeface="Calibri"/>
              </a:rPr>
              <a:t> </a:t>
            </a:r>
            <a:r>
              <a:rPr sz="1800" spc="-10" dirty="0">
                <a:latin typeface="Calibri"/>
                <a:cs typeface="Calibri"/>
              </a:rPr>
              <a:t>όριο)</a:t>
            </a:r>
            <a:endParaRPr sz="1800">
              <a:latin typeface="Calibri"/>
              <a:cs typeface="Calibri"/>
            </a:endParaRPr>
          </a:p>
          <a:p>
            <a:pPr marL="184785" indent="-172720">
              <a:lnSpc>
                <a:spcPct val="100000"/>
              </a:lnSpc>
              <a:spcBef>
                <a:spcPts val="120"/>
              </a:spcBef>
              <a:buChar char="•"/>
              <a:tabLst>
                <a:tab pos="185420" algn="l"/>
              </a:tabLst>
            </a:pPr>
            <a:r>
              <a:rPr sz="1800" spc="-5" dirty="0">
                <a:latin typeface="Calibri"/>
                <a:cs typeface="Calibri"/>
              </a:rPr>
              <a:t>Κανόνας</a:t>
            </a:r>
            <a:r>
              <a:rPr sz="1800" spc="5" dirty="0">
                <a:latin typeface="Calibri"/>
                <a:cs typeface="Calibri"/>
              </a:rPr>
              <a:t> </a:t>
            </a:r>
            <a:r>
              <a:rPr sz="1800" spc="-15" dirty="0">
                <a:latin typeface="Calibri"/>
                <a:cs typeface="Calibri"/>
              </a:rPr>
              <a:t>κατανομής:</a:t>
            </a:r>
            <a:r>
              <a:rPr sz="1800" spc="20" dirty="0">
                <a:latin typeface="Calibri"/>
                <a:cs typeface="Calibri"/>
              </a:rPr>
              <a:t> </a:t>
            </a:r>
            <a:r>
              <a:rPr sz="1800" spc="-10" dirty="0">
                <a:latin typeface="Calibri"/>
                <a:cs typeface="Calibri"/>
              </a:rPr>
              <a:t>ανάλογα</a:t>
            </a:r>
            <a:r>
              <a:rPr sz="1800" spc="10" dirty="0">
                <a:latin typeface="Calibri"/>
                <a:cs typeface="Calibri"/>
              </a:rPr>
              <a:t> </a:t>
            </a:r>
            <a:r>
              <a:rPr sz="1800" spc="-5" dirty="0">
                <a:latin typeface="Calibri"/>
                <a:cs typeface="Calibri"/>
              </a:rPr>
              <a:t>με</a:t>
            </a:r>
            <a:r>
              <a:rPr sz="1800" spc="15" dirty="0">
                <a:latin typeface="Calibri"/>
                <a:cs typeface="Calibri"/>
              </a:rPr>
              <a:t> </a:t>
            </a:r>
            <a:r>
              <a:rPr sz="1800" spc="-10" dirty="0">
                <a:latin typeface="Calibri"/>
                <a:cs typeface="Calibri"/>
              </a:rPr>
              <a:t>τον</a:t>
            </a:r>
            <a:r>
              <a:rPr sz="1800" dirty="0">
                <a:latin typeface="Calibri"/>
                <a:cs typeface="Calibri"/>
              </a:rPr>
              <a:t> </a:t>
            </a:r>
            <a:r>
              <a:rPr sz="1800" spc="-10" dirty="0">
                <a:latin typeface="Calibri"/>
                <a:cs typeface="Calibri"/>
              </a:rPr>
              <a:t>αριθμό</a:t>
            </a:r>
            <a:r>
              <a:rPr sz="1800" spc="15" dirty="0">
                <a:latin typeface="Calibri"/>
                <a:cs typeface="Calibri"/>
              </a:rPr>
              <a:t> </a:t>
            </a:r>
            <a:r>
              <a:rPr sz="1800" spc="-15" dirty="0">
                <a:latin typeface="Calibri"/>
                <a:cs typeface="Calibri"/>
              </a:rPr>
              <a:t>των</a:t>
            </a:r>
            <a:r>
              <a:rPr sz="1800" spc="25" dirty="0">
                <a:latin typeface="Calibri"/>
                <a:cs typeface="Calibri"/>
              </a:rPr>
              <a:t> </a:t>
            </a:r>
            <a:r>
              <a:rPr sz="1800" spc="-10" dirty="0">
                <a:latin typeface="Calibri"/>
                <a:cs typeface="Calibri"/>
              </a:rPr>
              <a:t>συμμετεχόντων</a:t>
            </a:r>
            <a:endParaRPr sz="1800">
              <a:latin typeface="Calibri"/>
              <a:cs typeface="Calibri"/>
            </a:endParaRPr>
          </a:p>
        </p:txBody>
      </p:sp>
      <p:grpSp>
        <p:nvGrpSpPr>
          <p:cNvPr id="24" name="object 24"/>
          <p:cNvGrpSpPr/>
          <p:nvPr/>
        </p:nvGrpSpPr>
        <p:grpSpPr>
          <a:xfrm>
            <a:off x="597662" y="4017517"/>
            <a:ext cx="4030979" cy="1320800"/>
            <a:chOff x="597662" y="4017517"/>
            <a:chExt cx="4030979" cy="1320800"/>
          </a:xfrm>
        </p:grpSpPr>
        <p:sp>
          <p:nvSpPr>
            <p:cNvPr id="25" name="object 25"/>
            <p:cNvSpPr/>
            <p:nvPr/>
          </p:nvSpPr>
          <p:spPr>
            <a:xfrm>
              <a:off x="610362" y="4030217"/>
              <a:ext cx="4005579" cy="1295400"/>
            </a:xfrm>
            <a:custGeom>
              <a:avLst/>
              <a:gdLst/>
              <a:ahLst/>
              <a:cxnLst/>
              <a:rect l="l" t="t" r="r" b="b"/>
              <a:pathLst>
                <a:path w="4005579" h="1295400">
                  <a:moveTo>
                    <a:pt x="3789172" y="0"/>
                  </a:moveTo>
                  <a:lnTo>
                    <a:pt x="215900" y="0"/>
                  </a:lnTo>
                  <a:lnTo>
                    <a:pt x="166395" y="5701"/>
                  </a:lnTo>
                  <a:lnTo>
                    <a:pt x="120951" y="21941"/>
                  </a:lnTo>
                  <a:lnTo>
                    <a:pt x="80864" y="47426"/>
                  </a:lnTo>
                  <a:lnTo>
                    <a:pt x="47430" y="80859"/>
                  </a:lnTo>
                  <a:lnTo>
                    <a:pt x="21943" y="120946"/>
                  </a:lnTo>
                  <a:lnTo>
                    <a:pt x="5701" y="166391"/>
                  </a:lnTo>
                  <a:lnTo>
                    <a:pt x="0" y="215899"/>
                  </a:lnTo>
                  <a:lnTo>
                    <a:pt x="0" y="1079499"/>
                  </a:lnTo>
                  <a:lnTo>
                    <a:pt x="5701" y="1129008"/>
                  </a:lnTo>
                  <a:lnTo>
                    <a:pt x="21943" y="1174453"/>
                  </a:lnTo>
                  <a:lnTo>
                    <a:pt x="47430" y="1214540"/>
                  </a:lnTo>
                  <a:lnTo>
                    <a:pt x="80864" y="1247973"/>
                  </a:lnTo>
                  <a:lnTo>
                    <a:pt x="120951" y="1273458"/>
                  </a:lnTo>
                  <a:lnTo>
                    <a:pt x="166395" y="1289698"/>
                  </a:lnTo>
                  <a:lnTo>
                    <a:pt x="215900" y="1295399"/>
                  </a:lnTo>
                  <a:lnTo>
                    <a:pt x="3789172" y="1295399"/>
                  </a:lnTo>
                  <a:lnTo>
                    <a:pt x="3838680" y="1289698"/>
                  </a:lnTo>
                  <a:lnTo>
                    <a:pt x="3884125" y="1273458"/>
                  </a:lnTo>
                  <a:lnTo>
                    <a:pt x="3924212" y="1247973"/>
                  </a:lnTo>
                  <a:lnTo>
                    <a:pt x="3957645" y="1214540"/>
                  </a:lnTo>
                  <a:lnTo>
                    <a:pt x="3983130" y="1174453"/>
                  </a:lnTo>
                  <a:lnTo>
                    <a:pt x="3999370" y="1129008"/>
                  </a:lnTo>
                  <a:lnTo>
                    <a:pt x="4005072" y="1079499"/>
                  </a:lnTo>
                  <a:lnTo>
                    <a:pt x="4005072" y="215899"/>
                  </a:lnTo>
                  <a:lnTo>
                    <a:pt x="3999370" y="166391"/>
                  </a:lnTo>
                  <a:lnTo>
                    <a:pt x="3983130" y="120946"/>
                  </a:lnTo>
                  <a:lnTo>
                    <a:pt x="3957645" y="80859"/>
                  </a:lnTo>
                  <a:lnTo>
                    <a:pt x="3924212" y="47426"/>
                  </a:lnTo>
                  <a:lnTo>
                    <a:pt x="3884125" y="21941"/>
                  </a:lnTo>
                  <a:lnTo>
                    <a:pt x="3838680" y="5701"/>
                  </a:lnTo>
                  <a:lnTo>
                    <a:pt x="3789172" y="0"/>
                  </a:lnTo>
                  <a:close/>
                </a:path>
              </a:pathLst>
            </a:custGeom>
            <a:solidFill>
              <a:srgbClr val="5F8BAB"/>
            </a:solidFill>
          </p:spPr>
          <p:txBody>
            <a:bodyPr wrap="square" lIns="0" tIns="0" rIns="0" bIns="0" rtlCol="0"/>
            <a:lstStyle/>
            <a:p>
              <a:endParaRPr/>
            </a:p>
          </p:txBody>
        </p:sp>
        <p:sp>
          <p:nvSpPr>
            <p:cNvPr id="26" name="object 26"/>
            <p:cNvSpPr/>
            <p:nvPr/>
          </p:nvSpPr>
          <p:spPr>
            <a:xfrm>
              <a:off x="610362" y="4030217"/>
              <a:ext cx="4005579" cy="1295400"/>
            </a:xfrm>
            <a:custGeom>
              <a:avLst/>
              <a:gdLst/>
              <a:ahLst/>
              <a:cxnLst/>
              <a:rect l="l" t="t" r="r" b="b"/>
              <a:pathLst>
                <a:path w="4005579" h="1295400">
                  <a:moveTo>
                    <a:pt x="0" y="215899"/>
                  </a:moveTo>
                  <a:lnTo>
                    <a:pt x="5701" y="166391"/>
                  </a:lnTo>
                  <a:lnTo>
                    <a:pt x="21943" y="120946"/>
                  </a:lnTo>
                  <a:lnTo>
                    <a:pt x="47430" y="80859"/>
                  </a:lnTo>
                  <a:lnTo>
                    <a:pt x="80864" y="47426"/>
                  </a:lnTo>
                  <a:lnTo>
                    <a:pt x="120951" y="21941"/>
                  </a:lnTo>
                  <a:lnTo>
                    <a:pt x="166395" y="5701"/>
                  </a:lnTo>
                  <a:lnTo>
                    <a:pt x="215900" y="0"/>
                  </a:lnTo>
                  <a:lnTo>
                    <a:pt x="3789172" y="0"/>
                  </a:lnTo>
                  <a:lnTo>
                    <a:pt x="3838680" y="5701"/>
                  </a:lnTo>
                  <a:lnTo>
                    <a:pt x="3884125" y="21941"/>
                  </a:lnTo>
                  <a:lnTo>
                    <a:pt x="3924212" y="47426"/>
                  </a:lnTo>
                  <a:lnTo>
                    <a:pt x="3957645" y="80859"/>
                  </a:lnTo>
                  <a:lnTo>
                    <a:pt x="3983130" y="120946"/>
                  </a:lnTo>
                  <a:lnTo>
                    <a:pt x="3999370" y="166391"/>
                  </a:lnTo>
                  <a:lnTo>
                    <a:pt x="4005072" y="215899"/>
                  </a:lnTo>
                  <a:lnTo>
                    <a:pt x="4005072" y="1079499"/>
                  </a:lnTo>
                  <a:lnTo>
                    <a:pt x="3999370" y="1129008"/>
                  </a:lnTo>
                  <a:lnTo>
                    <a:pt x="3983130" y="1174453"/>
                  </a:lnTo>
                  <a:lnTo>
                    <a:pt x="3957645" y="1214540"/>
                  </a:lnTo>
                  <a:lnTo>
                    <a:pt x="3924212" y="1247973"/>
                  </a:lnTo>
                  <a:lnTo>
                    <a:pt x="3884125" y="1273458"/>
                  </a:lnTo>
                  <a:lnTo>
                    <a:pt x="3838680" y="1289698"/>
                  </a:lnTo>
                  <a:lnTo>
                    <a:pt x="3789172" y="1295399"/>
                  </a:lnTo>
                  <a:lnTo>
                    <a:pt x="215900" y="1295399"/>
                  </a:lnTo>
                  <a:lnTo>
                    <a:pt x="166395" y="1289698"/>
                  </a:lnTo>
                  <a:lnTo>
                    <a:pt x="120951" y="1273458"/>
                  </a:lnTo>
                  <a:lnTo>
                    <a:pt x="80864" y="1247973"/>
                  </a:lnTo>
                  <a:lnTo>
                    <a:pt x="47430" y="1214540"/>
                  </a:lnTo>
                  <a:lnTo>
                    <a:pt x="21943" y="1174453"/>
                  </a:lnTo>
                  <a:lnTo>
                    <a:pt x="5701" y="1129008"/>
                  </a:lnTo>
                  <a:lnTo>
                    <a:pt x="0" y="1079499"/>
                  </a:lnTo>
                  <a:lnTo>
                    <a:pt x="0" y="215899"/>
                  </a:lnTo>
                  <a:close/>
                </a:path>
              </a:pathLst>
            </a:custGeom>
            <a:ln w="25400">
              <a:solidFill>
                <a:srgbClr val="FFFFFF"/>
              </a:solidFill>
            </a:ln>
          </p:spPr>
          <p:txBody>
            <a:bodyPr wrap="square" lIns="0" tIns="0" rIns="0" bIns="0" rtlCol="0"/>
            <a:lstStyle/>
            <a:p>
              <a:endParaRPr/>
            </a:p>
          </p:txBody>
        </p:sp>
      </p:grpSp>
      <p:sp>
        <p:nvSpPr>
          <p:cNvPr id="27" name="object 27"/>
          <p:cNvSpPr txBox="1"/>
          <p:nvPr/>
        </p:nvSpPr>
        <p:spPr>
          <a:xfrm>
            <a:off x="1355216" y="4182236"/>
            <a:ext cx="2512695" cy="900430"/>
          </a:xfrm>
          <a:prstGeom prst="rect">
            <a:avLst/>
          </a:prstGeom>
        </p:spPr>
        <p:txBody>
          <a:bodyPr vert="horz" wrap="square" lIns="0" tIns="59055" rIns="0" bIns="0" rtlCol="0">
            <a:spAutoFit/>
          </a:bodyPr>
          <a:lstStyle/>
          <a:p>
            <a:pPr marL="448309" marR="5080" indent="-436245">
              <a:lnSpc>
                <a:spcPts val="3290"/>
              </a:lnSpc>
              <a:spcBef>
                <a:spcPts val="465"/>
              </a:spcBef>
            </a:pPr>
            <a:r>
              <a:rPr sz="3000" spc="-10" dirty="0">
                <a:solidFill>
                  <a:srgbClr val="FFFFFF"/>
                </a:solidFill>
                <a:latin typeface="Calibri"/>
                <a:cs typeface="Calibri"/>
              </a:rPr>
              <a:t>Δίδακτρα</a:t>
            </a:r>
            <a:r>
              <a:rPr sz="3000" spc="-50" dirty="0">
                <a:solidFill>
                  <a:srgbClr val="FFFFFF"/>
                </a:solidFill>
                <a:latin typeface="Calibri"/>
                <a:cs typeface="Calibri"/>
              </a:rPr>
              <a:t> </a:t>
            </a:r>
            <a:r>
              <a:rPr sz="3000" dirty="0">
                <a:solidFill>
                  <a:srgbClr val="FFFFFF"/>
                </a:solidFill>
                <a:latin typeface="Calibri"/>
                <a:cs typeface="Calibri"/>
              </a:rPr>
              <a:t>για</a:t>
            </a:r>
            <a:r>
              <a:rPr sz="3000" spc="-35" dirty="0">
                <a:solidFill>
                  <a:srgbClr val="FFFFFF"/>
                </a:solidFill>
                <a:latin typeface="Calibri"/>
                <a:cs typeface="Calibri"/>
              </a:rPr>
              <a:t> </a:t>
            </a:r>
            <a:r>
              <a:rPr sz="3000" spc="-10" dirty="0">
                <a:solidFill>
                  <a:srgbClr val="FFFFFF"/>
                </a:solidFill>
                <a:latin typeface="Calibri"/>
                <a:cs typeface="Calibri"/>
              </a:rPr>
              <a:t>τα </a:t>
            </a:r>
            <a:r>
              <a:rPr sz="3000" spc="-665" dirty="0">
                <a:solidFill>
                  <a:srgbClr val="FFFFFF"/>
                </a:solidFill>
                <a:latin typeface="Calibri"/>
                <a:cs typeface="Calibri"/>
              </a:rPr>
              <a:t> </a:t>
            </a:r>
            <a:r>
              <a:rPr sz="3000" spc="-10" dirty="0">
                <a:solidFill>
                  <a:srgbClr val="FFFFFF"/>
                </a:solidFill>
                <a:latin typeface="Calibri"/>
                <a:cs typeface="Calibri"/>
              </a:rPr>
              <a:t>μαθήματα</a:t>
            </a:r>
            <a:endParaRPr sz="3000">
              <a:latin typeface="Calibri"/>
              <a:cs typeface="Calibri"/>
            </a:endParaRPr>
          </a:p>
        </p:txBody>
      </p:sp>
      <p:grpSp>
        <p:nvGrpSpPr>
          <p:cNvPr id="28" name="object 28"/>
          <p:cNvGrpSpPr/>
          <p:nvPr/>
        </p:nvGrpSpPr>
        <p:grpSpPr>
          <a:xfrm>
            <a:off x="4602734" y="5506465"/>
            <a:ext cx="7145655" cy="1061720"/>
            <a:chOff x="4602734" y="5506465"/>
            <a:chExt cx="7145655" cy="1061720"/>
          </a:xfrm>
        </p:grpSpPr>
        <p:sp>
          <p:nvSpPr>
            <p:cNvPr id="29" name="object 29"/>
            <p:cNvSpPr/>
            <p:nvPr/>
          </p:nvSpPr>
          <p:spPr>
            <a:xfrm>
              <a:off x="4615434" y="5519165"/>
              <a:ext cx="7120255" cy="1036319"/>
            </a:xfrm>
            <a:custGeom>
              <a:avLst/>
              <a:gdLst/>
              <a:ahLst/>
              <a:cxnLst/>
              <a:rect l="l" t="t" r="r" b="b"/>
              <a:pathLst>
                <a:path w="7120255" h="1036320">
                  <a:moveTo>
                    <a:pt x="6947408" y="0"/>
                  </a:moveTo>
                  <a:lnTo>
                    <a:pt x="0" y="0"/>
                  </a:lnTo>
                  <a:lnTo>
                    <a:pt x="0" y="1036320"/>
                  </a:lnTo>
                  <a:lnTo>
                    <a:pt x="6947408" y="1036320"/>
                  </a:lnTo>
                  <a:lnTo>
                    <a:pt x="6993319" y="1030150"/>
                  </a:lnTo>
                  <a:lnTo>
                    <a:pt x="7034577" y="1012738"/>
                  </a:lnTo>
                  <a:lnTo>
                    <a:pt x="7069534" y="985731"/>
                  </a:lnTo>
                  <a:lnTo>
                    <a:pt x="7096543" y="950774"/>
                  </a:lnTo>
                  <a:lnTo>
                    <a:pt x="7113957" y="909515"/>
                  </a:lnTo>
                  <a:lnTo>
                    <a:pt x="7120127" y="863600"/>
                  </a:lnTo>
                  <a:lnTo>
                    <a:pt x="7120127" y="172720"/>
                  </a:lnTo>
                  <a:lnTo>
                    <a:pt x="7113957" y="126804"/>
                  </a:lnTo>
                  <a:lnTo>
                    <a:pt x="7096543" y="85545"/>
                  </a:lnTo>
                  <a:lnTo>
                    <a:pt x="7069534" y="50588"/>
                  </a:lnTo>
                  <a:lnTo>
                    <a:pt x="7034577" y="23581"/>
                  </a:lnTo>
                  <a:lnTo>
                    <a:pt x="6993319" y="6169"/>
                  </a:lnTo>
                  <a:lnTo>
                    <a:pt x="6947408" y="0"/>
                  </a:lnTo>
                  <a:close/>
                </a:path>
              </a:pathLst>
            </a:custGeom>
            <a:solidFill>
              <a:srgbClr val="D7D2DF">
                <a:alpha val="90194"/>
              </a:srgbClr>
            </a:solidFill>
          </p:spPr>
          <p:txBody>
            <a:bodyPr wrap="square" lIns="0" tIns="0" rIns="0" bIns="0" rtlCol="0"/>
            <a:lstStyle/>
            <a:p>
              <a:endParaRPr/>
            </a:p>
          </p:txBody>
        </p:sp>
        <p:sp>
          <p:nvSpPr>
            <p:cNvPr id="30" name="object 30"/>
            <p:cNvSpPr/>
            <p:nvPr/>
          </p:nvSpPr>
          <p:spPr>
            <a:xfrm>
              <a:off x="4615434" y="5519165"/>
              <a:ext cx="7120255" cy="1036319"/>
            </a:xfrm>
            <a:custGeom>
              <a:avLst/>
              <a:gdLst/>
              <a:ahLst/>
              <a:cxnLst/>
              <a:rect l="l" t="t" r="r" b="b"/>
              <a:pathLst>
                <a:path w="7120255" h="1036320">
                  <a:moveTo>
                    <a:pt x="7120127" y="172720"/>
                  </a:moveTo>
                  <a:lnTo>
                    <a:pt x="7120127" y="863600"/>
                  </a:lnTo>
                  <a:lnTo>
                    <a:pt x="7113957" y="909515"/>
                  </a:lnTo>
                  <a:lnTo>
                    <a:pt x="7096543" y="950774"/>
                  </a:lnTo>
                  <a:lnTo>
                    <a:pt x="7069534" y="985731"/>
                  </a:lnTo>
                  <a:lnTo>
                    <a:pt x="7034577" y="1012738"/>
                  </a:lnTo>
                  <a:lnTo>
                    <a:pt x="6993319" y="1030150"/>
                  </a:lnTo>
                  <a:lnTo>
                    <a:pt x="6947408" y="1036320"/>
                  </a:lnTo>
                  <a:lnTo>
                    <a:pt x="0" y="1036320"/>
                  </a:lnTo>
                  <a:lnTo>
                    <a:pt x="0" y="0"/>
                  </a:lnTo>
                  <a:lnTo>
                    <a:pt x="6947408" y="0"/>
                  </a:lnTo>
                  <a:lnTo>
                    <a:pt x="6993319" y="6169"/>
                  </a:lnTo>
                  <a:lnTo>
                    <a:pt x="7034577" y="23581"/>
                  </a:lnTo>
                  <a:lnTo>
                    <a:pt x="7069534" y="50588"/>
                  </a:lnTo>
                  <a:lnTo>
                    <a:pt x="7096543" y="85545"/>
                  </a:lnTo>
                  <a:lnTo>
                    <a:pt x="7113957" y="126804"/>
                  </a:lnTo>
                  <a:lnTo>
                    <a:pt x="7120127" y="172720"/>
                  </a:lnTo>
                  <a:close/>
                </a:path>
              </a:pathLst>
            </a:custGeom>
            <a:ln w="25400">
              <a:solidFill>
                <a:srgbClr val="D7D2DF"/>
              </a:solidFill>
            </a:ln>
          </p:spPr>
          <p:txBody>
            <a:bodyPr wrap="square" lIns="0" tIns="0" rIns="0" bIns="0" rtlCol="0"/>
            <a:lstStyle/>
            <a:p>
              <a:endParaRPr/>
            </a:p>
          </p:txBody>
        </p:sp>
      </p:grpSp>
      <p:sp>
        <p:nvSpPr>
          <p:cNvPr id="31" name="object 31"/>
          <p:cNvSpPr txBox="1"/>
          <p:nvPr/>
        </p:nvSpPr>
        <p:spPr>
          <a:xfrm>
            <a:off x="4671186" y="5735828"/>
            <a:ext cx="6520815" cy="549910"/>
          </a:xfrm>
          <a:prstGeom prst="rect">
            <a:avLst/>
          </a:prstGeom>
        </p:spPr>
        <p:txBody>
          <a:bodyPr vert="horz" wrap="square" lIns="0" tIns="40640" rIns="0" bIns="0" rtlCol="0">
            <a:spAutoFit/>
          </a:bodyPr>
          <a:lstStyle/>
          <a:p>
            <a:pPr marL="184785" marR="5080" indent="-172720">
              <a:lnSpc>
                <a:spcPts val="1970"/>
              </a:lnSpc>
              <a:spcBef>
                <a:spcPts val="320"/>
              </a:spcBef>
              <a:buChar char="•"/>
              <a:tabLst>
                <a:tab pos="185420" algn="l"/>
              </a:tabLst>
            </a:pPr>
            <a:r>
              <a:rPr sz="1800" dirty="0">
                <a:latin typeface="Calibri"/>
                <a:cs typeface="Calibri"/>
              </a:rPr>
              <a:t>150</a:t>
            </a:r>
            <a:r>
              <a:rPr sz="1800" spc="5" dirty="0">
                <a:latin typeface="Calibri"/>
                <a:cs typeface="Calibri"/>
              </a:rPr>
              <a:t> </a:t>
            </a:r>
            <a:r>
              <a:rPr sz="1800" spc="-5" dirty="0">
                <a:latin typeface="Calibri"/>
                <a:cs typeface="Calibri"/>
              </a:rPr>
              <a:t>ευρώ</a:t>
            </a:r>
            <a:r>
              <a:rPr sz="1800" spc="10" dirty="0">
                <a:latin typeface="Calibri"/>
                <a:cs typeface="Calibri"/>
              </a:rPr>
              <a:t> </a:t>
            </a:r>
            <a:r>
              <a:rPr sz="1800" spc="-5" dirty="0">
                <a:latin typeface="Calibri"/>
                <a:cs typeface="Calibri"/>
              </a:rPr>
              <a:t>ανά</a:t>
            </a:r>
            <a:r>
              <a:rPr sz="1800" spc="10" dirty="0">
                <a:latin typeface="Calibri"/>
                <a:cs typeface="Calibri"/>
              </a:rPr>
              <a:t> </a:t>
            </a:r>
            <a:r>
              <a:rPr sz="1800" spc="-10" dirty="0">
                <a:latin typeface="Calibri"/>
                <a:cs typeface="Calibri"/>
              </a:rPr>
              <a:t>συμμετέχοντα</a:t>
            </a:r>
            <a:r>
              <a:rPr sz="1800" spc="25" dirty="0">
                <a:latin typeface="Calibri"/>
                <a:cs typeface="Calibri"/>
              </a:rPr>
              <a:t> </a:t>
            </a:r>
            <a:r>
              <a:rPr sz="1800" dirty="0">
                <a:latin typeface="Calibri"/>
                <a:cs typeface="Calibri"/>
              </a:rPr>
              <a:t>που</a:t>
            </a:r>
            <a:r>
              <a:rPr sz="1800" spc="10" dirty="0">
                <a:latin typeface="Calibri"/>
                <a:cs typeface="Calibri"/>
              </a:rPr>
              <a:t> </a:t>
            </a:r>
            <a:r>
              <a:rPr sz="1800" spc="-15" dirty="0">
                <a:latin typeface="Calibri"/>
                <a:cs typeface="Calibri"/>
              </a:rPr>
              <a:t>δικαιούται</a:t>
            </a:r>
            <a:r>
              <a:rPr sz="1800" spc="10" dirty="0">
                <a:latin typeface="Calibri"/>
                <a:cs typeface="Calibri"/>
              </a:rPr>
              <a:t> </a:t>
            </a:r>
            <a:r>
              <a:rPr sz="1800" spc="-10" dirty="0">
                <a:latin typeface="Calibri"/>
                <a:cs typeface="Calibri"/>
              </a:rPr>
              <a:t>διαδικτυακή</a:t>
            </a:r>
            <a:r>
              <a:rPr sz="1800" spc="5" dirty="0">
                <a:latin typeface="Calibri"/>
                <a:cs typeface="Calibri"/>
              </a:rPr>
              <a:t> </a:t>
            </a:r>
            <a:r>
              <a:rPr sz="1800" spc="-15" dirty="0">
                <a:latin typeface="Calibri"/>
                <a:cs typeface="Calibri"/>
              </a:rPr>
              <a:t>γλωσσική </a:t>
            </a:r>
            <a:r>
              <a:rPr sz="1800" spc="-390" dirty="0">
                <a:latin typeface="Calibri"/>
                <a:cs typeface="Calibri"/>
              </a:rPr>
              <a:t> </a:t>
            </a:r>
            <a:r>
              <a:rPr sz="1800" spc="-5" dirty="0">
                <a:latin typeface="Calibri"/>
                <a:cs typeface="Calibri"/>
              </a:rPr>
              <a:t>υποστήριξη</a:t>
            </a:r>
            <a:r>
              <a:rPr sz="1800" dirty="0">
                <a:latin typeface="Calibri"/>
                <a:cs typeface="Calibri"/>
              </a:rPr>
              <a:t> </a:t>
            </a:r>
            <a:r>
              <a:rPr sz="1800" spc="-10" dirty="0">
                <a:latin typeface="Calibri"/>
                <a:cs typeface="Calibri"/>
              </a:rPr>
              <a:t>λόγω</a:t>
            </a:r>
            <a:r>
              <a:rPr sz="1800" spc="-5" dirty="0">
                <a:latin typeface="Calibri"/>
                <a:cs typeface="Calibri"/>
              </a:rPr>
              <a:t> μη</a:t>
            </a:r>
            <a:r>
              <a:rPr sz="1800" dirty="0">
                <a:latin typeface="Calibri"/>
                <a:cs typeface="Calibri"/>
              </a:rPr>
              <a:t> </a:t>
            </a:r>
            <a:r>
              <a:rPr sz="1800" spc="-10" dirty="0">
                <a:latin typeface="Calibri"/>
                <a:cs typeface="Calibri"/>
              </a:rPr>
              <a:t>διαθεσιμότητας </a:t>
            </a:r>
            <a:r>
              <a:rPr sz="1800" spc="-5" dirty="0">
                <a:latin typeface="Calibri"/>
                <a:cs typeface="Calibri"/>
              </a:rPr>
              <a:t>της αντίστοιχης</a:t>
            </a:r>
            <a:r>
              <a:rPr sz="1800" spc="-10" dirty="0">
                <a:latin typeface="Calibri"/>
                <a:cs typeface="Calibri"/>
              </a:rPr>
              <a:t> </a:t>
            </a:r>
            <a:r>
              <a:rPr sz="1800" spc="-15" dirty="0">
                <a:latin typeface="Calibri"/>
                <a:cs typeface="Calibri"/>
              </a:rPr>
              <a:t>γλώσσας</a:t>
            </a:r>
            <a:endParaRPr sz="1800">
              <a:latin typeface="Calibri"/>
              <a:cs typeface="Calibri"/>
            </a:endParaRPr>
          </a:p>
        </p:txBody>
      </p:sp>
      <p:grpSp>
        <p:nvGrpSpPr>
          <p:cNvPr id="32" name="object 32"/>
          <p:cNvGrpSpPr/>
          <p:nvPr/>
        </p:nvGrpSpPr>
        <p:grpSpPr>
          <a:xfrm>
            <a:off x="597662" y="5376926"/>
            <a:ext cx="4030979" cy="1320800"/>
            <a:chOff x="597662" y="5376926"/>
            <a:chExt cx="4030979" cy="1320800"/>
          </a:xfrm>
        </p:grpSpPr>
        <p:sp>
          <p:nvSpPr>
            <p:cNvPr id="33" name="object 33"/>
            <p:cNvSpPr/>
            <p:nvPr/>
          </p:nvSpPr>
          <p:spPr>
            <a:xfrm>
              <a:off x="610362" y="5389626"/>
              <a:ext cx="4005579" cy="1295400"/>
            </a:xfrm>
            <a:custGeom>
              <a:avLst/>
              <a:gdLst/>
              <a:ahLst/>
              <a:cxnLst/>
              <a:rect l="l" t="t" r="r" b="b"/>
              <a:pathLst>
                <a:path w="4005579" h="1295400">
                  <a:moveTo>
                    <a:pt x="3789172" y="0"/>
                  </a:moveTo>
                  <a:lnTo>
                    <a:pt x="215900" y="0"/>
                  </a:lnTo>
                  <a:lnTo>
                    <a:pt x="166395" y="5701"/>
                  </a:lnTo>
                  <a:lnTo>
                    <a:pt x="120951" y="21941"/>
                  </a:lnTo>
                  <a:lnTo>
                    <a:pt x="80864" y="47426"/>
                  </a:lnTo>
                  <a:lnTo>
                    <a:pt x="47430" y="80859"/>
                  </a:lnTo>
                  <a:lnTo>
                    <a:pt x="21943" y="120946"/>
                  </a:lnTo>
                  <a:lnTo>
                    <a:pt x="5701" y="166391"/>
                  </a:lnTo>
                  <a:lnTo>
                    <a:pt x="0" y="215900"/>
                  </a:lnTo>
                  <a:lnTo>
                    <a:pt x="0" y="1079500"/>
                  </a:lnTo>
                  <a:lnTo>
                    <a:pt x="5701" y="1129004"/>
                  </a:lnTo>
                  <a:lnTo>
                    <a:pt x="21943" y="1174448"/>
                  </a:lnTo>
                  <a:lnTo>
                    <a:pt x="47430" y="1214535"/>
                  </a:lnTo>
                  <a:lnTo>
                    <a:pt x="80864" y="1247969"/>
                  </a:lnTo>
                  <a:lnTo>
                    <a:pt x="120951" y="1273456"/>
                  </a:lnTo>
                  <a:lnTo>
                    <a:pt x="166395" y="1289698"/>
                  </a:lnTo>
                  <a:lnTo>
                    <a:pt x="215900" y="1295400"/>
                  </a:lnTo>
                  <a:lnTo>
                    <a:pt x="3789172" y="1295400"/>
                  </a:lnTo>
                  <a:lnTo>
                    <a:pt x="3838680" y="1289698"/>
                  </a:lnTo>
                  <a:lnTo>
                    <a:pt x="3884125" y="1273456"/>
                  </a:lnTo>
                  <a:lnTo>
                    <a:pt x="3924212" y="1247969"/>
                  </a:lnTo>
                  <a:lnTo>
                    <a:pt x="3957645" y="1214535"/>
                  </a:lnTo>
                  <a:lnTo>
                    <a:pt x="3983130" y="1174448"/>
                  </a:lnTo>
                  <a:lnTo>
                    <a:pt x="3999370" y="1129004"/>
                  </a:lnTo>
                  <a:lnTo>
                    <a:pt x="4005072" y="1079500"/>
                  </a:lnTo>
                  <a:lnTo>
                    <a:pt x="4005072" y="215900"/>
                  </a:lnTo>
                  <a:lnTo>
                    <a:pt x="3999370" y="166391"/>
                  </a:lnTo>
                  <a:lnTo>
                    <a:pt x="3983130" y="120946"/>
                  </a:lnTo>
                  <a:lnTo>
                    <a:pt x="3957645" y="80859"/>
                  </a:lnTo>
                  <a:lnTo>
                    <a:pt x="3924212" y="47426"/>
                  </a:lnTo>
                  <a:lnTo>
                    <a:pt x="3884125" y="21941"/>
                  </a:lnTo>
                  <a:lnTo>
                    <a:pt x="3838680" y="5701"/>
                  </a:lnTo>
                  <a:lnTo>
                    <a:pt x="3789172" y="0"/>
                  </a:lnTo>
                  <a:close/>
                </a:path>
              </a:pathLst>
            </a:custGeom>
            <a:solidFill>
              <a:srgbClr val="8063A1"/>
            </a:solidFill>
          </p:spPr>
          <p:txBody>
            <a:bodyPr wrap="square" lIns="0" tIns="0" rIns="0" bIns="0" rtlCol="0"/>
            <a:lstStyle/>
            <a:p>
              <a:endParaRPr/>
            </a:p>
          </p:txBody>
        </p:sp>
        <p:sp>
          <p:nvSpPr>
            <p:cNvPr id="34" name="object 34"/>
            <p:cNvSpPr/>
            <p:nvPr/>
          </p:nvSpPr>
          <p:spPr>
            <a:xfrm>
              <a:off x="610362" y="5389626"/>
              <a:ext cx="4005579" cy="1295400"/>
            </a:xfrm>
            <a:custGeom>
              <a:avLst/>
              <a:gdLst/>
              <a:ahLst/>
              <a:cxnLst/>
              <a:rect l="l" t="t" r="r" b="b"/>
              <a:pathLst>
                <a:path w="4005579" h="1295400">
                  <a:moveTo>
                    <a:pt x="0" y="215900"/>
                  </a:moveTo>
                  <a:lnTo>
                    <a:pt x="5701" y="166391"/>
                  </a:lnTo>
                  <a:lnTo>
                    <a:pt x="21943" y="120946"/>
                  </a:lnTo>
                  <a:lnTo>
                    <a:pt x="47430" y="80859"/>
                  </a:lnTo>
                  <a:lnTo>
                    <a:pt x="80864" y="47426"/>
                  </a:lnTo>
                  <a:lnTo>
                    <a:pt x="120951" y="21941"/>
                  </a:lnTo>
                  <a:lnTo>
                    <a:pt x="166395" y="5701"/>
                  </a:lnTo>
                  <a:lnTo>
                    <a:pt x="215900" y="0"/>
                  </a:lnTo>
                  <a:lnTo>
                    <a:pt x="3789172" y="0"/>
                  </a:lnTo>
                  <a:lnTo>
                    <a:pt x="3838680" y="5701"/>
                  </a:lnTo>
                  <a:lnTo>
                    <a:pt x="3884125" y="21941"/>
                  </a:lnTo>
                  <a:lnTo>
                    <a:pt x="3924212" y="47426"/>
                  </a:lnTo>
                  <a:lnTo>
                    <a:pt x="3957645" y="80859"/>
                  </a:lnTo>
                  <a:lnTo>
                    <a:pt x="3983130" y="120946"/>
                  </a:lnTo>
                  <a:lnTo>
                    <a:pt x="3999370" y="166391"/>
                  </a:lnTo>
                  <a:lnTo>
                    <a:pt x="4005072" y="215900"/>
                  </a:lnTo>
                  <a:lnTo>
                    <a:pt x="4005072" y="1079500"/>
                  </a:lnTo>
                  <a:lnTo>
                    <a:pt x="3999370" y="1129004"/>
                  </a:lnTo>
                  <a:lnTo>
                    <a:pt x="3983130" y="1174448"/>
                  </a:lnTo>
                  <a:lnTo>
                    <a:pt x="3957645" y="1214535"/>
                  </a:lnTo>
                  <a:lnTo>
                    <a:pt x="3924212" y="1247969"/>
                  </a:lnTo>
                  <a:lnTo>
                    <a:pt x="3884125" y="1273456"/>
                  </a:lnTo>
                  <a:lnTo>
                    <a:pt x="3838680" y="1289698"/>
                  </a:lnTo>
                  <a:lnTo>
                    <a:pt x="3789172" y="1295400"/>
                  </a:lnTo>
                  <a:lnTo>
                    <a:pt x="215900" y="1295400"/>
                  </a:lnTo>
                  <a:lnTo>
                    <a:pt x="166395" y="1289698"/>
                  </a:lnTo>
                  <a:lnTo>
                    <a:pt x="120951" y="1273456"/>
                  </a:lnTo>
                  <a:lnTo>
                    <a:pt x="80864" y="1247969"/>
                  </a:lnTo>
                  <a:lnTo>
                    <a:pt x="47430" y="1214535"/>
                  </a:lnTo>
                  <a:lnTo>
                    <a:pt x="21943" y="1174448"/>
                  </a:lnTo>
                  <a:lnTo>
                    <a:pt x="5701" y="1129004"/>
                  </a:lnTo>
                  <a:lnTo>
                    <a:pt x="0" y="1079500"/>
                  </a:lnTo>
                  <a:lnTo>
                    <a:pt x="0" y="215900"/>
                  </a:lnTo>
                  <a:close/>
                </a:path>
              </a:pathLst>
            </a:custGeom>
            <a:ln w="25400">
              <a:solidFill>
                <a:srgbClr val="FFFFFF"/>
              </a:solidFill>
            </a:ln>
          </p:spPr>
          <p:txBody>
            <a:bodyPr wrap="square" lIns="0" tIns="0" rIns="0" bIns="0" rtlCol="0"/>
            <a:lstStyle/>
            <a:p>
              <a:endParaRPr/>
            </a:p>
          </p:txBody>
        </p:sp>
      </p:grpSp>
      <p:sp>
        <p:nvSpPr>
          <p:cNvPr id="35" name="object 35"/>
          <p:cNvSpPr txBox="1"/>
          <p:nvPr/>
        </p:nvSpPr>
        <p:spPr>
          <a:xfrm>
            <a:off x="904138" y="5751982"/>
            <a:ext cx="3414395" cy="482600"/>
          </a:xfrm>
          <a:prstGeom prst="rect">
            <a:avLst/>
          </a:prstGeom>
        </p:spPr>
        <p:txBody>
          <a:bodyPr vert="horz" wrap="square" lIns="0" tIns="12700" rIns="0" bIns="0" rtlCol="0">
            <a:spAutoFit/>
          </a:bodyPr>
          <a:lstStyle/>
          <a:p>
            <a:pPr marL="12700">
              <a:lnSpc>
                <a:spcPct val="100000"/>
              </a:lnSpc>
              <a:spcBef>
                <a:spcPts val="100"/>
              </a:spcBef>
            </a:pPr>
            <a:r>
              <a:rPr sz="3000" spc="-10" dirty="0">
                <a:solidFill>
                  <a:srgbClr val="FFFFFF"/>
                </a:solidFill>
                <a:latin typeface="Calibri"/>
                <a:cs typeface="Calibri"/>
              </a:rPr>
              <a:t>Γλωσσική</a:t>
            </a:r>
            <a:r>
              <a:rPr sz="3000" spc="-45" dirty="0">
                <a:solidFill>
                  <a:srgbClr val="FFFFFF"/>
                </a:solidFill>
                <a:latin typeface="Calibri"/>
                <a:cs typeface="Calibri"/>
              </a:rPr>
              <a:t> </a:t>
            </a:r>
            <a:r>
              <a:rPr sz="3000" spc="-5" dirty="0">
                <a:solidFill>
                  <a:srgbClr val="FFFFFF"/>
                </a:solidFill>
                <a:latin typeface="Calibri"/>
                <a:cs typeface="Calibri"/>
              </a:rPr>
              <a:t>υποστήριξη</a:t>
            </a:r>
            <a:endParaRPr sz="3000">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68067" y="2057400"/>
            <a:ext cx="9575800" cy="2438400"/>
          </a:xfrm>
          <a:custGeom>
            <a:avLst/>
            <a:gdLst/>
            <a:ahLst/>
            <a:cxnLst/>
            <a:rect l="l" t="t" r="r" b="b"/>
            <a:pathLst>
              <a:path w="9575800" h="2438400">
                <a:moveTo>
                  <a:pt x="8356091" y="0"/>
                </a:moveTo>
                <a:lnTo>
                  <a:pt x="8356091" y="609600"/>
                </a:lnTo>
                <a:lnTo>
                  <a:pt x="0" y="609600"/>
                </a:lnTo>
                <a:lnTo>
                  <a:pt x="609600" y="1219200"/>
                </a:lnTo>
                <a:lnTo>
                  <a:pt x="0" y="1828800"/>
                </a:lnTo>
                <a:lnTo>
                  <a:pt x="8356091" y="1828800"/>
                </a:lnTo>
                <a:lnTo>
                  <a:pt x="8356091" y="2438400"/>
                </a:lnTo>
                <a:lnTo>
                  <a:pt x="9575291" y="1219200"/>
                </a:lnTo>
                <a:lnTo>
                  <a:pt x="8356091" y="0"/>
                </a:lnTo>
                <a:close/>
              </a:path>
            </a:pathLst>
          </a:custGeom>
          <a:solidFill>
            <a:srgbClr val="E8D0D0"/>
          </a:solidFill>
        </p:spPr>
        <p:txBody>
          <a:bodyPr wrap="square" lIns="0" tIns="0" rIns="0" bIns="0" rtlCol="0"/>
          <a:lstStyle/>
          <a:p>
            <a:endParaRPr/>
          </a:p>
        </p:txBody>
      </p:sp>
      <p:sp>
        <p:nvSpPr>
          <p:cNvPr id="3" name="object 3"/>
          <p:cNvSpPr txBox="1"/>
          <p:nvPr/>
        </p:nvSpPr>
        <p:spPr>
          <a:xfrm>
            <a:off x="2423592" y="228600"/>
            <a:ext cx="2074545" cy="2438400"/>
          </a:xfrm>
          <a:prstGeom prst="rect">
            <a:avLst/>
          </a:prstGeom>
        </p:spPr>
        <p:style>
          <a:lnRef idx="0">
            <a:schemeClr val="accent3"/>
          </a:lnRef>
          <a:fillRef idx="3">
            <a:schemeClr val="accent3"/>
          </a:fillRef>
          <a:effectRef idx="3">
            <a:schemeClr val="accent3"/>
          </a:effectRef>
          <a:fontRef idx="minor">
            <a:schemeClr val="lt1"/>
          </a:fontRef>
        </p:style>
        <p:txBody>
          <a:bodyPr vert="horz" wrap="square" lIns="0" tIns="16510" rIns="0" bIns="0" rtlCol="0">
            <a:spAutoFit/>
          </a:bodyPr>
          <a:lstStyle/>
          <a:p>
            <a:pPr marL="365760" marR="358775" indent="2540" algn="ctr">
              <a:lnSpc>
                <a:spcPct val="91600"/>
              </a:lnSpc>
              <a:spcBef>
                <a:spcPts val="130"/>
              </a:spcBef>
            </a:pPr>
            <a:r>
              <a:rPr sz="1500" b="1" spc="-10" dirty="0">
                <a:solidFill>
                  <a:srgbClr val="0064AF"/>
                </a:solidFill>
                <a:latin typeface="Calibri"/>
                <a:cs typeface="Calibri"/>
              </a:rPr>
              <a:t>Σχεδιασμός</a:t>
            </a:r>
            <a:r>
              <a:rPr sz="1500" spc="-10" dirty="0">
                <a:latin typeface="Calibri"/>
                <a:cs typeface="Calibri"/>
              </a:rPr>
              <a:t>: </a:t>
            </a:r>
            <a:r>
              <a:rPr sz="1500" spc="-5" dirty="0">
                <a:latin typeface="Calibri"/>
                <a:cs typeface="Calibri"/>
              </a:rPr>
              <a:t> </a:t>
            </a:r>
            <a:r>
              <a:rPr sz="1500" spc="-15" dirty="0">
                <a:latin typeface="Calibri"/>
                <a:cs typeface="Calibri"/>
              </a:rPr>
              <a:t>καθορισμός </a:t>
            </a:r>
            <a:r>
              <a:rPr sz="1500" spc="-10" dirty="0">
                <a:latin typeface="Calibri"/>
                <a:cs typeface="Calibri"/>
              </a:rPr>
              <a:t> μαθησιακών </a:t>
            </a:r>
            <a:r>
              <a:rPr sz="1500" spc="-5" dirty="0">
                <a:latin typeface="Calibri"/>
                <a:cs typeface="Calibri"/>
              </a:rPr>
              <a:t> </a:t>
            </a:r>
            <a:r>
              <a:rPr sz="1500" spc="-10" dirty="0">
                <a:latin typeface="Calibri"/>
                <a:cs typeface="Calibri"/>
              </a:rPr>
              <a:t>αποτελεσμάτων, </a:t>
            </a:r>
            <a:r>
              <a:rPr sz="1500" spc="-5" dirty="0">
                <a:latin typeface="Calibri"/>
                <a:cs typeface="Calibri"/>
              </a:rPr>
              <a:t> μορφή </a:t>
            </a:r>
            <a:r>
              <a:rPr sz="1500" dirty="0">
                <a:latin typeface="Calibri"/>
                <a:cs typeface="Calibri"/>
              </a:rPr>
              <a:t> </a:t>
            </a:r>
            <a:r>
              <a:rPr sz="1500" spc="-5" dirty="0">
                <a:latin typeface="Calibri"/>
                <a:cs typeface="Calibri"/>
              </a:rPr>
              <a:t>δρ</a:t>
            </a:r>
            <a:r>
              <a:rPr sz="1500" spc="-15" dirty="0">
                <a:latin typeface="Calibri"/>
                <a:cs typeface="Calibri"/>
              </a:rPr>
              <a:t>α</a:t>
            </a:r>
            <a:r>
              <a:rPr sz="1500" dirty="0">
                <a:latin typeface="Calibri"/>
                <a:cs typeface="Calibri"/>
              </a:rPr>
              <a:t>σ</a:t>
            </a:r>
            <a:r>
              <a:rPr sz="1500" spc="-5" dirty="0">
                <a:latin typeface="Calibri"/>
                <a:cs typeface="Calibri"/>
              </a:rPr>
              <a:t>τηριοτ</a:t>
            </a:r>
            <a:r>
              <a:rPr sz="1500" spc="-30" dirty="0">
                <a:latin typeface="Calibri"/>
                <a:cs typeface="Calibri"/>
              </a:rPr>
              <a:t>ή</a:t>
            </a:r>
            <a:r>
              <a:rPr sz="1500" spc="-5" dirty="0">
                <a:latin typeface="Calibri"/>
                <a:cs typeface="Calibri"/>
              </a:rPr>
              <a:t>των,  ανάπτυξη</a:t>
            </a:r>
            <a:endParaRPr sz="1500" dirty="0">
              <a:latin typeface="Calibri"/>
              <a:cs typeface="Calibri"/>
            </a:endParaRPr>
          </a:p>
          <a:p>
            <a:pPr marL="657225" marR="448945" indent="-200025">
              <a:lnSpc>
                <a:spcPts val="1639"/>
              </a:lnSpc>
              <a:spcBef>
                <a:spcPts val="35"/>
              </a:spcBef>
            </a:pPr>
            <a:r>
              <a:rPr sz="1500" dirty="0">
                <a:latin typeface="Calibri"/>
                <a:cs typeface="Calibri"/>
              </a:rPr>
              <a:t>προ</a:t>
            </a:r>
            <a:r>
              <a:rPr sz="1500" spc="-10" dirty="0">
                <a:latin typeface="Calibri"/>
                <a:cs typeface="Calibri"/>
              </a:rPr>
              <a:t>γ</a:t>
            </a:r>
            <a:r>
              <a:rPr sz="1500" dirty="0">
                <a:latin typeface="Calibri"/>
                <a:cs typeface="Calibri"/>
              </a:rPr>
              <a:t>ρ</a:t>
            </a:r>
            <a:r>
              <a:rPr sz="1500" spc="-5" dirty="0">
                <a:latin typeface="Calibri"/>
                <a:cs typeface="Calibri"/>
              </a:rPr>
              <a:t>άμ</a:t>
            </a:r>
            <a:r>
              <a:rPr sz="1500" spc="-10" dirty="0">
                <a:latin typeface="Calibri"/>
                <a:cs typeface="Calibri"/>
              </a:rPr>
              <a:t>μ</a:t>
            </a:r>
            <a:r>
              <a:rPr sz="1500" spc="-5" dirty="0">
                <a:latin typeface="Calibri"/>
                <a:cs typeface="Calibri"/>
              </a:rPr>
              <a:t>α</a:t>
            </a:r>
            <a:r>
              <a:rPr sz="1500" spc="-20" dirty="0">
                <a:latin typeface="Calibri"/>
                <a:cs typeface="Calibri"/>
              </a:rPr>
              <a:t>τ</a:t>
            </a:r>
            <a:r>
              <a:rPr sz="1500" spc="-5" dirty="0">
                <a:latin typeface="Calibri"/>
                <a:cs typeface="Calibri"/>
              </a:rPr>
              <a:t>ος  </a:t>
            </a:r>
            <a:r>
              <a:rPr sz="1500" spc="-10" dirty="0">
                <a:latin typeface="Calibri"/>
                <a:cs typeface="Calibri"/>
              </a:rPr>
              <a:t>εργασίας,</a:t>
            </a:r>
            <a:endParaRPr sz="1500" dirty="0">
              <a:latin typeface="Calibri"/>
              <a:cs typeface="Calibri"/>
            </a:endParaRPr>
          </a:p>
          <a:p>
            <a:pPr marL="372110">
              <a:lnSpc>
                <a:spcPts val="1555"/>
              </a:lnSpc>
            </a:pPr>
            <a:r>
              <a:rPr sz="1500" spc="-10" dirty="0">
                <a:latin typeface="Calibri"/>
                <a:cs typeface="Calibri"/>
              </a:rPr>
              <a:t>χρονοδιάγραμμα</a:t>
            </a:r>
            <a:endParaRPr sz="1500" dirty="0">
              <a:latin typeface="Calibri"/>
              <a:cs typeface="Calibri"/>
            </a:endParaRPr>
          </a:p>
          <a:p>
            <a:pPr marL="390525">
              <a:lnSpc>
                <a:spcPts val="1720"/>
              </a:lnSpc>
            </a:pPr>
            <a:r>
              <a:rPr sz="1500" spc="-10" dirty="0">
                <a:latin typeface="Calibri"/>
                <a:cs typeface="Calibri"/>
              </a:rPr>
              <a:t>δραστηριοτήτων</a:t>
            </a:r>
            <a:endParaRPr sz="1500" dirty="0">
              <a:latin typeface="Calibri"/>
              <a:cs typeface="Calibri"/>
            </a:endParaRPr>
          </a:p>
        </p:txBody>
      </p:sp>
      <p:sp>
        <p:nvSpPr>
          <p:cNvPr id="13" name="object 13"/>
          <p:cNvSpPr txBox="1"/>
          <p:nvPr/>
        </p:nvSpPr>
        <p:spPr>
          <a:xfrm>
            <a:off x="4250435" y="3886200"/>
            <a:ext cx="2074545" cy="243840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0" tIns="80010" rIns="0" bIns="0" rtlCol="0">
            <a:spAutoFit/>
          </a:bodyPr>
          <a:lstStyle/>
          <a:p>
            <a:pPr marL="1905" algn="ctr">
              <a:lnSpc>
                <a:spcPts val="1835"/>
              </a:lnSpc>
              <a:spcBef>
                <a:spcPts val="630"/>
              </a:spcBef>
            </a:pPr>
            <a:r>
              <a:rPr sz="1600" b="1" spc="-10" dirty="0">
                <a:solidFill>
                  <a:srgbClr val="0064AF"/>
                </a:solidFill>
                <a:latin typeface="Calibri"/>
                <a:cs typeface="Calibri"/>
              </a:rPr>
              <a:t>Προετοιμασία</a:t>
            </a:r>
            <a:r>
              <a:rPr sz="1600" spc="-10" dirty="0">
                <a:latin typeface="Calibri"/>
                <a:cs typeface="Calibri"/>
              </a:rPr>
              <a:t>:</a:t>
            </a:r>
            <a:endParaRPr sz="1600" dirty="0">
              <a:latin typeface="Calibri"/>
              <a:cs typeface="Calibri"/>
            </a:endParaRPr>
          </a:p>
          <a:p>
            <a:pPr marL="635" algn="ctr">
              <a:lnSpc>
                <a:spcPts val="1760"/>
              </a:lnSpc>
            </a:pPr>
            <a:r>
              <a:rPr sz="1600" spc="-10" dirty="0">
                <a:latin typeface="Calibri"/>
                <a:cs typeface="Calibri"/>
              </a:rPr>
              <a:t>πρακτικές </a:t>
            </a:r>
            <a:r>
              <a:rPr sz="1600" spc="-5" dirty="0">
                <a:latin typeface="Calibri"/>
                <a:cs typeface="Calibri"/>
              </a:rPr>
              <a:t>ρυθμίσεις,</a:t>
            </a:r>
            <a:endParaRPr sz="1600" dirty="0">
              <a:latin typeface="Calibri"/>
              <a:cs typeface="Calibri"/>
            </a:endParaRPr>
          </a:p>
          <a:p>
            <a:pPr marL="3175" algn="ctr">
              <a:lnSpc>
                <a:spcPts val="1760"/>
              </a:lnSpc>
            </a:pPr>
            <a:r>
              <a:rPr sz="1600" spc="-5" dirty="0">
                <a:latin typeface="Calibri"/>
                <a:cs typeface="Calibri"/>
              </a:rPr>
              <a:t>επιλογή</a:t>
            </a:r>
            <a:endParaRPr sz="1600" dirty="0">
              <a:latin typeface="Calibri"/>
              <a:cs typeface="Calibri"/>
            </a:endParaRPr>
          </a:p>
          <a:p>
            <a:pPr marL="363220" marR="354330" algn="ctr">
              <a:lnSpc>
                <a:spcPts val="1760"/>
              </a:lnSpc>
              <a:spcBef>
                <a:spcPts val="110"/>
              </a:spcBef>
            </a:pPr>
            <a:r>
              <a:rPr sz="1600" spc="-5" dirty="0">
                <a:latin typeface="Calibri"/>
                <a:cs typeface="Calibri"/>
              </a:rPr>
              <a:t>συμμε</a:t>
            </a:r>
            <a:r>
              <a:rPr sz="1600" dirty="0">
                <a:latin typeface="Calibri"/>
                <a:cs typeface="Calibri"/>
              </a:rPr>
              <a:t>τ</a:t>
            </a:r>
            <a:r>
              <a:rPr sz="1600" spc="-5" dirty="0">
                <a:latin typeface="Calibri"/>
                <a:cs typeface="Calibri"/>
              </a:rPr>
              <a:t>ε</a:t>
            </a:r>
            <a:r>
              <a:rPr sz="1600" spc="-25" dirty="0">
                <a:latin typeface="Calibri"/>
                <a:cs typeface="Calibri"/>
              </a:rPr>
              <a:t>χ</a:t>
            </a:r>
            <a:r>
              <a:rPr sz="1600" spc="-10" dirty="0">
                <a:latin typeface="Calibri"/>
                <a:cs typeface="Calibri"/>
              </a:rPr>
              <a:t>ό</a:t>
            </a:r>
            <a:r>
              <a:rPr sz="1600" spc="5" dirty="0">
                <a:latin typeface="Calibri"/>
                <a:cs typeface="Calibri"/>
              </a:rPr>
              <a:t>ν</a:t>
            </a:r>
            <a:r>
              <a:rPr sz="1600" spc="-15" dirty="0">
                <a:latin typeface="Calibri"/>
                <a:cs typeface="Calibri"/>
              </a:rPr>
              <a:t>τω</a:t>
            </a:r>
            <a:r>
              <a:rPr sz="1600" spc="-5" dirty="0">
                <a:latin typeface="Calibri"/>
                <a:cs typeface="Calibri"/>
              </a:rPr>
              <a:t>ν,  </a:t>
            </a:r>
            <a:r>
              <a:rPr sz="1600" spc="-15" dirty="0">
                <a:latin typeface="Calibri"/>
                <a:cs typeface="Calibri"/>
              </a:rPr>
              <a:t>κατάρτιση</a:t>
            </a:r>
            <a:endParaRPr sz="1600" dirty="0">
              <a:latin typeface="Calibri"/>
              <a:cs typeface="Calibri"/>
            </a:endParaRPr>
          </a:p>
          <a:p>
            <a:pPr marL="459105" marR="448945" indent="-1905" algn="ctr">
              <a:lnSpc>
                <a:spcPts val="1750"/>
              </a:lnSpc>
              <a:spcBef>
                <a:spcPts val="5"/>
              </a:spcBef>
            </a:pPr>
            <a:r>
              <a:rPr sz="1600" spc="-5" dirty="0">
                <a:latin typeface="Calibri"/>
                <a:cs typeface="Calibri"/>
              </a:rPr>
              <a:t>συμφωνιών, </a:t>
            </a:r>
            <a:r>
              <a:rPr sz="1600" dirty="0">
                <a:latin typeface="Calibri"/>
                <a:cs typeface="Calibri"/>
              </a:rPr>
              <a:t> </a:t>
            </a:r>
            <a:r>
              <a:rPr sz="1600" spc="-5" dirty="0">
                <a:latin typeface="Calibri"/>
                <a:cs typeface="Calibri"/>
              </a:rPr>
              <a:t>προ</a:t>
            </a:r>
            <a:r>
              <a:rPr sz="1600" dirty="0">
                <a:latin typeface="Calibri"/>
                <a:cs typeface="Calibri"/>
              </a:rPr>
              <a:t>ε</a:t>
            </a:r>
            <a:r>
              <a:rPr sz="1600" spc="-15" dirty="0">
                <a:latin typeface="Calibri"/>
                <a:cs typeface="Calibri"/>
              </a:rPr>
              <a:t>τ</a:t>
            </a:r>
            <a:r>
              <a:rPr sz="1600" spc="-10" dirty="0">
                <a:latin typeface="Calibri"/>
                <a:cs typeface="Calibri"/>
              </a:rPr>
              <a:t>ο</a:t>
            </a:r>
            <a:r>
              <a:rPr sz="1600" spc="-5" dirty="0">
                <a:latin typeface="Calibri"/>
                <a:cs typeface="Calibri"/>
              </a:rPr>
              <a:t>ι</a:t>
            </a:r>
            <a:r>
              <a:rPr sz="1600" spc="-20" dirty="0">
                <a:latin typeface="Calibri"/>
                <a:cs typeface="Calibri"/>
              </a:rPr>
              <a:t>μ</a:t>
            </a:r>
            <a:r>
              <a:rPr sz="1600" spc="-25" dirty="0">
                <a:latin typeface="Calibri"/>
                <a:cs typeface="Calibri"/>
              </a:rPr>
              <a:t>α</a:t>
            </a:r>
            <a:r>
              <a:rPr sz="1600" spc="-5" dirty="0">
                <a:latin typeface="Calibri"/>
                <a:cs typeface="Calibri"/>
              </a:rPr>
              <a:t>σ</a:t>
            </a:r>
            <a:r>
              <a:rPr sz="1600" dirty="0">
                <a:latin typeface="Calibri"/>
                <a:cs typeface="Calibri"/>
              </a:rPr>
              <a:t>ί</a:t>
            </a:r>
            <a:r>
              <a:rPr sz="1600" spc="-5" dirty="0">
                <a:latin typeface="Calibri"/>
                <a:cs typeface="Calibri"/>
              </a:rPr>
              <a:t>α</a:t>
            </a:r>
            <a:endParaRPr sz="1600" dirty="0">
              <a:latin typeface="Calibri"/>
              <a:cs typeface="Calibri"/>
            </a:endParaRPr>
          </a:p>
          <a:p>
            <a:pPr marL="1905" algn="ctr">
              <a:lnSpc>
                <a:spcPts val="1735"/>
              </a:lnSpc>
            </a:pPr>
            <a:r>
              <a:rPr sz="1600" spc="-5" dirty="0">
                <a:latin typeface="Calibri"/>
                <a:cs typeface="Calibri"/>
              </a:rPr>
              <a:t>συμμετεχόντων</a:t>
            </a:r>
            <a:endParaRPr sz="1600" dirty="0">
              <a:latin typeface="Calibri"/>
              <a:cs typeface="Calibri"/>
            </a:endParaRPr>
          </a:p>
        </p:txBody>
      </p:sp>
      <p:sp>
        <p:nvSpPr>
          <p:cNvPr id="14" name="object 14"/>
          <p:cNvSpPr txBox="1"/>
          <p:nvPr/>
        </p:nvSpPr>
        <p:spPr>
          <a:xfrm>
            <a:off x="6428232" y="228600"/>
            <a:ext cx="2075814" cy="2438400"/>
          </a:xfrm>
          <a:prstGeom prst="rect">
            <a:avLst/>
          </a:prstGeom>
        </p:spPr>
        <p:style>
          <a:lnRef idx="0">
            <a:schemeClr val="accent6"/>
          </a:lnRef>
          <a:fillRef idx="3">
            <a:schemeClr val="accent6"/>
          </a:fillRef>
          <a:effectRef idx="3">
            <a:schemeClr val="accent6"/>
          </a:effectRef>
          <a:fontRef idx="minor">
            <a:schemeClr val="lt1"/>
          </a:fontRef>
        </p:style>
        <p:txBody>
          <a:bodyPr vert="horz" wrap="square" lIns="0" tIns="0" rIns="0" bIns="0" rtlCol="0">
            <a:spAutoFit/>
          </a:bodyPr>
          <a:lstStyle/>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solidFill>
                <a:schemeClr val="bg1"/>
              </a:solidFill>
              <a:latin typeface="Times New Roman"/>
              <a:cs typeface="Times New Roman"/>
            </a:endParaRPr>
          </a:p>
          <a:p>
            <a:pPr>
              <a:lnSpc>
                <a:spcPct val="100000"/>
              </a:lnSpc>
              <a:spcBef>
                <a:spcPts val="10"/>
              </a:spcBef>
            </a:pPr>
            <a:endParaRPr lang="el-GR" sz="1350" dirty="0">
              <a:latin typeface="Times New Roman"/>
              <a:cs typeface="Times New Roman"/>
            </a:endParaRPr>
          </a:p>
          <a:p>
            <a:pPr marL="575310">
              <a:lnSpc>
                <a:spcPct val="100000"/>
              </a:lnSpc>
            </a:pPr>
            <a:r>
              <a:rPr b="1" spc="-10" dirty="0" err="1">
                <a:solidFill>
                  <a:schemeClr val="bg1"/>
                </a:solidFill>
                <a:latin typeface="Calibri"/>
                <a:cs typeface="Calibri"/>
              </a:rPr>
              <a:t>Υλο</a:t>
            </a:r>
            <a:r>
              <a:rPr b="1" spc="-10" dirty="0">
                <a:solidFill>
                  <a:schemeClr val="bg1"/>
                </a:solidFill>
                <a:latin typeface="Calibri"/>
                <a:cs typeface="Calibri"/>
              </a:rPr>
              <a:t>ποίηση</a:t>
            </a:r>
            <a:endParaRPr dirty="0">
              <a:solidFill>
                <a:schemeClr val="bg1"/>
              </a:solidFill>
              <a:latin typeface="Calibri"/>
              <a:cs typeface="Calibri"/>
            </a:endParaRPr>
          </a:p>
        </p:txBody>
      </p:sp>
      <p:sp>
        <p:nvSpPr>
          <p:cNvPr id="15" name="object 15"/>
          <p:cNvSpPr txBox="1"/>
          <p:nvPr/>
        </p:nvSpPr>
        <p:spPr>
          <a:xfrm>
            <a:off x="8256240" y="3892621"/>
            <a:ext cx="2074545" cy="24384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0" tIns="100965" rIns="0" bIns="0" rtlCol="0">
            <a:spAutoFit/>
          </a:bodyPr>
          <a:lstStyle/>
          <a:p>
            <a:pPr marL="292100" marR="283210" algn="ctr">
              <a:lnSpc>
                <a:spcPct val="91500"/>
              </a:lnSpc>
              <a:spcBef>
                <a:spcPts val="795"/>
              </a:spcBef>
            </a:pPr>
            <a:r>
              <a:rPr sz="1600" b="1" spc="-5" dirty="0">
                <a:solidFill>
                  <a:srgbClr val="0064AF"/>
                </a:solidFill>
                <a:latin typeface="Calibri"/>
                <a:cs typeface="Calibri"/>
              </a:rPr>
              <a:t>Π</a:t>
            </a:r>
            <a:r>
              <a:rPr sz="1600" b="1" dirty="0">
                <a:solidFill>
                  <a:srgbClr val="0064AF"/>
                </a:solidFill>
                <a:latin typeface="Calibri"/>
                <a:cs typeface="Calibri"/>
              </a:rPr>
              <a:t>α</a:t>
            </a:r>
            <a:r>
              <a:rPr sz="1600" b="1" spc="-5" dirty="0">
                <a:solidFill>
                  <a:srgbClr val="0064AF"/>
                </a:solidFill>
                <a:latin typeface="Calibri"/>
                <a:cs typeface="Calibri"/>
              </a:rPr>
              <a:t>ρα</a:t>
            </a:r>
            <a:r>
              <a:rPr sz="1600" b="1" spc="-35" dirty="0">
                <a:solidFill>
                  <a:srgbClr val="0064AF"/>
                </a:solidFill>
                <a:latin typeface="Calibri"/>
                <a:cs typeface="Calibri"/>
              </a:rPr>
              <a:t>κ</a:t>
            </a:r>
            <a:r>
              <a:rPr sz="1600" b="1" spc="-15" dirty="0">
                <a:solidFill>
                  <a:srgbClr val="0064AF"/>
                </a:solidFill>
                <a:latin typeface="Calibri"/>
                <a:cs typeface="Calibri"/>
              </a:rPr>
              <a:t>ολ</a:t>
            </a:r>
            <a:r>
              <a:rPr sz="1600" b="1" spc="-5" dirty="0">
                <a:solidFill>
                  <a:srgbClr val="0064AF"/>
                </a:solidFill>
                <a:latin typeface="Calibri"/>
                <a:cs typeface="Calibri"/>
              </a:rPr>
              <a:t>ο</a:t>
            </a:r>
            <a:r>
              <a:rPr sz="1600" b="1" spc="-10" dirty="0">
                <a:solidFill>
                  <a:srgbClr val="0064AF"/>
                </a:solidFill>
                <a:latin typeface="Calibri"/>
                <a:cs typeface="Calibri"/>
              </a:rPr>
              <a:t>ύθ</a:t>
            </a:r>
            <a:r>
              <a:rPr sz="1600" b="1" spc="-15" dirty="0">
                <a:solidFill>
                  <a:srgbClr val="0064AF"/>
                </a:solidFill>
                <a:latin typeface="Calibri"/>
                <a:cs typeface="Calibri"/>
              </a:rPr>
              <a:t>η</a:t>
            </a:r>
            <a:r>
              <a:rPr sz="1600" b="1" spc="-10" dirty="0">
                <a:solidFill>
                  <a:srgbClr val="0064AF"/>
                </a:solidFill>
                <a:latin typeface="Calibri"/>
                <a:cs typeface="Calibri"/>
              </a:rPr>
              <a:t>ση</a:t>
            </a:r>
            <a:r>
              <a:rPr sz="1600" spc="-5" dirty="0">
                <a:latin typeface="Calibri"/>
                <a:cs typeface="Calibri"/>
              </a:rPr>
              <a:t>:  </a:t>
            </a:r>
            <a:r>
              <a:rPr sz="1600" spc="-10" dirty="0">
                <a:latin typeface="Calibri"/>
                <a:cs typeface="Calibri"/>
              </a:rPr>
              <a:t>αξιολόγηση </a:t>
            </a:r>
            <a:r>
              <a:rPr sz="1600" spc="-5" dirty="0">
                <a:latin typeface="Calibri"/>
                <a:cs typeface="Calibri"/>
              </a:rPr>
              <a:t> </a:t>
            </a:r>
            <a:r>
              <a:rPr sz="1600" spc="-10" dirty="0">
                <a:latin typeface="Calibri"/>
                <a:cs typeface="Calibri"/>
              </a:rPr>
              <a:t>δραστηριοτήτων, </a:t>
            </a:r>
            <a:r>
              <a:rPr sz="1600" spc="-5" dirty="0">
                <a:latin typeface="Calibri"/>
                <a:cs typeface="Calibri"/>
              </a:rPr>
              <a:t> </a:t>
            </a:r>
            <a:r>
              <a:rPr sz="1600" spc="-10" dirty="0">
                <a:latin typeface="Calibri"/>
                <a:cs typeface="Calibri"/>
              </a:rPr>
              <a:t>επικύρωση</a:t>
            </a:r>
            <a:r>
              <a:rPr sz="1600" spc="-5" dirty="0">
                <a:latin typeface="Calibri"/>
                <a:cs typeface="Calibri"/>
              </a:rPr>
              <a:t> </a:t>
            </a:r>
            <a:r>
              <a:rPr sz="1600" spc="-25" dirty="0">
                <a:latin typeface="Calibri"/>
                <a:cs typeface="Calibri"/>
              </a:rPr>
              <a:t>και</a:t>
            </a:r>
            <a:endParaRPr sz="1600" dirty="0">
              <a:latin typeface="Calibri"/>
              <a:cs typeface="Calibri"/>
            </a:endParaRPr>
          </a:p>
          <a:p>
            <a:pPr marL="154940" marR="146685" algn="ctr">
              <a:lnSpc>
                <a:spcPts val="1750"/>
              </a:lnSpc>
              <a:spcBef>
                <a:spcPts val="45"/>
              </a:spcBef>
            </a:pPr>
            <a:r>
              <a:rPr sz="1600" spc="-5" dirty="0">
                <a:latin typeface="Calibri"/>
                <a:cs typeface="Calibri"/>
              </a:rPr>
              <a:t>επίσημη</a:t>
            </a:r>
            <a:r>
              <a:rPr sz="1600" spc="-55" dirty="0">
                <a:latin typeface="Calibri"/>
                <a:cs typeface="Calibri"/>
              </a:rPr>
              <a:t> </a:t>
            </a:r>
            <a:r>
              <a:rPr sz="1600" spc="-5" dirty="0">
                <a:latin typeface="Calibri"/>
                <a:cs typeface="Calibri"/>
              </a:rPr>
              <a:t>αναγνώριση </a:t>
            </a:r>
            <a:r>
              <a:rPr sz="1600" spc="-345" dirty="0">
                <a:latin typeface="Calibri"/>
                <a:cs typeface="Calibri"/>
              </a:rPr>
              <a:t> </a:t>
            </a:r>
            <a:r>
              <a:rPr sz="1600" spc="-15" dirty="0">
                <a:latin typeface="Calibri"/>
                <a:cs typeface="Calibri"/>
              </a:rPr>
              <a:t>μαθησιακών</a:t>
            </a:r>
            <a:endParaRPr sz="1600" dirty="0">
              <a:latin typeface="Calibri"/>
              <a:cs typeface="Calibri"/>
            </a:endParaRPr>
          </a:p>
          <a:p>
            <a:pPr algn="ctr">
              <a:lnSpc>
                <a:spcPts val="1645"/>
              </a:lnSpc>
            </a:pPr>
            <a:r>
              <a:rPr sz="1600" spc="-10" dirty="0">
                <a:latin typeface="Calibri"/>
                <a:cs typeface="Calibri"/>
              </a:rPr>
              <a:t>αποτελεσμάτων,</a:t>
            </a:r>
            <a:endParaRPr sz="1600" dirty="0">
              <a:latin typeface="Calibri"/>
              <a:cs typeface="Calibri"/>
            </a:endParaRPr>
          </a:p>
          <a:p>
            <a:pPr marL="252729" marR="245110" algn="ctr">
              <a:lnSpc>
                <a:spcPts val="1750"/>
              </a:lnSpc>
              <a:spcBef>
                <a:spcPts val="120"/>
              </a:spcBef>
            </a:pPr>
            <a:r>
              <a:rPr sz="1600" spc="-10" dirty="0">
                <a:latin typeface="Calibri"/>
                <a:cs typeface="Calibri"/>
              </a:rPr>
              <a:t>διάδοση </a:t>
            </a:r>
            <a:r>
              <a:rPr sz="1600" spc="-25" dirty="0">
                <a:latin typeface="Calibri"/>
                <a:cs typeface="Calibri"/>
              </a:rPr>
              <a:t>και </a:t>
            </a:r>
            <a:r>
              <a:rPr sz="1600" spc="-5" dirty="0">
                <a:latin typeface="Calibri"/>
                <a:cs typeface="Calibri"/>
              </a:rPr>
              <a:t>χρήση </a:t>
            </a:r>
            <a:r>
              <a:rPr sz="1600" spc="-350" dirty="0">
                <a:latin typeface="Calibri"/>
                <a:cs typeface="Calibri"/>
              </a:rPr>
              <a:t> </a:t>
            </a:r>
            <a:r>
              <a:rPr sz="1600" spc="-10" dirty="0">
                <a:latin typeface="Calibri"/>
                <a:cs typeface="Calibri"/>
              </a:rPr>
              <a:t>αποτελεσμάτων</a:t>
            </a:r>
            <a:endParaRPr sz="1600" dirty="0">
              <a:latin typeface="Calibri"/>
              <a:cs typeface="Calibri"/>
            </a:endParaRPr>
          </a:p>
        </p:txBody>
      </p:sp>
      <p:grpSp>
        <p:nvGrpSpPr>
          <p:cNvPr id="16" name="object 16"/>
          <p:cNvGrpSpPr/>
          <p:nvPr/>
        </p:nvGrpSpPr>
        <p:grpSpPr>
          <a:xfrm rot="5400000">
            <a:off x="3936212" y="2189692"/>
            <a:ext cx="467359" cy="2292985"/>
            <a:chOff x="468807" y="1886699"/>
            <a:chExt cx="467359" cy="2292985"/>
          </a:xfrm>
        </p:grpSpPr>
        <p:pic>
          <p:nvPicPr>
            <p:cNvPr id="17" name="object 17"/>
            <p:cNvPicPr/>
            <p:nvPr/>
          </p:nvPicPr>
          <p:blipFill>
            <a:blip r:embed="rId2" cstate="print"/>
            <a:stretch>
              <a:fillRect/>
            </a:stretch>
          </p:blipFill>
          <p:spPr>
            <a:xfrm>
              <a:off x="722142" y="1886699"/>
              <a:ext cx="213852" cy="2257068"/>
            </a:xfrm>
            <a:prstGeom prst="rect">
              <a:avLst/>
            </a:prstGeom>
          </p:spPr>
        </p:pic>
        <p:pic>
          <p:nvPicPr>
            <p:cNvPr id="18" name="object 18"/>
            <p:cNvPicPr/>
            <p:nvPr/>
          </p:nvPicPr>
          <p:blipFill>
            <a:blip r:embed="rId3" cstate="print"/>
            <a:stretch>
              <a:fillRect/>
            </a:stretch>
          </p:blipFill>
          <p:spPr>
            <a:xfrm>
              <a:off x="468807" y="2147061"/>
              <a:ext cx="460908" cy="2032253"/>
            </a:xfrm>
            <a:prstGeom prst="rect">
              <a:avLst/>
            </a:prstGeom>
          </p:spPr>
        </p:pic>
      </p:grpSp>
      <p:grpSp>
        <p:nvGrpSpPr>
          <p:cNvPr id="19" name="object 19"/>
          <p:cNvGrpSpPr/>
          <p:nvPr/>
        </p:nvGrpSpPr>
        <p:grpSpPr>
          <a:xfrm rot="5400000">
            <a:off x="7842003" y="918004"/>
            <a:ext cx="467359" cy="4823460"/>
            <a:chOff x="1291716" y="577567"/>
            <a:chExt cx="467359" cy="4823460"/>
          </a:xfrm>
        </p:grpSpPr>
        <p:pic>
          <p:nvPicPr>
            <p:cNvPr id="20" name="object 20"/>
            <p:cNvPicPr/>
            <p:nvPr/>
          </p:nvPicPr>
          <p:blipFill>
            <a:blip r:embed="rId4" cstate="print"/>
            <a:stretch>
              <a:fillRect/>
            </a:stretch>
          </p:blipFill>
          <p:spPr>
            <a:xfrm>
              <a:off x="1545102" y="577567"/>
              <a:ext cx="213852" cy="4793037"/>
            </a:xfrm>
            <a:prstGeom prst="rect">
              <a:avLst/>
            </a:prstGeom>
          </p:spPr>
        </p:pic>
        <p:pic>
          <p:nvPicPr>
            <p:cNvPr id="21" name="object 21"/>
            <p:cNvPicPr/>
            <p:nvPr/>
          </p:nvPicPr>
          <p:blipFill>
            <a:blip r:embed="rId5" cstate="print"/>
            <a:stretch>
              <a:fillRect/>
            </a:stretch>
          </p:blipFill>
          <p:spPr>
            <a:xfrm>
              <a:off x="1291716" y="901572"/>
              <a:ext cx="461009" cy="4498848"/>
            </a:xfrm>
            <a:prstGeom prst="rect">
              <a:avLst/>
            </a:prstGeom>
          </p:spPr>
        </p:pic>
      </p:grpSp>
      <p:sp>
        <p:nvSpPr>
          <p:cNvPr id="22" name="Rectangle 21">
            <a:extLst>
              <a:ext uri="{FF2B5EF4-FFF2-40B4-BE49-F238E27FC236}">
                <a16:creationId xmlns:a16="http://schemas.microsoft.com/office/drawing/2014/main" id="{3839CBB5-BF5B-79DE-3ABC-EE7F893A9C33}"/>
              </a:ext>
            </a:extLst>
          </p:cNvPr>
          <p:cNvSpPr/>
          <p:nvPr/>
        </p:nvSpPr>
        <p:spPr>
          <a:xfrm>
            <a:off x="1710106" y="836712"/>
            <a:ext cx="535724"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1</a:t>
            </a:r>
          </a:p>
        </p:txBody>
      </p:sp>
      <p:sp>
        <p:nvSpPr>
          <p:cNvPr id="23" name="Rectangle 22">
            <a:extLst>
              <a:ext uri="{FF2B5EF4-FFF2-40B4-BE49-F238E27FC236}">
                <a16:creationId xmlns:a16="http://schemas.microsoft.com/office/drawing/2014/main" id="{777000AB-8D9C-6C3F-48A6-50E05802788F}"/>
              </a:ext>
            </a:extLst>
          </p:cNvPr>
          <p:cNvSpPr/>
          <p:nvPr/>
        </p:nvSpPr>
        <p:spPr>
          <a:xfrm>
            <a:off x="3425305" y="4608519"/>
            <a:ext cx="535724"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2</a:t>
            </a:r>
          </a:p>
        </p:txBody>
      </p:sp>
      <p:sp>
        <p:nvSpPr>
          <p:cNvPr id="24" name="Rectangle 23">
            <a:extLst>
              <a:ext uri="{FF2B5EF4-FFF2-40B4-BE49-F238E27FC236}">
                <a16:creationId xmlns:a16="http://schemas.microsoft.com/office/drawing/2014/main" id="{837C5F5E-2ACE-8F89-B004-4341A3572DB8}"/>
              </a:ext>
            </a:extLst>
          </p:cNvPr>
          <p:cNvSpPr/>
          <p:nvPr/>
        </p:nvSpPr>
        <p:spPr>
          <a:xfrm>
            <a:off x="5856949" y="866095"/>
            <a:ext cx="535724"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3</a:t>
            </a:r>
          </a:p>
        </p:txBody>
      </p:sp>
      <p:sp>
        <p:nvSpPr>
          <p:cNvPr id="25" name="Rectangle 24">
            <a:extLst>
              <a:ext uri="{FF2B5EF4-FFF2-40B4-BE49-F238E27FC236}">
                <a16:creationId xmlns:a16="http://schemas.microsoft.com/office/drawing/2014/main" id="{4030A4A3-A856-B8E3-EBE2-C87F945AB056}"/>
              </a:ext>
            </a:extLst>
          </p:cNvPr>
          <p:cNvSpPr/>
          <p:nvPr/>
        </p:nvSpPr>
        <p:spPr>
          <a:xfrm>
            <a:off x="7577618" y="4608519"/>
            <a:ext cx="535724"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BD29-DFAD-4421-970D-4294A6535FA8}"/>
              </a:ext>
            </a:extLst>
          </p:cNvPr>
          <p:cNvSpPr>
            <a:spLocks noGrp="1"/>
          </p:cNvSpPr>
          <p:nvPr>
            <p:ph type="title"/>
          </p:nvPr>
        </p:nvSpPr>
        <p:spPr>
          <a:xfrm>
            <a:off x="913774" y="419734"/>
            <a:ext cx="10085529" cy="492443"/>
          </a:xfrm>
        </p:spPr>
        <p:txBody>
          <a:bodyPr/>
          <a:lstStyle/>
          <a:p>
            <a:r>
              <a:rPr lang="el-GR" dirty="0">
                <a:solidFill>
                  <a:schemeClr val="tx2"/>
                </a:solidFill>
              </a:rPr>
              <a:t>Περιγραφή σχεδίου</a:t>
            </a:r>
            <a:endParaRPr lang="en-US" dirty="0"/>
          </a:p>
        </p:txBody>
      </p:sp>
      <p:sp>
        <p:nvSpPr>
          <p:cNvPr id="4" name="3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55</a:t>
            </a:fld>
            <a:endParaRPr lang="en-US" dirty="0"/>
          </a:p>
        </p:txBody>
      </p:sp>
      <p:graphicFrame>
        <p:nvGraphicFramePr>
          <p:cNvPr id="10" name="Diagram 9">
            <a:extLst>
              <a:ext uri="{FF2B5EF4-FFF2-40B4-BE49-F238E27FC236}">
                <a16:creationId xmlns:a16="http://schemas.microsoft.com/office/drawing/2014/main" id="{E20FC537-2E60-4A39-A7C3-F7EDCE8E06FC}"/>
              </a:ext>
            </a:extLst>
          </p:cNvPr>
          <p:cNvGraphicFramePr/>
          <p:nvPr>
            <p:extLst>
              <p:ext uri="{D42A27DB-BD31-4B8C-83A1-F6EECF244321}">
                <p14:modId xmlns:p14="http://schemas.microsoft.com/office/powerpoint/2010/main" val="3869122102"/>
              </p:ext>
            </p:extLst>
          </p:nvPr>
        </p:nvGraphicFramePr>
        <p:xfrm>
          <a:off x="2999656" y="8297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Oι Bασικές Ανάγκες του Ανθρώπου">
            <a:extLst>
              <a:ext uri="{FF2B5EF4-FFF2-40B4-BE49-F238E27FC236}">
                <a16:creationId xmlns:a16="http://schemas.microsoft.com/office/drawing/2014/main" id="{7946B5C0-3090-376E-BCB1-6BF08E0B4D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766" y="2814176"/>
            <a:ext cx="2752725" cy="25409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6C7B66B-5038-FD87-012D-47F5996B2046}"/>
              </a:ext>
            </a:extLst>
          </p:cNvPr>
          <p:cNvPicPr>
            <a:picLocks noChangeAspect="1"/>
          </p:cNvPicPr>
          <p:nvPr/>
        </p:nvPicPr>
        <p:blipFill>
          <a:blip r:embed="rId8"/>
          <a:stretch>
            <a:fillRect/>
          </a:stretch>
        </p:blipFill>
        <p:spPr>
          <a:xfrm>
            <a:off x="5519936" y="5699193"/>
            <a:ext cx="2327899" cy="733288"/>
          </a:xfrm>
          <a:prstGeom prst="rect">
            <a:avLst/>
          </a:prstGeom>
        </p:spPr>
      </p:pic>
      <p:pic>
        <p:nvPicPr>
          <p:cNvPr id="6" name="Picture 5">
            <a:extLst>
              <a:ext uri="{FF2B5EF4-FFF2-40B4-BE49-F238E27FC236}">
                <a16:creationId xmlns:a16="http://schemas.microsoft.com/office/drawing/2014/main" id="{71A7B835-B456-1D10-9BFB-4E9A7C0C31A6}"/>
              </a:ext>
            </a:extLst>
          </p:cNvPr>
          <p:cNvPicPr>
            <a:picLocks noChangeAspect="1"/>
          </p:cNvPicPr>
          <p:nvPr/>
        </p:nvPicPr>
        <p:blipFill>
          <a:blip r:embed="rId9"/>
          <a:stretch>
            <a:fillRect/>
          </a:stretch>
        </p:blipFill>
        <p:spPr>
          <a:xfrm>
            <a:off x="8450216" y="3272408"/>
            <a:ext cx="2752725" cy="1657350"/>
          </a:xfrm>
          <a:prstGeom prst="rect">
            <a:avLst/>
          </a:prstGeom>
        </p:spPr>
      </p:pic>
    </p:spTree>
    <p:extLst>
      <p:ext uri="{BB962C8B-B14F-4D97-AF65-F5344CB8AC3E}">
        <p14:creationId xmlns:p14="http://schemas.microsoft.com/office/powerpoint/2010/main" val="151125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BD29-DFAD-4421-970D-4294A6535FA8}"/>
              </a:ext>
            </a:extLst>
          </p:cNvPr>
          <p:cNvSpPr>
            <a:spLocks noGrp="1"/>
          </p:cNvSpPr>
          <p:nvPr>
            <p:ph type="title"/>
          </p:nvPr>
        </p:nvSpPr>
        <p:spPr>
          <a:xfrm>
            <a:off x="913773" y="140620"/>
            <a:ext cx="10085529" cy="492443"/>
          </a:xfrm>
        </p:spPr>
        <p:txBody>
          <a:bodyPr/>
          <a:lstStyle/>
          <a:p>
            <a:r>
              <a:rPr lang="el-GR" dirty="0">
                <a:solidFill>
                  <a:schemeClr val="tx2"/>
                </a:solidFill>
              </a:rPr>
              <a:t>ΣΤΟΧΟΙ</a:t>
            </a:r>
            <a:endParaRPr lang="en-US" dirty="0">
              <a:solidFill>
                <a:schemeClr val="tx2"/>
              </a:solidFill>
            </a:endParaRPr>
          </a:p>
        </p:txBody>
      </p:sp>
      <p:sp>
        <p:nvSpPr>
          <p:cNvPr id="5" name="4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56</a:t>
            </a:fld>
            <a:endParaRPr lang="en-US" dirty="0"/>
          </a:p>
        </p:txBody>
      </p:sp>
      <p:sp>
        <p:nvSpPr>
          <p:cNvPr id="6" name="Speech Bubble: Oval 5">
            <a:extLst>
              <a:ext uri="{FF2B5EF4-FFF2-40B4-BE49-F238E27FC236}">
                <a16:creationId xmlns:a16="http://schemas.microsoft.com/office/drawing/2014/main" id="{168C9973-B476-4DE5-947A-27CE185A46C0}"/>
              </a:ext>
            </a:extLst>
          </p:cNvPr>
          <p:cNvSpPr/>
          <p:nvPr/>
        </p:nvSpPr>
        <p:spPr>
          <a:xfrm rot="1413752">
            <a:off x="9767012" y="189001"/>
            <a:ext cx="2702980" cy="22194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Εργαλείο συμπερίληψης </a:t>
            </a:r>
          </a:p>
          <a:p>
            <a:pPr algn="ctr"/>
            <a:r>
              <a:rPr lang="el-GR" dirty="0"/>
              <a:t>&amp;</a:t>
            </a:r>
          </a:p>
          <a:p>
            <a:pPr algn="ctr"/>
            <a:r>
              <a:rPr lang="el-GR" dirty="0"/>
              <a:t>υποστήριξης </a:t>
            </a:r>
            <a:r>
              <a:rPr lang="en-US" dirty="0"/>
              <a:t> </a:t>
            </a:r>
            <a:r>
              <a:rPr lang="el-GR" dirty="0"/>
              <a:t>νεων φορέων δίχως εμπειρία</a:t>
            </a:r>
            <a:endParaRPr lang="en-US" dirty="0"/>
          </a:p>
        </p:txBody>
      </p:sp>
      <p:graphicFrame>
        <p:nvGraphicFramePr>
          <p:cNvPr id="7" name="Diagram 6">
            <a:extLst>
              <a:ext uri="{FF2B5EF4-FFF2-40B4-BE49-F238E27FC236}">
                <a16:creationId xmlns:a16="http://schemas.microsoft.com/office/drawing/2014/main" id="{C86353B4-8AC4-4F7F-8620-D3F9E0227A76}"/>
              </a:ext>
            </a:extLst>
          </p:cNvPr>
          <p:cNvGraphicFramePr/>
          <p:nvPr>
            <p:extLst>
              <p:ext uri="{D42A27DB-BD31-4B8C-83A1-F6EECF244321}">
                <p14:modId xmlns:p14="http://schemas.microsoft.com/office/powerpoint/2010/main" val="1158610876"/>
              </p:ext>
            </p:extLst>
          </p:nvPr>
        </p:nvGraphicFramePr>
        <p:xfrm>
          <a:off x="594464" y="867929"/>
          <a:ext cx="9197009" cy="5869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834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irc_mi" descr="http://leunig.net.au/wp-content/uploads/2009/10/nowwherehow.gif">
            <a:extLst>
              <a:ext uri="{FF2B5EF4-FFF2-40B4-BE49-F238E27FC236}">
                <a16:creationId xmlns:a16="http://schemas.microsoft.com/office/drawing/2014/main" id="{A3F80D9C-460D-43C6-A247-669E7298D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02" y="1989139"/>
            <a:ext cx="4248151"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1 - Τίτλος">
            <a:extLst>
              <a:ext uri="{FF2B5EF4-FFF2-40B4-BE49-F238E27FC236}">
                <a16:creationId xmlns:a16="http://schemas.microsoft.com/office/drawing/2014/main" id="{41E20D38-C767-42DA-AA4F-633C08264239}"/>
              </a:ext>
            </a:extLst>
          </p:cNvPr>
          <p:cNvSpPr>
            <a:spLocks noGrp="1"/>
          </p:cNvSpPr>
          <p:nvPr>
            <p:ph type="ctrTitle"/>
          </p:nvPr>
        </p:nvSpPr>
        <p:spPr bwMode="auto">
          <a:xfrm>
            <a:off x="949843" y="188642"/>
            <a:ext cx="9195835" cy="1143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8580" tIns="34290" rIns="68580" bIns="34290" numCol="1" anchor="t" anchorCtr="0" compatLnSpc="1">
            <a:prstTxWarp prst="textNoShape">
              <a:avLst/>
            </a:prstTxWarp>
            <a:noAutofit/>
          </a:bodyPr>
          <a:lstStyle/>
          <a:p>
            <a:pPr algn="l"/>
            <a:r>
              <a:rPr lang="el-GR" altLang="el-GR" dirty="0">
                <a:solidFill>
                  <a:schemeClr val="accent1">
                    <a:lumMod val="75000"/>
                  </a:schemeClr>
                </a:solidFill>
                <a:latin typeface="Comic Sans MS" panose="030F0702030302020204" pitchFamily="66" charset="0"/>
              </a:rPr>
              <a:t>Στρατηγικός Σχεδιασμός!</a:t>
            </a:r>
          </a:p>
        </p:txBody>
      </p:sp>
      <p:sp>
        <p:nvSpPr>
          <p:cNvPr id="3076" name="2 - Θέση περιεχομένου">
            <a:extLst>
              <a:ext uri="{FF2B5EF4-FFF2-40B4-BE49-F238E27FC236}">
                <a16:creationId xmlns:a16="http://schemas.microsoft.com/office/drawing/2014/main" id="{3C86B6FC-E010-4F8F-8DC7-A0059791D2F0}"/>
              </a:ext>
            </a:extLst>
          </p:cNvPr>
          <p:cNvSpPr>
            <a:spLocks noGrp="1"/>
          </p:cNvSpPr>
          <p:nvPr>
            <p:ph type="subTitle" idx="4"/>
          </p:nvPr>
        </p:nvSpPr>
        <p:spPr bwMode="auto">
          <a:xfrm>
            <a:off x="119336" y="1052736"/>
            <a:ext cx="7172325" cy="51850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8580" tIns="34290" rIns="68580" bIns="34290" numCol="1" anchor="t" anchorCtr="0" compatLnSpc="1">
            <a:prstTxWarp prst="textNoShape">
              <a:avLst/>
            </a:prstTxWarp>
            <a:noAutofit/>
          </a:bodyPr>
          <a:lstStyle/>
          <a:p>
            <a:pPr marL="0" indent="0">
              <a:buNone/>
            </a:pPr>
            <a:r>
              <a:rPr lang="el-GR" altLang="el-GR" sz="2800" b="1" i="1" dirty="0">
                <a:solidFill>
                  <a:schemeClr val="bg1"/>
                </a:solidFill>
              </a:rPr>
              <a:t>Ο στρατηγικός σχεδιασμός ξεκινάει απαντώντας σε (3) βασικά ερωτήματα: </a:t>
            </a:r>
          </a:p>
          <a:p>
            <a:pPr marL="0" indent="0">
              <a:buNone/>
            </a:pPr>
            <a:endParaRPr lang="el-GR" altLang="el-GR" sz="2800" dirty="0">
              <a:solidFill>
                <a:schemeClr val="bg1"/>
              </a:solidFill>
            </a:endParaRPr>
          </a:p>
          <a:p>
            <a:pPr marL="0" indent="0">
              <a:buNone/>
            </a:pPr>
            <a:endParaRPr lang="el-GR" altLang="el-GR" sz="2800" dirty="0">
              <a:solidFill>
                <a:schemeClr val="bg1"/>
              </a:solidFill>
            </a:endParaRPr>
          </a:p>
          <a:p>
            <a:pPr marL="0" indent="0">
              <a:spcBef>
                <a:spcPts val="450"/>
              </a:spcBef>
              <a:spcAft>
                <a:spcPts val="450"/>
              </a:spcAft>
              <a:buFontTx/>
              <a:buAutoNum type="arabicPeriod"/>
            </a:pPr>
            <a:r>
              <a:rPr lang="el-GR" altLang="el-GR" sz="2800" dirty="0">
                <a:solidFill>
                  <a:schemeClr val="bg1"/>
                </a:solidFill>
              </a:rPr>
              <a:t>Πού βρισκόμαστε; </a:t>
            </a:r>
          </a:p>
          <a:p>
            <a:pPr marL="0" indent="0">
              <a:spcBef>
                <a:spcPts val="450"/>
              </a:spcBef>
              <a:spcAft>
                <a:spcPts val="450"/>
              </a:spcAft>
              <a:buFontTx/>
              <a:buAutoNum type="arabicPeriod"/>
            </a:pPr>
            <a:r>
              <a:rPr lang="el-GR" altLang="el-GR" sz="2800" dirty="0">
                <a:solidFill>
                  <a:schemeClr val="bg1"/>
                </a:solidFill>
              </a:rPr>
              <a:t>Πού θέλουμε να πάμε; </a:t>
            </a:r>
          </a:p>
          <a:p>
            <a:pPr marL="0" indent="0">
              <a:spcBef>
                <a:spcPts val="450"/>
              </a:spcBef>
              <a:spcAft>
                <a:spcPts val="450"/>
              </a:spcAft>
              <a:buFontTx/>
              <a:buAutoNum type="arabicPeriod"/>
            </a:pPr>
            <a:r>
              <a:rPr lang="el-GR" altLang="el-GR" sz="2800" dirty="0">
                <a:solidFill>
                  <a:schemeClr val="bg1"/>
                </a:solidFill>
              </a:rPr>
              <a:t>Πώς θα πάμε εκεί;</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8CD6A6A5-546D-4E93-A4FA-82E14AD9D0C1}"/>
              </a:ext>
            </a:extLst>
          </p:cNvPr>
          <p:cNvSpPr>
            <a:spLocks noGrp="1"/>
          </p:cNvSpPr>
          <p:nvPr>
            <p:ph type="ctrTitle"/>
          </p:nvPr>
        </p:nvSpPr>
        <p:spPr>
          <a:xfrm>
            <a:off x="1663404" y="291068"/>
            <a:ext cx="8534400" cy="1237009"/>
          </a:xfrm>
        </p:spPr>
        <p:txBody>
          <a:bodyPr spcFirstLastPara="1" vert="horz" wrap="square" lIns="68580" tIns="34290" rIns="68580" bIns="34290" numCol="1" anchor="t" anchorCtr="0" compatLnSpc="1">
            <a:prstTxWarp prst="textNoShape">
              <a:avLst/>
            </a:prstTxWarp>
            <a:normAutofit fontScale="90000"/>
          </a:bodyPr>
          <a:lstStyle/>
          <a:p>
            <a:pPr marL="471488" algn="ctr">
              <a:defRPr/>
            </a:pPr>
            <a:r>
              <a:rPr lang="el-GR" sz="3600" dirty="0">
                <a:solidFill>
                  <a:schemeClr val="bg1"/>
                </a:solidFill>
                <a:latin typeface="Calibri" pitchFamily="34" charset="0"/>
              </a:rPr>
              <a:t> Εργαλεία Στρατηγικού </a:t>
            </a:r>
            <a:r>
              <a:rPr lang="el-GR" dirty="0">
                <a:solidFill>
                  <a:schemeClr val="bg1"/>
                </a:solidFill>
                <a:latin typeface="Calibri" pitchFamily="34" charset="0"/>
              </a:rPr>
              <a:t/>
            </a:r>
            <a:br>
              <a:rPr lang="el-GR" dirty="0">
                <a:solidFill>
                  <a:schemeClr val="bg1"/>
                </a:solidFill>
                <a:latin typeface="Calibri" pitchFamily="34" charset="0"/>
              </a:rPr>
            </a:br>
            <a:r>
              <a:rPr lang="el-GR" dirty="0">
                <a:solidFill>
                  <a:schemeClr val="bg1"/>
                </a:solidFill>
                <a:latin typeface="Calibri" pitchFamily="34" charset="0"/>
              </a:rPr>
              <a:t> </a:t>
            </a:r>
            <a:r>
              <a:rPr lang="el-GR" sz="4000" dirty="0">
                <a:solidFill>
                  <a:schemeClr val="bg1"/>
                </a:solidFill>
                <a:latin typeface="Calibri" pitchFamily="34" charset="0"/>
              </a:rPr>
              <a:t>Σχεδιασμού – SWOT Ανάλυση</a:t>
            </a:r>
            <a:r>
              <a:rPr lang="el-GR" dirty="0">
                <a:solidFill>
                  <a:schemeClr val="bg1"/>
                </a:solidFill>
              </a:rPr>
              <a:t/>
            </a:r>
            <a:br>
              <a:rPr lang="el-GR" dirty="0">
                <a:solidFill>
                  <a:schemeClr val="bg1"/>
                </a:solidFill>
              </a:rPr>
            </a:br>
            <a:endParaRPr lang="el-GR" dirty="0">
              <a:solidFill>
                <a:schemeClr val="bg1"/>
              </a:solidFill>
              <a:latin typeface="Calibri" pitchFamily="34" charset="0"/>
            </a:endParaRPr>
          </a:p>
        </p:txBody>
      </p:sp>
      <p:sp>
        <p:nvSpPr>
          <p:cNvPr id="3" name="2 - Θέση περιεχομένου">
            <a:extLst>
              <a:ext uri="{FF2B5EF4-FFF2-40B4-BE49-F238E27FC236}">
                <a16:creationId xmlns:a16="http://schemas.microsoft.com/office/drawing/2014/main" id="{3F8335F1-8899-4690-805A-F581F3A04529}"/>
              </a:ext>
            </a:extLst>
          </p:cNvPr>
          <p:cNvSpPr>
            <a:spLocks noGrp="1"/>
          </p:cNvSpPr>
          <p:nvPr>
            <p:ph type="subTitle" idx="4"/>
          </p:nvPr>
        </p:nvSpPr>
        <p:spPr>
          <a:xfrm>
            <a:off x="1703512" y="1663640"/>
            <a:ext cx="8504239" cy="1477328"/>
          </a:xfrm>
          <a:prstGeom prst="rect">
            <a:avLst/>
          </a:prstGeom>
        </p:spPr>
        <p:txBody>
          <a:bodyPr/>
          <a:lstStyle/>
          <a:p>
            <a:pPr marL="0" indent="0" algn="just">
              <a:buNone/>
              <a:defRPr/>
            </a:pPr>
            <a:r>
              <a:rPr lang="el-GR" sz="2400" dirty="0">
                <a:solidFill>
                  <a:schemeClr val="bg1"/>
                </a:solidFill>
              </a:rPr>
              <a:t>Το αρκτικόλεξο SWOT προκύπτει από τις αγγλικές λέξεις: </a:t>
            </a:r>
            <a:r>
              <a:rPr lang="en-GB" sz="2400" b="1" i="1" dirty="0">
                <a:solidFill>
                  <a:schemeClr val="bg1"/>
                </a:solidFill>
              </a:rPr>
              <a:t>Strengths</a:t>
            </a:r>
            <a:r>
              <a:rPr lang="el-GR" sz="2400" b="1" i="1" dirty="0">
                <a:solidFill>
                  <a:schemeClr val="bg1"/>
                </a:solidFill>
              </a:rPr>
              <a:t>, </a:t>
            </a:r>
            <a:r>
              <a:rPr lang="en-US" sz="2400" b="1" i="1" dirty="0">
                <a:solidFill>
                  <a:schemeClr val="bg1"/>
                </a:solidFill>
              </a:rPr>
              <a:t>Weaknesses</a:t>
            </a:r>
            <a:r>
              <a:rPr lang="el-GR" sz="2400" b="1" i="1" dirty="0">
                <a:solidFill>
                  <a:schemeClr val="bg1"/>
                </a:solidFill>
              </a:rPr>
              <a:t>, Opportunities, Threats</a:t>
            </a:r>
            <a:r>
              <a:rPr lang="el-GR" sz="2400" b="1" dirty="0">
                <a:solidFill>
                  <a:schemeClr val="bg1"/>
                </a:solidFill>
              </a:rPr>
              <a:t> </a:t>
            </a:r>
            <a:r>
              <a:rPr lang="el-GR" sz="2400" dirty="0">
                <a:solidFill>
                  <a:schemeClr val="bg1"/>
                </a:solidFill>
              </a:rPr>
              <a:t>(δυνατά σημεία, αδύνατα σημεία, ευκαιρίες, απειλές)</a:t>
            </a:r>
          </a:p>
          <a:p>
            <a:pPr>
              <a:defRPr/>
            </a:pPr>
            <a:endParaRPr lang="el-GR" sz="2400" dirty="0">
              <a:solidFill>
                <a:schemeClr val="bg1"/>
              </a:solidFill>
            </a:endParaRPr>
          </a:p>
        </p:txBody>
      </p:sp>
      <p:pic>
        <p:nvPicPr>
          <p:cNvPr id="2050" name="Picture 2" descr="How to Complete a Personal SWOT Analysis | by Jodie Shaw | Thrive Global |  Medium">
            <a:extLst>
              <a:ext uri="{FF2B5EF4-FFF2-40B4-BE49-F238E27FC236}">
                <a16:creationId xmlns:a16="http://schemas.microsoft.com/office/drawing/2014/main" id="{703C2964-5B63-9B5A-2488-7263DC834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3140968"/>
            <a:ext cx="4680520" cy="26790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1 - Τίτλος">
            <a:extLst>
              <a:ext uri="{FF2B5EF4-FFF2-40B4-BE49-F238E27FC236}">
                <a16:creationId xmlns:a16="http://schemas.microsoft.com/office/drawing/2014/main" id="{F6665B8D-0C5A-4D50-81D9-D983FFE7CEB0}"/>
              </a:ext>
            </a:extLst>
          </p:cNvPr>
          <p:cNvSpPr>
            <a:spLocks noGrp="1"/>
          </p:cNvSpPr>
          <p:nvPr>
            <p:ph type="ctrTitle"/>
          </p:nvPr>
        </p:nvSpPr>
        <p:spPr bwMode="auto">
          <a:xfrm>
            <a:off x="407368" y="387830"/>
            <a:ext cx="327216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8580" tIns="34290" rIns="68580" bIns="34290" numCol="1" anchor="t" anchorCtr="0" compatLnSpc="1">
            <a:prstTxWarp prst="textNoShape">
              <a:avLst/>
            </a:prstTxWarp>
            <a:noAutofit/>
          </a:bodyPr>
          <a:lstStyle/>
          <a:p>
            <a:pPr algn="l"/>
            <a:r>
              <a:rPr lang="el-GR" altLang="el-GR" dirty="0">
                <a:solidFill>
                  <a:schemeClr val="bg1"/>
                </a:solidFill>
              </a:rPr>
              <a:t>     Οι Στόχοι…</a:t>
            </a:r>
          </a:p>
        </p:txBody>
      </p:sp>
      <p:sp>
        <p:nvSpPr>
          <p:cNvPr id="3" name="2 - Θέση περιεχομένου">
            <a:extLst>
              <a:ext uri="{FF2B5EF4-FFF2-40B4-BE49-F238E27FC236}">
                <a16:creationId xmlns:a16="http://schemas.microsoft.com/office/drawing/2014/main" id="{DB06F13F-D0DD-4665-BFA9-40119EF2E822}"/>
              </a:ext>
            </a:extLst>
          </p:cNvPr>
          <p:cNvSpPr>
            <a:spLocks noGrp="1"/>
          </p:cNvSpPr>
          <p:nvPr>
            <p:ph type="subTitle" idx="4"/>
          </p:nvPr>
        </p:nvSpPr>
        <p:spPr>
          <a:xfrm>
            <a:off x="407368" y="1334087"/>
            <a:ext cx="6840760" cy="3652282"/>
          </a:xfrm>
          <a:prstGeom prst="rect">
            <a:avLst/>
          </a:prstGeom>
        </p:spPr>
        <p:txBody>
          <a:bodyPr numCol="2"/>
          <a:lstStyle/>
          <a:p>
            <a:pPr marL="0" indent="0">
              <a:buNone/>
              <a:defRPr/>
            </a:pPr>
            <a:endParaRPr lang="el-GR" sz="2400" b="1" dirty="0">
              <a:solidFill>
                <a:schemeClr val="bg1"/>
              </a:solidFill>
            </a:endParaRPr>
          </a:p>
          <a:p>
            <a:pPr marL="139304" indent="-139304">
              <a:lnSpc>
                <a:spcPct val="150000"/>
              </a:lnSpc>
              <a:spcBef>
                <a:spcPts val="450"/>
              </a:spcBef>
              <a:spcAft>
                <a:spcPts val="450"/>
              </a:spcAft>
              <a:defRPr/>
            </a:pPr>
            <a:r>
              <a:rPr lang="el-GR" sz="2400" dirty="0">
                <a:solidFill>
                  <a:schemeClr val="bg1"/>
                </a:solidFill>
                <a:latin typeface="Raleway" pitchFamily="2" charset="0"/>
              </a:rPr>
              <a:t>Συγκεκριμένοι</a:t>
            </a:r>
          </a:p>
          <a:p>
            <a:pPr marL="139304" indent="-139304">
              <a:lnSpc>
                <a:spcPct val="150000"/>
              </a:lnSpc>
              <a:spcBef>
                <a:spcPts val="450"/>
              </a:spcBef>
              <a:spcAft>
                <a:spcPts val="450"/>
              </a:spcAft>
              <a:defRPr/>
            </a:pPr>
            <a:r>
              <a:rPr lang="el-GR" sz="2400" dirty="0">
                <a:solidFill>
                  <a:schemeClr val="bg1"/>
                </a:solidFill>
                <a:latin typeface="Raleway" pitchFamily="2" charset="0"/>
              </a:rPr>
              <a:t>Μετρήσιμοι   </a:t>
            </a:r>
          </a:p>
          <a:p>
            <a:pPr marL="139304" indent="-139304">
              <a:lnSpc>
                <a:spcPct val="150000"/>
              </a:lnSpc>
              <a:spcBef>
                <a:spcPts val="450"/>
              </a:spcBef>
              <a:spcAft>
                <a:spcPts val="450"/>
              </a:spcAft>
              <a:defRPr/>
            </a:pPr>
            <a:r>
              <a:rPr lang="el-GR" sz="2400" dirty="0">
                <a:solidFill>
                  <a:schemeClr val="bg1"/>
                </a:solidFill>
                <a:latin typeface="Raleway" pitchFamily="2" charset="0"/>
              </a:rPr>
              <a:t>Εφικτοί -Συμφωνημένοι</a:t>
            </a:r>
          </a:p>
          <a:p>
            <a:pPr marL="139304" indent="-139304">
              <a:lnSpc>
                <a:spcPct val="150000"/>
              </a:lnSpc>
              <a:spcBef>
                <a:spcPts val="450"/>
              </a:spcBef>
              <a:spcAft>
                <a:spcPts val="450"/>
              </a:spcAft>
              <a:defRPr/>
            </a:pPr>
            <a:r>
              <a:rPr lang="el-GR" sz="2400" dirty="0">
                <a:solidFill>
                  <a:schemeClr val="bg1"/>
                </a:solidFill>
                <a:latin typeface="Raleway" pitchFamily="2" charset="0"/>
              </a:rPr>
              <a:t>Σχετικοί - Ρεαλιστικοί</a:t>
            </a:r>
          </a:p>
          <a:p>
            <a:pPr marL="139304" indent="-139304">
              <a:lnSpc>
                <a:spcPct val="150000"/>
              </a:lnSpc>
              <a:spcBef>
                <a:spcPts val="450"/>
              </a:spcBef>
              <a:spcAft>
                <a:spcPts val="450"/>
              </a:spcAft>
              <a:defRPr/>
            </a:pPr>
            <a:r>
              <a:rPr lang="el-GR" sz="2400" dirty="0">
                <a:solidFill>
                  <a:schemeClr val="bg1"/>
                </a:solidFill>
                <a:latin typeface="Raleway" pitchFamily="2" charset="0"/>
              </a:rPr>
              <a:t>Χρονικά καθορισμένοι</a:t>
            </a:r>
          </a:p>
          <a:p>
            <a:pPr marL="204788" indent="-7144">
              <a:buNone/>
              <a:defRPr/>
            </a:pPr>
            <a:endParaRPr lang="el-GR" sz="2400" dirty="0">
              <a:solidFill>
                <a:schemeClr val="bg1"/>
              </a:solidFill>
            </a:endParaRPr>
          </a:p>
        </p:txBody>
      </p:sp>
      <p:sp>
        <p:nvSpPr>
          <p:cNvPr id="7174" name="AutoShape 7" descr="Αποτέλεσμα εικόνας για νότες">
            <a:extLst>
              <a:ext uri="{FF2B5EF4-FFF2-40B4-BE49-F238E27FC236}">
                <a16:creationId xmlns:a16="http://schemas.microsoft.com/office/drawing/2014/main" id="{3C5C20BE-7385-449F-B0DD-33045DB4F548}"/>
              </a:ext>
            </a:extLst>
          </p:cNvPr>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l-GR" altLang="el-GR" sz="1050"/>
          </a:p>
        </p:txBody>
      </p:sp>
      <p:sp>
        <p:nvSpPr>
          <p:cNvPr id="7175" name="AutoShape 11" descr="Αποτέλεσμα εικόνας για νότες">
            <a:extLst>
              <a:ext uri="{FF2B5EF4-FFF2-40B4-BE49-F238E27FC236}">
                <a16:creationId xmlns:a16="http://schemas.microsoft.com/office/drawing/2014/main" id="{44483B53-94A4-46E4-99A6-9C8B20B483A6}"/>
              </a:ext>
            </a:extLst>
          </p:cNvPr>
          <p:cNvSpPr>
            <a:spLocks noChangeAspect="1" noChangeArrowheads="1"/>
          </p:cNvSpPr>
          <p:nvPr/>
        </p:nvSpPr>
        <p:spPr bwMode="auto">
          <a:xfrm>
            <a:off x="1679577" y="-1790700"/>
            <a:ext cx="4857751"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l-GR" altLang="el-GR" sz="1050"/>
          </a:p>
        </p:txBody>
      </p:sp>
      <p:pic>
        <p:nvPicPr>
          <p:cNvPr id="3074" name="Picture 2" descr="Setting SMART Training Goals | Fossil Consulting Services, Inc.">
            <a:extLst>
              <a:ext uri="{FF2B5EF4-FFF2-40B4-BE49-F238E27FC236}">
                <a16:creationId xmlns:a16="http://schemas.microsoft.com/office/drawing/2014/main" id="{3FE3B4B6-A9F3-22C1-7FAB-BF13149D4C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9379" y="160339"/>
            <a:ext cx="7721927" cy="3743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Στόχοι – 2o ΚΕ.Δ.Α.Σ.Υ. Α΄ ΑΘΗΝΑΣ">
            <a:extLst>
              <a:ext uri="{FF2B5EF4-FFF2-40B4-BE49-F238E27FC236}">
                <a16:creationId xmlns:a16="http://schemas.microsoft.com/office/drawing/2014/main" id="{D8CBDA4F-F102-8EA9-777A-953E4AED7B51}"/>
              </a:ext>
            </a:extLst>
          </p:cNvPr>
          <p:cNvPicPr>
            <a:picLocks noChangeAspect="1" noChangeArrowheads="1"/>
          </p:cNvPicPr>
          <p:nvPr/>
        </p:nvPicPr>
        <p:blipFill>
          <a:blip r:embed="rId3"/>
          <a:srcRect/>
          <a:stretch>
            <a:fillRect/>
          </a:stretch>
        </p:blipFill>
        <p:spPr bwMode="auto">
          <a:xfrm>
            <a:off x="7111299" y="4928610"/>
            <a:ext cx="2258085" cy="1693564"/>
          </a:xfrm>
          <a:prstGeom prst="rect">
            <a:avLst/>
          </a:prstGeom>
          <a:noFill/>
        </p:spPr>
      </p:pic>
      <p:sp>
        <p:nvSpPr>
          <p:cNvPr id="6" name="5 - Δεξιό βέλος">
            <a:extLst>
              <a:ext uri="{FF2B5EF4-FFF2-40B4-BE49-F238E27FC236}">
                <a16:creationId xmlns:a16="http://schemas.microsoft.com/office/drawing/2014/main" id="{29723440-904B-36EB-C196-885A7C9E7311}"/>
              </a:ext>
            </a:extLst>
          </p:cNvPr>
          <p:cNvSpPr/>
          <p:nvPr/>
        </p:nvSpPr>
        <p:spPr>
          <a:xfrm rot="5400000">
            <a:off x="7850718" y="4179952"/>
            <a:ext cx="686044" cy="451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60190"/>
            <a:ext cx="8595101"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K</a:t>
            </a:r>
            <a:r>
              <a:rPr lang="el-GR" sz="2800" dirty="0" err="1">
                <a:solidFill>
                  <a:schemeClr val="bg1"/>
                </a:solidFill>
                <a:latin typeface="Century Gothic" panose="020B0502020202020204" pitchFamily="34" charset="0"/>
              </a:rPr>
              <a:t>εντρικές</a:t>
            </a:r>
            <a:r>
              <a:rPr lang="el-GR" sz="2800" dirty="0">
                <a:solidFill>
                  <a:schemeClr val="bg1"/>
                </a:solidFill>
                <a:latin typeface="Century Gothic" panose="020B0502020202020204" pitchFamily="34" charset="0"/>
              </a:rPr>
              <a:t>/Αποκεντρωμένες Δράσεις &amp; Διαχείριση</a:t>
            </a:r>
            <a:endParaRPr lang="en-GB" sz="2800" dirty="0">
              <a:solidFill>
                <a:schemeClr val="bg1"/>
              </a:solidFill>
              <a:latin typeface="Century Gothic" panose="020B0502020202020204" pitchFamily="34" charset="0"/>
            </a:endParaRPr>
          </a:p>
        </p:txBody>
      </p:sp>
      <p:graphicFrame>
        <p:nvGraphicFramePr>
          <p:cNvPr id="4" name="Diagram 3"/>
          <p:cNvGraphicFramePr/>
          <p:nvPr>
            <p:extLst>
              <p:ext uri="{D42A27DB-BD31-4B8C-83A1-F6EECF244321}">
                <p14:modId xmlns:p14="http://schemas.microsoft.com/office/powerpoint/2010/main" val="4096178585"/>
              </p:ext>
            </p:extLst>
          </p:nvPr>
        </p:nvGraphicFramePr>
        <p:xfrm>
          <a:off x="47328" y="692697"/>
          <a:ext cx="11305256" cy="259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69584BB3-A215-FE48-51ED-04475759D8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68" t="17223" r="7177" b="7178"/>
          <a:stretch/>
        </p:blipFill>
        <p:spPr>
          <a:xfrm>
            <a:off x="3647728" y="3459469"/>
            <a:ext cx="5400600" cy="3094727"/>
          </a:xfrm>
          <a:prstGeom prst="rect">
            <a:avLst/>
          </a:prstGeom>
        </p:spPr>
      </p:pic>
    </p:spTree>
    <p:extLst>
      <p:ext uri="{BB962C8B-B14F-4D97-AF65-F5344CB8AC3E}">
        <p14:creationId xmlns:p14="http://schemas.microsoft.com/office/powerpoint/2010/main" val="14406833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object 12"/>
          <p:cNvSpPr/>
          <p:nvPr/>
        </p:nvSpPr>
        <p:spPr>
          <a:xfrm>
            <a:off x="551384" y="252960"/>
            <a:ext cx="11233248" cy="6416399"/>
          </a:xfrm>
          <a:custGeom>
            <a:avLst/>
            <a:gdLst/>
            <a:ahLst/>
            <a:cxnLst/>
            <a:rect l="l" t="t" r="r" b="b"/>
            <a:pathLst>
              <a:path w="5352415" h="1178560">
                <a:moveTo>
                  <a:pt x="5155946" y="0"/>
                </a:moveTo>
                <a:lnTo>
                  <a:pt x="196342" y="0"/>
                </a:lnTo>
                <a:lnTo>
                  <a:pt x="151315" y="5184"/>
                </a:lnTo>
                <a:lnTo>
                  <a:pt x="109986" y="19952"/>
                </a:lnTo>
                <a:lnTo>
                  <a:pt x="73531" y="43127"/>
                </a:lnTo>
                <a:lnTo>
                  <a:pt x="43127" y="73531"/>
                </a:lnTo>
                <a:lnTo>
                  <a:pt x="19952" y="109986"/>
                </a:lnTo>
                <a:lnTo>
                  <a:pt x="5184" y="151315"/>
                </a:lnTo>
                <a:lnTo>
                  <a:pt x="0" y="196341"/>
                </a:lnTo>
                <a:lnTo>
                  <a:pt x="0" y="981709"/>
                </a:lnTo>
                <a:lnTo>
                  <a:pt x="5184" y="1026736"/>
                </a:lnTo>
                <a:lnTo>
                  <a:pt x="19952" y="1068065"/>
                </a:lnTo>
                <a:lnTo>
                  <a:pt x="43127" y="1104520"/>
                </a:lnTo>
                <a:lnTo>
                  <a:pt x="73531" y="1134924"/>
                </a:lnTo>
                <a:lnTo>
                  <a:pt x="109986" y="1158099"/>
                </a:lnTo>
                <a:lnTo>
                  <a:pt x="151315" y="1172867"/>
                </a:lnTo>
                <a:lnTo>
                  <a:pt x="196342" y="1178051"/>
                </a:lnTo>
                <a:lnTo>
                  <a:pt x="5155946" y="1178051"/>
                </a:lnTo>
                <a:lnTo>
                  <a:pt x="5200972" y="1172867"/>
                </a:lnTo>
                <a:lnTo>
                  <a:pt x="5242301" y="1158099"/>
                </a:lnTo>
                <a:lnTo>
                  <a:pt x="5278756" y="1134924"/>
                </a:lnTo>
                <a:lnTo>
                  <a:pt x="5309160" y="1104520"/>
                </a:lnTo>
                <a:lnTo>
                  <a:pt x="5332335" y="1068065"/>
                </a:lnTo>
                <a:lnTo>
                  <a:pt x="5347103" y="1026736"/>
                </a:lnTo>
                <a:lnTo>
                  <a:pt x="5352288" y="981709"/>
                </a:lnTo>
                <a:lnTo>
                  <a:pt x="5352288" y="196341"/>
                </a:lnTo>
                <a:lnTo>
                  <a:pt x="5347103" y="151315"/>
                </a:lnTo>
                <a:lnTo>
                  <a:pt x="5332335" y="109986"/>
                </a:lnTo>
                <a:lnTo>
                  <a:pt x="5309160" y="73531"/>
                </a:lnTo>
                <a:lnTo>
                  <a:pt x="5278756" y="43127"/>
                </a:lnTo>
                <a:lnTo>
                  <a:pt x="5242301" y="19952"/>
                </a:lnTo>
                <a:lnTo>
                  <a:pt x="5200972" y="5184"/>
                </a:lnTo>
                <a:lnTo>
                  <a:pt x="5155946" y="0"/>
                </a:lnTo>
                <a:close/>
              </a:path>
            </a:pathLst>
          </a:custGeom>
          <a:solidFill>
            <a:schemeClr val="accent4">
              <a:lumMod val="20000"/>
              <a:lumOff val="80000"/>
            </a:schemeClr>
          </a:solidFill>
        </p:spPr>
        <p:txBody>
          <a:bodyPr wrap="square" lIns="0" tIns="0" rIns="0" bIns="0" rtlCol="0"/>
          <a:lstStyle/>
          <a:p>
            <a:pPr marL="223838" indent="-214313">
              <a:spcBef>
                <a:spcPts val="75"/>
              </a:spcBef>
              <a:buFont typeface="Arial" panose="020B0604020202020204" pitchFamily="34" charset="0"/>
              <a:buChar char="•"/>
            </a:pPr>
            <a:endParaRPr lang="el-GR" sz="1050" dirty="0"/>
          </a:p>
        </p:txBody>
      </p:sp>
      <p:sp>
        <p:nvSpPr>
          <p:cNvPr id="33" name="object 17"/>
          <p:cNvSpPr txBox="1"/>
          <p:nvPr/>
        </p:nvSpPr>
        <p:spPr>
          <a:xfrm>
            <a:off x="1343472" y="622241"/>
            <a:ext cx="10081120" cy="5998437"/>
          </a:xfrm>
          <a:prstGeom prst="rect">
            <a:avLst/>
          </a:prstGeom>
        </p:spPr>
        <p:txBody>
          <a:bodyPr vert="horz" wrap="square" lIns="0" tIns="9525" rIns="0" bIns="0" rtlCol="0">
            <a:spAutoFit/>
          </a:bodyPr>
          <a:lstStyle/>
          <a:p>
            <a:pPr marL="9525">
              <a:spcBef>
                <a:spcPts val="75"/>
              </a:spcBef>
            </a:pPr>
            <a:r>
              <a:rPr lang="el-GR" sz="2000" b="1" dirty="0">
                <a:solidFill>
                  <a:prstClr val="black"/>
                </a:solidFill>
                <a:latin typeface="Raleway" charset="0"/>
              </a:rPr>
              <a:t>Ανάγκες :</a:t>
            </a:r>
            <a:r>
              <a:rPr lang="el-GR" sz="2000" dirty="0">
                <a:solidFill>
                  <a:prstClr val="black"/>
                </a:solidFill>
                <a:latin typeface="Raleway" charset="0"/>
              </a:rPr>
              <a:t> Αποτύπωση της τρέχουσας κατάστασης - Αναφορά ίσως στη διαδικασία διερεύνησης/ανίχνευσης των αναγκών (συμπεράσματα προήγουμενου προγράμματος; - παρατήρηση και ερμηνεία καθημερινών συνθηκών - ιδιαιτερότητες σχολικού περιβάλλοντος λόγω θέσης/σύνθεσης μαθητικού πληθυσμού κλπ) –</a:t>
            </a:r>
            <a:endParaRPr lang="en-US" sz="2000" dirty="0">
              <a:solidFill>
                <a:prstClr val="black"/>
              </a:solidFill>
              <a:latin typeface="Raleway" charset="0"/>
            </a:endParaRPr>
          </a:p>
          <a:p>
            <a:pPr marL="9525">
              <a:spcBef>
                <a:spcPts val="75"/>
              </a:spcBef>
            </a:pPr>
            <a:r>
              <a:rPr lang="el-GR" sz="2000" dirty="0">
                <a:solidFill>
                  <a:prstClr val="black"/>
                </a:solidFill>
                <a:latin typeface="Raleway" charset="0"/>
              </a:rPr>
              <a:t> </a:t>
            </a:r>
            <a:r>
              <a:rPr lang="el-GR" sz="2000" b="1" dirty="0">
                <a:solidFill>
                  <a:prstClr val="black"/>
                </a:solidFill>
                <a:latin typeface="Raleway" charset="0"/>
              </a:rPr>
              <a:t>Πχ παρατήρηση φαινομένων επιθετικής συμπεριφοράς εντός κι εκτός σχολικής κοινότητας - αύξηση ποινών - αναφορές φαινομένων εκφοβισμού - στοχοποίηση μαθητών με δυσκολίες προσαρμογής - χαμηλές επιδόσεις  </a:t>
            </a:r>
          </a:p>
          <a:p>
            <a:pPr marL="9525">
              <a:spcBef>
                <a:spcPts val="75"/>
              </a:spcBef>
            </a:pPr>
            <a:endParaRPr lang="en-US" sz="2000" dirty="0">
              <a:solidFill>
                <a:prstClr val="black"/>
              </a:solidFill>
              <a:latin typeface="Raleway" charset="0"/>
            </a:endParaRPr>
          </a:p>
          <a:p>
            <a:pPr marL="9525">
              <a:spcBef>
                <a:spcPts val="75"/>
              </a:spcBef>
            </a:pPr>
            <a:r>
              <a:rPr lang="el-GR" sz="2000" b="1" dirty="0">
                <a:solidFill>
                  <a:prstClr val="black"/>
                </a:solidFill>
                <a:latin typeface="Raleway" charset="0"/>
              </a:rPr>
              <a:t>Πρόκληση</a:t>
            </a:r>
            <a:r>
              <a:rPr lang="el-GR" sz="2000" dirty="0">
                <a:solidFill>
                  <a:prstClr val="black"/>
                </a:solidFill>
                <a:latin typeface="Raleway" charset="0"/>
              </a:rPr>
              <a:t> :  </a:t>
            </a:r>
          </a:p>
          <a:p>
            <a:pPr marL="352425" indent="-342900">
              <a:spcBef>
                <a:spcPts val="75"/>
              </a:spcBef>
              <a:buFont typeface="Arial" panose="020B0604020202020204" pitchFamily="34" charset="0"/>
              <a:buChar char="•"/>
            </a:pPr>
            <a:r>
              <a:rPr lang="el-GR" sz="2000" dirty="0">
                <a:solidFill>
                  <a:prstClr val="black"/>
                </a:solidFill>
                <a:latin typeface="Raleway" charset="0"/>
              </a:rPr>
              <a:t>Βελτίωση κλίματος επικοινωνίας και αποδοχής  στη σχολική κοινότητα.  </a:t>
            </a:r>
            <a:endParaRPr lang="en-US" sz="2000" dirty="0">
              <a:solidFill>
                <a:prstClr val="black"/>
              </a:solidFill>
              <a:latin typeface="Raleway" charset="0"/>
            </a:endParaRPr>
          </a:p>
          <a:p>
            <a:pPr marL="352425" indent="-342900">
              <a:spcBef>
                <a:spcPts val="75"/>
              </a:spcBef>
              <a:buFont typeface="Arial" panose="020B0604020202020204" pitchFamily="34" charset="0"/>
              <a:buChar char="•"/>
            </a:pPr>
            <a:r>
              <a:rPr lang="el-GR" sz="2000" dirty="0">
                <a:solidFill>
                  <a:prstClr val="black"/>
                </a:solidFill>
                <a:latin typeface="Raleway" charset="0"/>
              </a:rPr>
              <a:t>Καλλιέργεια δημοκρατικού διαλόγου </a:t>
            </a:r>
            <a:endParaRPr lang="en-US" sz="2000" dirty="0">
              <a:solidFill>
                <a:prstClr val="black"/>
              </a:solidFill>
              <a:latin typeface="Raleway" charset="0"/>
            </a:endParaRPr>
          </a:p>
          <a:p>
            <a:pPr marL="352425" indent="-342900">
              <a:spcBef>
                <a:spcPts val="75"/>
              </a:spcBef>
              <a:buFont typeface="Arial" panose="020B0604020202020204" pitchFamily="34" charset="0"/>
              <a:buChar char="•"/>
            </a:pPr>
            <a:r>
              <a:rPr lang="el-GR" sz="2000" dirty="0">
                <a:solidFill>
                  <a:prstClr val="black"/>
                </a:solidFill>
                <a:latin typeface="Raleway" charset="0"/>
              </a:rPr>
              <a:t>Ευαισθητοποίηση στις θεμελιώδεις αξίες και δικαιώματα – </a:t>
            </a:r>
            <a:endParaRPr lang="en-US" sz="2000" dirty="0">
              <a:solidFill>
                <a:prstClr val="black"/>
              </a:solidFill>
              <a:latin typeface="Raleway" charset="0"/>
            </a:endParaRPr>
          </a:p>
          <a:p>
            <a:pPr marL="352425" indent="-342900">
              <a:spcBef>
                <a:spcPts val="75"/>
              </a:spcBef>
              <a:buFont typeface="Arial" panose="020B0604020202020204" pitchFamily="34" charset="0"/>
              <a:buChar char="•"/>
            </a:pPr>
            <a:r>
              <a:rPr lang="el-GR" sz="2000" dirty="0">
                <a:solidFill>
                  <a:prstClr val="black"/>
                </a:solidFill>
                <a:latin typeface="Raleway" charset="0"/>
              </a:rPr>
              <a:t>Δημιουργία διαύλων επικοινωνίας με συλλογο γονέων και ενίσχυση της σχέσης με την ευρύτερη εκπαιδευτική κοινότητα. </a:t>
            </a:r>
            <a:endParaRPr lang="en-US" sz="2000" dirty="0">
              <a:solidFill>
                <a:prstClr val="black"/>
              </a:solidFill>
              <a:latin typeface="Raleway" charset="0"/>
            </a:endParaRPr>
          </a:p>
          <a:p>
            <a:pPr marL="352425" indent="-342900">
              <a:spcBef>
                <a:spcPts val="75"/>
              </a:spcBef>
              <a:buFont typeface="Arial" panose="020B0604020202020204" pitchFamily="34" charset="0"/>
              <a:buChar char="•"/>
            </a:pPr>
            <a:r>
              <a:rPr lang="el-GR" sz="2000" dirty="0">
                <a:solidFill>
                  <a:prstClr val="black"/>
                </a:solidFill>
                <a:latin typeface="Raleway" charset="0"/>
              </a:rPr>
              <a:t>Υιοθέτηση αρχών θετικής κοινωνικής συμπεριφοράς. </a:t>
            </a:r>
            <a:endParaRPr lang="en-US" sz="2000" dirty="0">
              <a:solidFill>
                <a:prstClr val="black"/>
              </a:solidFill>
              <a:latin typeface="Raleway" charset="0"/>
            </a:endParaRPr>
          </a:p>
          <a:p>
            <a:pPr marL="352425" indent="-342900">
              <a:spcBef>
                <a:spcPts val="75"/>
              </a:spcBef>
              <a:buFont typeface="Arial" panose="020B0604020202020204" pitchFamily="34" charset="0"/>
              <a:buChar char="•"/>
            </a:pPr>
            <a:r>
              <a:rPr lang="el-GR" sz="2000" dirty="0">
                <a:solidFill>
                  <a:prstClr val="black"/>
                </a:solidFill>
                <a:latin typeface="Raleway" charset="0"/>
              </a:rPr>
              <a:t>Δυνατότητα παρέμβασης στα εξωσχολικά περιβάλλοντα των μαθητών  -</a:t>
            </a:r>
          </a:p>
          <a:p>
            <a:pPr marL="9525">
              <a:spcBef>
                <a:spcPts val="75"/>
              </a:spcBef>
            </a:pPr>
            <a:endParaRPr lang="el-GR" sz="2000" dirty="0">
              <a:solidFill>
                <a:prstClr val="black"/>
              </a:solidFill>
              <a:latin typeface="Raleway" charset="0"/>
            </a:endParaRPr>
          </a:p>
          <a:p>
            <a:pPr marL="9525">
              <a:spcBef>
                <a:spcPts val="75"/>
              </a:spcBef>
            </a:pPr>
            <a:r>
              <a:rPr lang="el-GR" sz="2000" i="1" u="sng" dirty="0">
                <a:solidFill>
                  <a:prstClr val="black"/>
                </a:solidFill>
                <a:latin typeface="Raleway" charset="0"/>
              </a:rPr>
              <a:t>Διατύπωση σαφών, μετρήσιμων και υλοποιήσιμων στόχων που θα ανταποκρίνονται στις διαπιστωμένες ανάγκες και θα οδηγούν σε βελτίωση</a:t>
            </a:r>
            <a:endParaRPr sz="2000" i="1" u="sng" dirty="0">
              <a:solidFill>
                <a:prstClr val="black"/>
              </a:solidFill>
              <a:latin typeface="Raleway" charset="0"/>
            </a:endParaRPr>
          </a:p>
        </p:txBody>
      </p:sp>
    </p:spTree>
    <p:extLst>
      <p:ext uri="{BB962C8B-B14F-4D97-AF65-F5344CB8AC3E}">
        <p14:creationId xmlns:p14="http://schemas.microsoft.com/office/powerpoint/2010/main" val="903202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72869" y="873806"/>
            <a:ext cx="10593363" cy="480131"/>
          </a:xfrm>
          <a:prstGeom prst="rect">
            <a:avLst/>
          </a:prstGeom>
        </p:spPr>
        <p:txBody>
          <a:bodyPr wrap="square">
            <a:spAutoFit/>
          </a:bodyPr>
          <a:lstStyle/>
          <a:p>
            <a:pPr algn="ctr">
              <a:lnSpc>
                <a:spcPct val="150000"/>
              </a:lnSpc>
            </a:pPr>
            <a:endParaRPr lang="el-GR" sz="1050" dirty="0">
              <a:latin typeface="Century Gothic" panose="020B0502020202020204" pitchFamily="34" charset="0"/>
            </a:endParaRPr>
          </a:p>
          <a:p>
            <a:pPr marL="214313" lvl="1" indent="-214313" algn="ctr" defTabSz="796016">
              <a:lnSpc>
                <a:spcPct val="90000"/>
              </a:lnSpc>
              <a:spcBef>
                <a:spcPct val="0"/>
              </a:spcBef>
              <a:spcAft>
                <a:spcPct val="15000"/>
              </a:spcAft>
              <a:buFont typeface="Arial" panose="020B0604020202020204" pitchFamily="34" charset="0"/>
              <a:buChar char="•"/>
            </a:pPr>
            <a:endParaRPr lang="en-US" sz="1050" dirty="0">
              <a:solidFill>
                <a:srgbClr val="1F497D">
                  <a:lumMod val="75000"/>
                </a:srgbClr>
              </a:solidFill>
              <a:cs typeface="Calibri"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12853497"/>
              </p:ext>
            </p:extLst>
          </p:nvPr>
        </p:nvGraphicFramePr>
        <p:xfrm>
          <a:off x="0" y="0"/>
          <a:ext cx="12192000" cy="7495699"/>
        </p:xfrm>
        <a:graphic>
          <a:graphicData uri="http://schemas.openxmlformats.org/drawingml/2006/table">
            <a:tbl>
              <a:tblPr firstRow="1" bandRow="1">
                <a:tableStyleId>{5C22544A-7EE6-4342-B048-85BDC9FD1C3A}</a:tableStyleId>
              </a:tblPr>
              <a:tblGrid>
                <a:gridCol w="2410047">
                  <a:extLst>
                    <a:ext uri="{9D8B030D-6E8A-4147-A177-3AD203B41FA5}">
                      <a16:colId xmlns:a16="http://schemas.microsoft.com/office/drawing/2014/main" val="1248321047"/>
                    </a:ext>
                  </a:extLst>
                </a:gridCol>
                <a:gridCol w="9781953">
                  <a:extLst>
                    <a:ext uri="{9D8B030D-6E8A-4147-A177-3AD203B41FA5}">
                      <a16:colId xmlns:a16="http://schemas.microsoft.com/office/drawing/2014/main" val="2467100543"/>
                    </a:ext>
                  </a:extLst>
                </a:gridCol>
              </a:tblGrid>
              <a:tr h="1015840">
                <a:tc>
                  <a:txBody>
                    <a:bodyPr/>
                    <a:lstStyle/>
                    <a:p>
                      <a:r>
                        <a:rPr lang="el-GR" sz="1600" u="none" strike="noStrike" kern="1200" baseline="0" dirty="0">
                          <a:solidFill>
                            <a:srgbClr val="7030A0"/>
                          </a:solidFill>
                          <a:latin typeface="Raleway" pitchFamily="2" charset="0"/>
                        </a:rPr>
                        <a:t>Τίτλος-Τι θες να πετύχεις</a:t>
                      </a:r>
                      <a:endParaRPr lang="en-US" sz="1600" dirty="0">
                        <a:solidFill>
                          <a:srgbClr val="7030A0"/>
                        </a:solidFill>
                        <a:latin typeface="Raleway" pitchFamily="2" charset="0"/>
                      </a:endParaRPr>
                    </a:p>
                  </a:txBody>
                  <a:tcPr>
                    <a:solidFill>
                      <a:schemeClr val="accent4">
                        <a:lumMod val="20000"/>
                        <a:lumOff val="80000"/>
                      </a:schemeClr>
                    </a:solidFill>
                  </a:tcPr>
                </a:tc>
                <a:tc>
                  <a:txBody>
                    <a:bodyPr/>
                    <a:lstStyle/>
                    <a:p>
                      <a:r>
                        <a:rPr lang="fr-FR" sz="1600" u="none" strike="noStrike" kern="1200" baseline="0" dirty="0">
                          <a:solidFill>
                            <a:srgbClr val="7030A0"/>
                          </a:solidFill>
                          <a:latin typeface="Raleway" pitchFamily="2" charset="0"/>
                        </a:rPr>
                        <a:t>  </a:t>
                      </a:r>
                      <a:r>
                        <a:rPr lang="el-GR" sz="1600" u="none" strike="noStrike" kern="1200" baseline="0" dirty="0">
                          <a:solidFill>
                            <a:srgbClr val="7030A0"/>
                          </a:solidFill>
                          <a:latin typeface="Raleway" pitchFamily="2" charset="0"/>
                        </a:rPr>
                        <a:t>Ενίσχυση αρχών Συμπερίληψης </a:t>
                      </a:r>
                      <a:r>
                        <a:rPr lang="el-GR" sz="1600" u="none" strike="noStrike" kern="1200" baseline="0" dirty="0">
                          <a:solidFill>
                            <a:srgbClr val="002060"/>
                          </a:solidFill>
                          <a:latin typeface="Raleway" pitchFamily="2" charset="0"/>
                        </a:rPr>
                        <a:t>Βελτίωσης κλίματος συνεργασίας</a:t>
                      </a:r>
                      <a:r>
                        <a:rPr lang="el-GR" sz="1600" u="none" strike="noStrike" kern="1200" baseline="0" dirty="0">
                          <a:solidFill>
                            <a:srgbClr val="7030A0"/>
                          </a:solidFill>
                          <a:latin typeface="Raleway" pitchFamily="2" charset="0"/>
                        </a:rPr>
                        <a:t> μέσω </a:t>
                      </a:r>
                      <a:r>
                        <a:rPr lang="el-GR" sz="1600" u="none" strike="noStrike" kern="1200" baseline="0" dirty="0">
                          <a:solidFill>
                            <a:srgbClr val="002060"/>
                          </a:solidFill>
                          <a:latin typeface="Raleway" pitchFamily="2" charset="0"/>
                        </a:rPr>
                        <a:t>Καλλιέργειας Θετικής κοινωνικής συμπεριφοράς μεταξύ μαθητών</a:t>
                      </a:r>
                      <a:endParaRPr lang="en-US" sz="1600" dirty="0">
                        <a:solidFill>
                          <a:srgbClr val="002060"/>
                        </a:solidFill>
                        <a:latin typeface="Raleway" pitchFamily="2" charset="0"/>
                      </a:endParaRPr>
                    </a:p>
                  </a:txBody>
                  <a:tcPr>
                    <a:solidFill>
                      <a:schemeClr val="accent4">
                        <a:lumMod val="20000"/>
                        <a:lumOff val="80000"/>
                      </a:schemeClr>
                    </a:solidFill>
                  </a:tcPr>
                </a:tc>
                <a:extLst>
                  <a:ext uri="{0D108BD9-81ED-4DB2-BD59-A6C34878D82A}">
                    <a16:rowId xmlns:a16="http://schemas.microsoft.com/office/drawing/2014/main" val="972157198"/>
                  </a:ext>
                </a:extLst>
              </a:tr>
              <a:tr h="3056102">
                <a:tc>
                  <a:txBody>
                    <a:bodyPr/>
                    <a:lstStyle/>
                    <a:p>
                      <a:r>
                        <a:rPr lang="el-GR" sz="1600" b="1" u="none" strike="noStrike" kern="1200" baseline="0" dirty="0">
                          <a:latin typeface="Raleway" pitchFamily="2" charset="0"/>
                        </a:rPr>
                        <a:t>Τεκμηρίωση</a:t>
                      </a:r>
                      <a:endParaRPr lang="en-US" sz="1600" dirty="0">
                        <a:latin typeface="Raleway" pitchFamily="2" charset="0"/>
                      </a:endParaRPr>
                    </a:p>
                  </a:txBody>
                  <a:tcPr>
                    <a:solidFill>
                      <a:schemeClr val="accent4">
                        <a:lumMod val="20000"/>
                        <a:lumOff val="80000"/>
                      </a:schemeClr>
                    </a:solidFill>
                  </a:tcPr>
                </a:tc>
                <a:tc>
                  <a:txBody>
                    <a:bodyPr/>
                    <a:lstStyle/>
                    <a:p>
                      <a:r>
                        <a:rPr lang="el-GR" sz="1400" b="1" u="none" strike="noStrike" kern="1200" baseline="0" dirty="0">
                          <a:latin typeface="Raleway" pitchFamily="2" charset="0"/>
                        </a:rPr>
                        <a:t>Βελτίωση κλίματος συνεργασίας κι επίλυσης συγκρούσεων μέσω εφαρμογής αρχών</a:t>
                      </a:r>
                      <a:r>
                        <a:rPr lang="el-GR" sz="1400" b="1" u="none" strike="noStrike" kern="1200" baseline="0" dirty="0">
                          <a:solidFill>
                            <a:srgbClr val="002060"/>
                          </a:solidFill>
                          <a:latin typeface="Raleway" pitchFamily="2" charset="0"/>
                        </a:rPr>
                        <a:t> της διαμεσολάβησης μεταξύ συνομηλίκων. </a:t>
                      </a:r>
                      <a:endParaRPr lang="el-GR" sz="1400" b="1" u="none" strike="noStrike" kern="1200" baseline="0" dirty="0">
                        <a:latin typeface="Raleway" pitchFamily="2" charset="0"/>
                      </a:endParaRPr>
                    </a:p>
                    <a:p>
                      <a:pPr marL="285750" indent="-285750">
                        <a:buAutoNum type="romanLcParenBoth"/>
                      </a:pPr>
                      <a:r>
                        <a:rPr lang="el-GR" sz="1400" u="none" strike="noStrike" kern="1200" baseline="0" dirty="0">
                          <a:latin typeface="Raleway" pitchFamily="2" charset="0"/>
                        </a:rPr>
                        <a:t>Ενημέρωση εκπαιδευτικών πάνω σε σύγχρονες μεθόδους συμπεριληπτικής εκπαίδευσης με έμφαση στη διαμεσολάβηση </a:t>
                      </a:r>
                    </a:p>
                    <a:p>
                      <a:r>
                        <a:rPr lang="el-GR" sz="1400" u="none" strike="noStrike" kern="1200" baseline="0" dirty="0">
                          <a:latin typeface="Raleway" pitchFamily="2" charset="0"/>
                        </a:rPr>
                        <a:t>(</a:t>
                      </a:r>
                      <a:r>
                        <a:rPr lang="el-GR" sz="1400" u="none" strike="noStrike" kern="1200" baseline="0" dirty="0" err="1">
                          <a:latin typeface="Raleway" pitchFamily="2" charset="0"/>
                        </a:rPr>
                        <a:t>ιι</a:t>
                      </a:r>
                      <a:r>
                        <a:rPr lang="el-GR" sz="1400" u="none" strike="noStrike" kern="1200" baseline="0" dirty="0">
                          <a:latin typeface="Raleway" pitchFamily="2" charset="0"/>
                        </a:rPr>
                        <a:t>) Διερεύνηση νέων τρόπων συνεργασίας κι επίλυσης διαφορών και διενέξεων μεταξύ μαθητών  </a:t>
                      </a:r>
                    </a:p>
                    <a:p>
                      <a:r>
                        <a:rPr lang="el-GR" sz="1400" u="none" strike="noStrike" kern="1200" baseline="0" dirty="0">
                          <a:latin typeface="Raleway" pitchFamily="2" charset="0"/>
                        </a:rPr>
                        <a:t>(</a:t>
                      </a:r>
                      <a:r>
                        <a:rPr lang="el-GR" sz="1400" u="none" strike="noStrike" kern="1200" baseline="0" dirty="0" err="1">
                          <a:latin typeface="Raleway" pitchFamily="2" charset="0"/>
                        </a:rPr>
                        <a:t>ιιι</a:t>
                      </a:r>
                      <a:r>
                        <a:rPr lang="el-GR" sz="1400" u="none" strike="noStrike" kern="1200" baseline="0" dirty="0">
                          <a:latin typeface="Raleway" pitchFamily="2" charset="0"/>
                        </a:rPr>
                        <a:t>) Ενίσχυση αυτοπεποίθησης και αυτοεκτίμησής μαθητών</a:t>
                      </a:r>
                    </a:p>
                    <a:p>
                      <a:r>
                        <a:rPr lang="el-GR" sz="1400" u="none" strike="noStrike" kern="1200" baseline="0" dirty="0">
                          <a:latin typeface="Raleway" pitchFamily="2" charset="0"/>
                        </a:rPr>
                        <a:t>(ι</a:t>
                      </a:r>
                      <a:r>
                        <a:rPr lang="en-US" sz="1400" u="none" strike="noStrike" kern="1200" baseline="0" dirty="0">
                          <a:latin typeface="Raleway" pitchFamily="2" charset="0"/>
                        </a:rPr>
                        <a:t>v) </a:t>
                      </a:r>
                      <a:r>
                        <a:rPr lang="el-GR" sz="1400" u="none" strike="noStrike" kern="1200" baseline="0" dirty="0">
                          <a:latin typeface="Raleway" pitchFamily="2" charset="0"/>
                        </a:rPr>
                        <a:t>Βελτίωση κλίματος επικοινωνίας εντός σχολικής κοινότητας </a:t>
                      </a:r>
                    </a:p>
                    <a:p>
                      <a:endParaRPr lang="el-GR" sz="1400" u="none" strike="noStrike" kern="1200" baseline="0" dirty="0">
                        <a:latin typeface="Raleway" pitchFamily="2" charset="0"/>
                      </a:endParaRPr>
                    </a:p>
                    <a:p>
                      <a:r>
                        <a:rPr lang="el-GR" sz="1400" u="none" strike="noStrike" kern="1200" baseline="0" dirty="0">
                          <a:latin typeface="Raleway" pitchFamily="2" charset="0"/>
                        </a:rPr>
                        <a:t>Καλές πρακτικές από :</a:t>
                      </a:r>
                    </a:p>
                    <a:p>
                      <a:r>
                        <a:rPr lang="el-GR" sz="1400" u="none" strike="noStrike" kern="1200" baseline="0" dirty="0">
                          <a:latin typeface="Raleway" pitchFamily="2" charset="0"/>
                        </a:rPr>
                        <a:t>* Φορείς του εξωτερικού με σχετική εξειδίκευση</a:t>
                      </a:r>
                    </a:p>
                    <a:p>
                      <a:pPr>
                        <a:buFont typeface="Arial" charset="0"/>
                        <a:buChar char="•"/>
                      </a:pPr>
                      <a:r>
                        <a:rPr lang="el-GR" sz="1400" u="none" strike="noStrike" kern="1200" baseline="0" dirty="0">
                          <a:latin typeface="Raleway" pitchFamily="2" charset="0"/>
                        </a:rPr>
                        <a:t>Συνεργασία με άλλα σχολεία του εξωτερικού </a:t>
                      </a:r>
                    </a:p>
                    <a:p>
                      <a:pPr>
                        <a:buFont typeface="Arial" charset="0"/>
                        <a:buChar char="•"/>
                      </a:pPr>
                      <a:r>
                        <a:rPr lang="el-GR" sz="1400" u="none" strike="noStrike" kern="1200" baseline="0" dirty="0">
                          <a:latin typeface="Raleway" pitchFamily="2" charset="0"/>
                        </a:rPr>
                        <a:t> χρήση πλατφόρμων – δικτύων επικοινωνίας &amp; διαλόγου για ανταλλαγή απόψεων -ιδεών</a:t>
                      </a:r>
                      <a:r>
                        <a:rPr lang="en-US" sz="1400" u="none" strike="noStrike" kern="1200" baseline="0" dirty="0">
                          <a:latin typeface="Raleway" pitchFamily="2" charset="0"/>
                        </a:rPr>
                        <a:t>-</a:t>
                      </a:r>
                      <a:endParaRPr lang="el-GR" sz="1400" u="none" strike="noStrike" kern="1200" baseline="0" dirty="0">
                        <a:latin typeface="Raleway" pitchFamily="2" charset="0"/>
                      </a:endParaRPr>
                    </a:p>
                    <a:p>
                      <a:pPr>
                        <a:buFont typeface="Arial" charset="0"/>
                        <a:buChar char="•"/>
                      </a:pPr>
                      <a:endParaRPr lang="el-GR" sz="1400" u="none" strike="noStrike" kern="1200" baseline="0" dirty="0">
                        <a:latin typeface="Raleway" pitchFamily="2" charset="0"/>
                      </a:endParaRPr>
                    </a:p>
                    <a:p>
                      <a:pPr>
                        <a:buFont typeface="Arial" charset="0"/>
                        <a:buChar char="•"/>
                      </a:pPr>
                      <a:r>
                        <a:rPr lang="el-GR" sz="1400" u="none" strike="noStrike" kern="1200" baseline="0" dirty="0">
                          <a:latin typeface="Raleway" pitchFamily="2" charset="0"/>
                        </a:rPr>
                        <a:t>Ανάπτυξη δεξιοτήτων διαχείρισης στη σχ. κοινότητα μέσα από τις δραστηριότητες του προγράμματος </a:t>
                      </a:r>
                      <a:endParaRPr lang="en-US" sz="1400" dirty="0">
                        <a:latin typeface="Raleway" pitchFamily="2" charset="0"/>
                      </a:endParaRPr>
                    </a:p>
                  </a:txBody>
                  <a:tcPr>
                    <a:solidFill>
                      <a:schemeClr val="accent4">
                        <a:lumMod val="20000"/>
                        <a:lumOff val="80000"/>
                      </a:schemeClr>
                    </a:solidFill>
                  </a:tcPr>
                </a:tc>
                <a:extLst>
                  <a:ext uri="{0D108BD9-81ED-4DB2-BD59-A6C34878D82A}">
                    <a16:rowId xmlns:a16="http://schemas.microsoft.com/office/drawing/2014/main" val="495954409"/>
                  </a:ext>
                </a:extLst>
              </a:tr>
              <a:tr h="3423757">
                <a:tc>
                  <a:txBody>
                    <a:bodyPr/>
                    <a:lstStyle/>
                    <a:p>
                      <a:r>
                        <a:rPr lang="el-GR" sz="1600" b="1" u="none" strike="noStrike" kern="1200" baseline="0" dirty="0">
                          <a:latin typeface="Raleway" pitchFamily="2" charset="0"/>
                        </a:rPr>
                        <a:t>Απ0τίμηση αποτελεσματικότητας</a:t>
                      </a:r>
                      <a:endParaRPr lang="en-US" sz="1600" dirty="0">
                        <a:latin typeface="Raleway"/>
                      </a:endParaRPr>
                    </a:p>
                  </a:txBody>
                  <a:tcPr>
                    <a:solidFill>
                      <a:schemeClr val="accent4">
                        <a:lumMod val="20000"/>
                        <a:lumOff val="80000"/>
                      </a:schemeClr>
                    </a:solidFill>
                  </a:tcPr>
                </a:tc>
                <a:tc>
                  <a:txBody>
                    <a:bodyPr/>
                    <a:lstStyle/>
                    <a:p>
                      <a:r>
                        <a:rPr lang="el-GR" sz="1400" b="0" i="0" u="none" strike="noStrike" kern="1200" baseline="0" dirty="0">
                          <a:solidFill>
                            <a:schemeClr val="dk1"/>
                          </a:solidFill>
                          <a:latin typeface="Raleway" pitchFamily="2" charset="0"/>
                          <a:ea typeface="+mn-ea"/>
                          <a:cs typeface="+mn-cs"/>
                        </a:rPr>
                        <a:t>Ποιοτική και ποσοτική αποτύπωση της προόδου</a:t>
                      </a:r>
                      <a:r>
                        <a:rPr lang="en-US" sz="1400" b="0" i="0" u="none" strike="noStrike" kern="1200" baseline="0" dirty="0">
                          <a:solidFill>
                            <a:schemeClr val="dk1"/>
                          </a:solidFill>
                          <a:latin typeface="Raleway" pitchFamily="2" charset="0"/>
                          <a:ea typeface="+mn-ea"/>
                          <a:cs typeface="+mn-cs"/>
                        </a:rPr>
                        <a:t> </a:t>
                      </a:r>
                      <a:endParaRPr lang="el-GR" sz="1400" b="0" i="0" u="none" strike="noStrike" kern="1200" baseline="0" dirty="0">
                        <a:solidFill>
                          <a:schemeClr val="dk1"/>
                        </a:solidFill>
                        <a:latin typeface="Raleway" pitchFamily="2" charset="0"/>
                        <a:ea typeface="+mn-ea"/>
                        <a:cs typeface="+mn-cs"/>
                      </a:endParaRPr>
                    </a:p>
                    <a:p>
                      <a:r>
                        <a:rPr lang="el-GR" sz="1400" b="0" i="0" u="none" strike="noStrike" kern="1200" baseline="0" dirty="0">
                          <a:solidFill>
                            <a:schemeClr val="dk1"/>
                          </a:solidFill>
                          <a:latin typeface="Raleway" pitchFamily="2" charset="0"/>
                          <a:ea typeface="+mn-ea"/>
                          <a:cs typeface="+mn-cs"/>
                        </a:rPr>
                        <a:t>Δείκτες : </a:t>
                      </a:r>
                    </a:p>
                    <a:p>
                      <a:pPr marL="400050" indent="-400050">
                        <a:buAutoNum type="romanLcParenBoth"/>
                      </a:pPr>
                      <a:r>
                        <a:rPr lang="el-GR" sz="1400" b="0" i="0" u="none" strike="noStrike" kern="1200" baseline="0" dirty="0">
                          <a:solidFill>
                            <a:schemeClr val="dk1"/>
                          </a:solidFill>
                          <a:latin typeface="Raleway" pitchFamily="2" charset="0"/>
                          <a:ea typeface="+mn-ea"/>
                          <a:cs typeface="+mn-cs"/>
                        </a:rPr>
                        <a:t>Αριθμός </a:t>
                      </a:r>
                      <a:r>
                        <a:rPr lang="el-GR" sz="1400" b="0" i="0" u="none" strike="noStrike" kern="1200" baseline="0" dirty="0" err="1">
                          <a:solidFill>
                            <a:schemeClr val="dk1"/>
                          </a:solidFill>
                          <a:latin typeface="Raleway" pitchFamily="2" charset="0"/>
                          <a:ea typeface="+mn-ea"/>
                          <a:cs typeface="+mn-cs"/>
                        </a:rPr>
                        <a:t>παραβατικών</a:t>
                      </a:r>
                      <a:r>
                        <a:rPr lang="el-GR" sz="1400" b="0" i="0" u="none" strike="noStrike" kern="1200" baseline="0" dirty="0">
                          <a:solidFill>
                            <a:schemeClr val="dk1"/>
                          </a:solidFill>
                          <a:latin typeface="Raleway" pitchFamily="2" charset="0"/>
                          <a:ea typeface="+mn-ea"/>
                          <a:cs typeface="+mn-cs"/>
                        </a:rPr>
                        <a:t> συμπεριφορών που αναφέρονται από τα αρμόδια σχολικά όργανα /μήνα. </a:t>
                      </a:r>
                    </a:p>
                    <a:p>
                      <a:pPr marL="400050" indent="-400050">
                        <a:buNone/>
                      </a:pPr>
                      <a:r>
                        <a:rPr lang="el-GR" sz="1400" b="0" i="0" u="none" strike="noStrike" kern="1200" baseline="0" dirty="0">
                          <a:solidFill>
                            <a:schemeClr val="dk1"/>
                          </a:solidFill>
                          <a:latin typeface="Raleway" pitchFamily="2" charset="0"/>
                          <a:ea typeface="+mn-ea"/>
                          <a:cs typeface="+mn-cs"/>
                        </a:rPr>
                        <a:t>Σύγκριση πριν, κατά τη διάρκεια, μετά</a:t>
                      </a:r>
                      <a:endParaRPr lang="en-US" sz="1400" b="0" i="0" u="none" strike="noStrike" kern="1200" baseline="0" dirty="0">
                        <a:solidFill>
                          <a:schemeClr val="dk1"/>
                        </a:solidFill>
                        <a:latin typeface="Raleway" pitchFamily="2" charset="0"/>
                        <a:ea typeface="+mn-ea"/>
                        <a:cs typeface="+mn-cs"/>
                      </a:endParaRPr>
                    </a:p>
                    <a:p>
                      <a:r>
                        <a:rPr lang="en-US" sz="1400" b="0" i="0" u="none" strike="noStrike" kern="1200" baseline="0" dirty="0">
                          <a:solidFill>
                            <a:schemeClr val="dk1"/>
                          </a:solidFill>
                          <a:latin typeface="Raleway" pitchFamily="2" charset="0"/>
                          <a:ea typeface="+mn-ea"/>
                          <a:cs typeface="+mn-cs"/>
                        </a:rPr>
                        <a:t>(ii) </a:t>
                      </a:r>
                      <a:r>
                        <a:rPr lang="el-GR" sz="1400" b="0" i="0" u="none" strike="noStrike" kern="1200" baseline="0" dirty="0">
                          <a:solidFill>
                            <a:schemeClr val="dk1"/>
                          </a:solidFill>
                          <a:latin typeface="Raleway" pitchFamily="2" charset="0"/>
                          <a:ea typeface="+mn-ea"/>
                          <a:cs typeface="+mn-cs"/>
                        </a:rPr>
                        <a:t>Αριθμός συμμετοχής παιδιών/εκπαιδευτικών στις δράσεις του προγράμματος</a:t>
                      </a:r>
                      <a:endParaRPr lang="en-US" sz="1400" b="0" i="0" u="none" strike="noStrike" kern="1200" baseline="0" dirty="0">
                        <a:solidFill>
                          <a:schemeClr val="dk1"/>
                        </a:solidFill>
                        <a:latin typeface="Raleway" pitchFamily="2" charset="0"/>
                        <a:ea typeface="+mn-ea"/>
                        <a:cs typeface="+mn-cs"/>
                      </a:endParaRPr>
                    </a:p>
                    <a:p>
                      <a:r>
                        <a:rPr lang="en-US" sz="1400" b="0" i="0" u="none" strike="noStrike" kern="1200" baseline="0" dirty="0">
                          <a:solidFill>
                            <a:schemeClr val="dk1"/>
                          </a:solidFill>
                          <a:latin typeface="Raleway" pitchFamily="2" charset="0"/>
                          <a:ea typeface="+mn-ea"/>
                          <a:cs typeface="+mn-cs"/>
                        </a:rPr>
                        <a:t>(iii) </a:t>
                      </a:r>
                      <a:r>
                        <a:rPr lang="el-GR" sz="1400" b="0" i="0" u="none" strike="noStrike" kern="1200" baseline="0" dirty="0">
                          <a:solidFill>
                            <a:schemeClr val="dk1"/>
                          </a:solidFill>
                          <a:latin typeface="Raleway" pitchFamily="2" charset="0"/>
                          <a:ea typeface="+mn-ea"/>
                          <a:cs typeface="+mn-cs"/>
                        </a:rPr>
                        <a:t>Αριθμός – συχνότητα ανταλλαγής μηνυμάτων με μαθητές/εκπαιδευτικούς του εξωτερικού στο πλαίσιο του προγράμματος </a:t>
                      </a:r>
                      <a:endParaRPr lang="en-US" sz="1400" b="0" i="0" u="none" strike="noStrike" kern="1200" baseline="0" dirty="0">
                        <a:solidFill>
                          <a:schemeClr val="dk1"/>
                        </a:solidFill>
                        <a:latin typeface="Raleway" pitchFamily="2" charset="0"/>
                        <a:ea typeface="+mn-ea"/>
                        <a:cs typeface="+mn-cs"/>
                      </a:endParaRPr>
                    </a:p>
                    <a:p>
                      <a:r>
                        <a:rPr lang="en-US" sz="1400" b="0" i="0" u="none" strike="noStrike" kern="1200" baseline="0" dirty="0">
                          <a:solidFill>
                            <a:schemeClr val="dk1"/>
                          </a:solidFill>
                          <a:latin typeface="Raleway" pitchFamily="2" charset="0"/>
                          <a:ea typeface="+mn-ea"/>
                          <a:cs typeface="+mn-cs"/>
                        </a:rPr>
                        <a:t>Quality measures:</a:t>
                      </a:r>
                    </a:p>
                    <a:p>
                      <a:r>
                        <a:rPr lang="el-GR" sz="1400" b="0" i="0" u="none" strike="noStrike" kern="1200" baseline="0" dirty="0">
                          <a:solidFill>
                            <a:schemeClr val="dk1"/>
                          </a:solidFill>
                          <a:latin typeface="Raleway" pitchFamily="2" charset="0"/>
                          <a:ea typeface="+mn-ea"/>
                          <a:cs typeface="+mn-cs"/>
                        </a:rPr>
                        <a:t>Ποιότητα επικοινωνίας και αποτίμηση δράσεων σχεδίου μέσω : ανώνυμου ερωτηματολογίου κλειστών ερωτήσεων για εκπαιδευτικούς-μαθητές σχολείου/  1 </a:t>
                      </a:r>
                      <a:r>
                        <a:rPr lang="fr-FR" sz="1400" b="0" i="0" u="none" strike="noStrike" kern="1200" baseline="0" dirty="0">
                          <a:solidFill>
                            <a:schemeClr val="dk1"/>
                          </a:solidFill>
                          <a:latin typeface="Raleway" pitchFamily="2" charset="0"/>
                          <a:ea typeface="+mn-ea"/>
                          <a:cs typeface="+mn-cs"/>
                        </a:rPr>
                        <a:t>focus group</a:t>
                      </a:r>
                      <a:r>
                        <a:rPr lang="el-GR" sz="1400" b="0" i="0" u="none" strike="noStrike" kern="1200" baseline="0" dirty="0">
                          <a:solidFill>
                            <a:schemeClr val="dk1"/>
                          </a:solidFill>
                          <a:latin typeface="Raleway" pitchFamily="2" charset="0"/>
                          <a:ea typeface="+mn-ea"/>
                          <a:cs typeface="+mn-cs"/>
                        </a:rPr>
                        <a:t> ανά τμήμα / </a:t>
                      </a:r>
                      <a:r>
                        <a:rPr lang="fr-FR" sz="1400" b="0" i="0" u="none" strike="noStrike" kern="1200" baseline="0" dirty="0" err="1">
                          <a:solidFill>
                            <a:schemeClr val="dk1"/>
                          </a:solidFill>
                          <a:latin typeface="Raleway" pitchFamily="2" charset="0"/>
                          <a:ea typeface="+mn-ea"/>
                          <a:cs typeface="+mn-cs"/>
                        </a:rPr>
                        <a:t>testimonials</a:t>
                      </a:r>
                      <a:r>
                        <a:rPr lang="fr-FR" sz="1400" b="0" i="0" u="none" strike="noStrike" kern="1200" baseline="0" dirty="0">
                          <a:solidFill>
                            <a:schemeClr val="dk1"/>
                          </a:solidFill>
                          <a:latin typeface="Raleway" pitchFamily="2" charset="0"/>
                          <a:ea typeface="+mn-ea"/>
                          <a:cs typeface="+mn-cs"/>
                        </a:rPr>
                        <a:t> </a:t>
                      </a:r>
                      <a:r>
                        <a:rPr lang="el-GR" sz="1400" b="0" i="0" u="none" strike="noStrike" kern="1200" baseline="0" dirty="0">
                          <a:solidFill>
                            <a:schemeClr val="dk1"/>
                          </a:solidFill>
                          <a:latin typeface="Raleway" pitchFamily="2" charset="0"/>
                          <a:ea typeface="+mn-ea"/>
                          <a:cs typeface="+mn-cs"/>
                        </a:rPr>
                        <a:t>+ </a:t>
                      </a:r>
                      <a:r>
                        <a:rPr lang="fr-FR" sz="1400" b="0" i="0" u="none" strike="noStrike" kern="1200" baseline="0" dirty="0" err="1">
                          <a:solidFill>
                            <a:schemeClr val="dk1"/>
                          </a:solidFill>
                          <a:latin typeface="Raleway" pitchFamily="2" charset="0"/>
                          <a:ea typeface="+mn-ea"/>
                          <a:cs typeface="+mn-cs"/>
                        </a:rPr>
                        <a:t>quotes</a:t>
                      </a:r>
                      <a:r>
                        <a:rPr lang="fr-FR" sz="1400" b="0" i="0" u="none" strike="noStrike" kern="1200" baseline="0" dirty="0">
                          <a:solidFill>
                            <a:schemeClr val="dk1"/>
                          </a:solidFill>
                          <a:latin typeface="Raleway" pitchFamily="2" charset="0"/>
                          <a:ea typeface="+mn-ea"/>
                          <a:cs typeface="+mn-cs"/>
                        </a:rPr>
                        <a:t> </a:t>
                      </a:r>
                      <a:r>
                        <a:rPr lang="el-GR" sz="1400" b="0" i="0" u="none" strike="noStrike" kern="1200" baseline="0" dirty="0">
                          <a:solidFill>
                            <a:schemeClr val="dk1"/>
                          </a:solidFill>
                          <a:latin typeface="Raleway" pitchFamily="2" charset="0"/>
                          <a:ea typeface="+mn-ea"/>
                          <a:cs typeface="+mn-cs"/>
                        </a:rPr>
                        <a:t>από μαθητές/καθηγητές που συμμετείχαν ενεργά στις δραστηριότητες κινητικότητας</a:t>
                      </a:r>
                      <a:endParaRPr lang="en-US" sz="1400" b="0" i="0" u="none" strike="noStrike" kern="1200" baseline="0" dirty="0">
                        <a:solidFill>
                          <a:schemeClr val="dk1"/>
                        </a:solidFill>
                        <a:latin typeface="Raleway" pitchFamily="2" charset="0"/>
                        <a:ea typeface="+mn-ea"/>
                        <a:cs typeface="+mn-cs"/>
                      </a:endParaRPr>
                    </a:p>
                  </a:txBody>
                  <a:tcPr>
                    <a:solidFill>
                      <a:schemeClr val="accent4">
                        <a:lumMod val="20000"/>
                        <a:lumOff val="80000"/>
                      </a:schemeClr>
                    </a:solidFill>
                  </a:tcPr>
                </a:tc>
                <a:extLst>
                  <a:ext uri="{0D108BD9-81ED-4DB2-BD59-A6C34878D82A}">
                    <a16:rowId xmlns:a16="http://schemas.microsoft.com/office/drawing/2014/main" val="3306797709"/>
                  </a:ext>
                </a:extLst>
              </a:tr>
            </a:tbl>
          </a:graphicData>
        </a:graphic>
      </p:graphicFrame>
    </p:spTree>
    <p:extLst>
      <p:ext uri="{BB962C8B-B14F-4D97-AF65-F5344CB8AC3E}">
        <p14:creationId xmlns:p14="http://schemas.microsoft.com/office/powerpoint/2010/main" val="2038265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166778" y="857232"/>
            <a:ext cx="10363200" cy="492443"/>
          </a:xfrm>
        </p:spPr>
        <p:txBody>
          <a:bodyPr/>
          <a:lstStyle/>
          <a:p>
            <a:r>
              <a:rPr lang="el-GR" dirty="0"/>
              <a:t>ΔΡΑΣΤΗΡΙΟΤΗΤΕΣ</a:t>
            </a:r>
          </a:p>
        </p:txBody>
      </p:sp>
      <p:sp>
        <p:nvSpPr>
          <p:cNvPr id="3" name="2 - Υπότιτλος"/>
          <p:cNvSpPr>
            <a:spLocks noGrp="1"/>
          </p:cNvSpPr>
          <p:nvPr>
            <p:ph type="subTitle" idx="1"/>
          </p:nvPr>
        </p:nvSpPr>
        <p:spPr/>
        <p:txBody>
          <a:bodyPr/>
          <a:lstStyle/>
          <a:p>
            <a:endParaRPr lang="el-GR"/>
          </a:p>
        </p:txBody>
      </p:sp>
      <p:pic>
        <p:nvPicPr>
          <p:cNvPr id="101378" name="Picture 2" descr="St Martins Worle | Other activities..."/>
          <p:cNvPicPr>
            <a:picLocks noChangeAspect="1" noChangeArrowheads="1"/>
          </p:cNvPicPr>
          <p:nvPr/>
        </p:nvPicPr>
        <p:blipFill>
          <a:blip r:embed="rId2"/>
          <a:srcRect/>
          <a:stretch>
            <a:fillRect/>
          </a:stretch>
        </p:blipFill>
        <p:spPr bwMode="auto">
          <a:xfrm>
            <a:off x="4727848" y="714356"/>
            <a:ext cx="3581400" cy="1276350"/>
          </a:xfrm>
          <a:prstGeom prst="rect">
            <a:avLst/>
          </a:prstGeom>
          <a:noFill/>
        </p:spPr>
      </p:pic>
      <p:pic>
        <p:nvPicPr>
          <p:cNvPr id="101380" name="Picture 4" descr="At Home Activities - Western Development Museum"/>
          <p:cNvPicPr>
            <a:picLocks noChangeAspect="1" noChangeArrowheads="1"/>
          </p:cNvPicPr>
          <p:nvPr/>
        </p:nvPicPr>
        <p:blipFill>
          <a:blip r:embed="rId3"/>
          <a:srcRect/>
          <a:stretch>
            <a:fillRect/>
          </a:stretch>
        </p:blipFill>
        <p:spPr bwMode="auto">
          <a:xfrm>
            <a:off x="666712" y="3214686"/>
            <a:ext cx="11072286" cy="2928958"/>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36C78-854B-4609-8942-5658AAAB3C2E}"/>
              </a:ext>
            </a:extLst>
          </p:cNvPr>
          <p:cNvSpPr>
            <a:spLocks noGrp="1"/>
          </p:cNvSpPr>
          <p:nvPr>
            <p:ph type="ctrTitle"/>
          </p:nvPr>
        </p:nvSpPr>
        <p:spPr>
          <a:xfrm>
            <a:off x="913775" y="618518"/>
            <a:ext cx="10364451" cy="492443"/>
          </a:xfrm>
        </p:spPr>
        <p:txBody>
          <a:bodyPr/>
          <a:lstStyle/>
          <a:p>
            <a:r>
              <a:rPr lang="el-GR" dirty="0">
                <a:solidFill>
                  <a:schemeClr val="tx2"/>
                </a:solidFill>
              </a:rPr>
              <a:t>ΣΥΝΟΠΤΙΚΑ ΑΝΑ ΦΟΡΕΑ ΥΠΟΔΟΧΗΣ :</a:t>
            </a:r>
            <a:endParaRPr lang="en-US" cap="none" dirty="0"/>
          </a:p>
        </p:txBody>
      </p:sp>
      <p:sp>
        <p:nvSpPr>
          <p:cNvPr id="9" name="8 - Θέση υποσέλιδου"/>
          <p:cNvSpPr>
            <a:spLocks noGrp="1"/>
          </p:cNvSpPr>
          <p:nvPr>
            <p:ph type="ftr" sz="quarter" idx="5"/>
          </p:nvPr>
        </p:nvSpPr>
        <p:spPr>
          <a:xfrm>
            <a:off x="798444" y="6352831"/>
            <a:ext cx="6672887" cy="365125"/>
          </a:xfrm>
          <a:prstGeom prst="rect">
            <a:avLst/>
          </a:prstGeom>
        </p:spPr>
        <p:txBody>
          <a:bodyPr/>
          <a:lstStyle/>
          <a:p>
            <a:r>
              <a:rPr lang="el-GR" dirty="0"/>
              <a:t>Γραφείο Ευρωπαϊκών Προγραμμάτων ΠΔΕ Κρήτης</a:t>
            </a:r>
            <a:endParaRPr lang="en-US" dirty="0"/>
          </a:p>
        </p:txBody>
      </p:sp>
      <p:sp>
        <p:nvSpPr>
          <p:cNvPr id="8" name="7 - Θέση αριθμού διαφάνειας"/>
          <p:cNvSpPr>
            <a:spLocks noGrp="1"/>
          </p:cNvSpPr>
          <p:nvPr>
            <p:ph type="sldNum" sz="quarter" idx="7"/>
          </p:nvPr>
        </p:nvSpPr>
        <p:spPr>
          <a:prstGeom prst="rect">
            <a:avLst/>
          </a:prstGeom>
        </p:spPr>
        <p:txBody>
          <a:bodyPr/>
          <a:lstStyle/>
          <a:p>
            <a:endParaRPr lang="en-US" dirty="0"/>
          </a:p>
        </p:txBody>
      </p:sp>
      <p:graphicFrame>
        <p:nvGraphicFramePr>
          <p:cNvPr id="12" name="Content Placeholder 11">
            <a:extLst>
              <a:ext uri="{FF2B5EF4-FFF2-40B4-BE49-F238E27FC236}">
                <a16:creationId xmlns:a16="http://schemas.microsoft.com/office/drawing/2014/main" id="{689930E1-4674-4BB1-BCFE-B230C4209333}"/>
              </a:ext>
            </a:extLst>
          </p:cNvPr>
          <p:cNvGraphicFramePr>
            <a:graphicFrameLocks noGrp="1"/>
          </p:cNvGraphicFramePr>
          <p:nvPr>
            <p:ph sz="quarter" idx="4294967295"/>
          </p:nvPr>
        </p:nvGraphicFramePr>
        <p:xfrm>
          <a:off x="0" y="1670050"/>
          <a:ext cx="10363200" cy="4887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44D4A97-AAC8-4604-816E-89FCD4EEBFC1}"/>
              </a:ext>
            </a:extLst>
          </p:cNvPr>
          <p:cNvSpPr txBox="1"/>
          <p:nvPr/>
        </p:nvSpPr>
        <p:spPr>
          <a:xfrm>
            <a:off x="5221357" y="288404"/>
            <a:ext cx="5791200" cy="523220"/>
          </a:xfrm>
          <a:prstGeom prst="rect">
            <a:avLst/>
          </a:prstGeom>
          <a:noFill/>
        </p:spPr>
        <p:txBody>
          <a:bodyPr wrap="square" rtlCol="0">
            <a:spAutoFit/>
          </a:bodyPr>
          <a:lstStyle/>
          <a:p>
            <a:r>
              <a:rPr lang="el-GR" sz="2800" dirty="0">
                <a:solidFill>
                  <a:schemeClr val="bg1"/>
                </a:solidFill>
              </a:rPr>
              <a:t>Βραχυχρόνια Σχέδια</a:t>
            </a:r>
            <a:endParaRPr lang="en-US" sz="2800" dirty="0">
              <a:solidFill>
                <a:schemeClr val="bg1"/>
              </a:solidFill>
            </a:endParaRPr>
          </a:p>
        </p:txBody>
      </p:sp>
    </p:spTree>
    <p:extLst>
      <p:ext uri="{BB962C8B-B14F-4D97-AF65-F5344CB8AC3E}">
        <p14:creationId xmlns:p14="http://schemas.microsoft.com/office/powerpoint/2010/main" val="719827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51026" y="235407"/>
            <a:ext cx="9889947" cy="492443"/>
          </a:xfrm>
        </p:spPr>
        <p:txBody>
          <a:bodyPr/>
          <a:lstStyle/>
          <a:p>
            <a:r>
              <a:rPr lang="el-GR" dirty="0"/>
              <a:t>ΠΑΡΑΚΟΛΟΥΘΗΣΗ</a:t>
            </a:r>
          </a:p>
        </p:txBody>
      </p:sp>
      <p:sp>
        <p:nvSpPr>
          <p:cNvPr id="3" name="2 - Θέση κειμένου"/>
          <p:cNvSpPr>
            <a:spLocks noGrp="1"/>
          </p:cNvSpPr>
          <p:nvPr>
            <p:ph type="body" idx="1"/>
          </p:nvPr>
        </p:nvSpPr>
        <p:spPr/>
        <p:txBody>
          <a:bodyPr/>
          <a:lstStyle/>
          <a:p>
            <a:endParaRPr lang="el-GR"/>
          </a:p>
        </p:txBody>
      </p:sp>
      <p:pic>
        <p:nvPicPr>
          <p:cNvPr id="102402" name="Picture 2" descr="4,162 Follow Up Photos - Free &amp;amp; Royalty-Free Stock Photos from Dreamstime"/>
          <p:cNvPicPr>
            <a:picLocks noChangeAspect="1" noChangeArrowheads="1"/>
          </p:cNvPicPr>
          <p:nvPr/>
        </p:nvPicPr>
        <p:blipFill>
          <a:blip r:embed="rId2"/>
          <a:srcRect/>
          <a:stretch>
            <a:fillRect/>
          </a:stretch>
        </p:blipFill>
        <p:spPr bwMode="auto">
          <a:xfrm>
            <a:off x="2452662" y="1714488"/>
            <a:ext cx="6969560" cy="392909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2F73-5A31-4A84-9C73-0B6C27D0B228}"/>
              </a:ext>
            </a:extLst>
          </p:cNvPr>
          <p:cNvSpPr>
            <a:spLocks noGrp="1"/>
          </p:cNvSpPr>
          <p:nvPr>
            <p:ph type="title"/>
          </p:nvPr>
        </p:nvSpPr>
        <p:spPr>
          <a:xfrm>
            <a:off x="95208" y="571480"/>
            <a:ext cx="10364451" cy="448283"/>
          </a:xfrm>
        </p:spPr>
        <p:txBody>
          <a:bodyPr>
            <a:normAutofit fontScale="90000"/>
          </a:bodyPr>
          <a:lstStyle/>
          <a:p>
            <a:r>
              <a:rPr lang="el-GR" b="1" dirty="0">
                <a:solidFill>
                  <a:schemeClr val="tx2"/>
                </a:solidFill>
              </a:rPr>
              <a:t>ΚΡΙΤΗΡΙΑ ΕΠΙΛΕΞΙΜΟΤΗΤΑΣ</a:t>
            </a:r>
            <a:endParaRPr lang="en-US" b="1" dirty="0">
              <a:solidFill>
                <a:schemeClr val="tx2"/>
              </a:solidFill>
            </a:endParaRPr>
          </a:p>
        </p:txBody>
      </p:sp>
      <p:sp>
        <p:nvSpPr>
          <p:cNvPr id="7" name="6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65</a:t>
            </a:fld>
            <a:endParaRPr lang="en-US" dirty="0"/>
          </a:p>
        </p:txBody>
      </p:sp>
      <p:graphicFrame>
        <p:nvGraphicFramePr>
          <p:cNvPr id="4" name="Content Placeholder 3">
            <a:extLst>
              <a:ext uri="{FF2B5EF4-FFF2-40B4-BE49-F238E27FC236}">
                <a16:creationId xmlns:a16="http://schemas.microsoft.com/office/drawing/2014/main" id="{8B41C804-313C-472E-B2A9-20B342761585}"/>
              </a:ext>
            </a:extLst>
          </p:cNvPr>
          <p:cNvGraphicFramePr>
            <a:graphicFrameLocks noGrp="1"/>
          </p:cNvGraphicFramePr>
          <p:nvPr>
            <p:ph sz="quarter" idx="4294967295"/>
            <p:extLst>
              <p:ext uri="{D42A27DB-BD31-4B8C-83A1-F6EECF244321}">
                <p14:modId xmlns:p14="http://schemas.microsoft.com/office/powerpoint/2010/main" val="3160642967"/>
              </p:ext>
            </p:extLst>
          </p:nvPr>
        </p:nvGraphicFramePr>
        <p:xfrm>
          <a:off x="0" y="1127125"/>
          <a:ext cx="10588625" cy="4664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0839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0" y="1198418"/>
            <a:ext cx="3719736" cy="4461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err="1">
                <a:solidFill>
                  <a:srgbClr val="FFFFFF"/>
                </a:solidFill>
                <a:latin typeface="+mj-lt"/>
                <a:ea typeface="+mj-ea"/>
                <a:cs typeface="+mj-cs"/>
              </a:rPr>
              <a:t>Κοινο</a:t>
            </a:r>
            <a:r>
              <a:rPr lang="en-US" sz="4400" b="1" kern="1200" dirty="0">
                <a:solidFill>
                  <a:srgbClr val="FFFFFF"/>
                </a:solidFill>
                <a:latin typeface="+mj-lt"/>
                <a:ea typeface="+mj-ea"/>
                <a:cs typeface="+mj-cs"/>
              </a:rPr>
              <a:t>π</a:t>
            </a:r>
            <a:r>
              <a:rPr lang="en-US" sz="4400" b="1" kern="1200" dirty="0" err="1">
                <a:solidFill>
                  <a:srgbClr val="FFFFFF"/>
                </a:solidFill>
                <a:latin typeface="+mj-lt"/>
                <a:ea typeface="+mj-ea"/>
                <a:cs typeface="+mj-cs"/>
              </a:rPr>
              <a:t>ρ</a:t>
            </a:r>
            <a:r>
              <a:rPr lang="en-US" sz="4400" b="1" kern="1200" dirty="0">
                <a:solidFill>
                  <a:srgbClr val="FFFFFF"/>
                </a:solidFill>
                <a:latin typeface="+mj-lt"/>
                <a:ea typeface="+mj-ea"/>
                <a:cs typeface="+mj-cs"/>
              </a:rPr>
              <a:t>α</a:t>
            </a:r>
            <a:r>
              <a:rPr lang="en-US" sz="4400" b="1" kern="1200" dirty="0" err="1">
                <a:solidFill>
                  <a:srgbClr val="FFFFFF"/>
                </a:solidFill>
                <a:latin typeface="+mj-lt"/>
                <a:ea typeface="+mj-ea"/>
                <a:cs typeface="+mj-cs"/>
              </a:rPr>
              <a:t>ξίες</a:t>
            </a:r>
            <a:r>
              <a:rPr lang="en-US" sz="4400" b="1" kern="1200" dirty="0">
                <a:solidFill>
                  <a:srgbClr val="FFFFFF"/>
                </a:solidFill>
                <a:latin typeface="+mj-lt"/>
                <a:ea typeface="+mj-ea"/>
                <a:cs typeface="+mj-cs"/>
              </a:rPr>
              <a:t> </a:t>
            </a:r>
            <a:r>
              <a:rPr lang="en-US" sz="4400" b="1" kern="1200" dirty="0" err="1">
                <a:solidFill>
                  <a:srgbClr val="FFFFFF"/>
                </a:solidFill>
                <a:latin typeface="+mj-lt"/>
                <a:ea typeface="+mj-ea"/>
                <a:cs typeface="+mj-cs"/>
              </a:rPr>
              <a:t>στ</a:t>
            </a:r>
            <a:r>
              <a:rPr lang="en-US" sz="4400" b="1" kern="1200" dirty="0">
                <a:solidFill>
                  <a:srgbClr val="FFFFFF"/>
                </a:solidFill>
                <a:latin typeface="+mj-lt"/>
                <a:ea typeface="+mj-ea"/>
                <a:cs typeface="+mj-cs"/>
              </a:rPr>
              <a:t>α π</a:t>
            </a:r>
            <a:r>
              <a:rPr lang="en-US" sz="4400" b="1" kern="1200" dirty="0" err="1">
                <a:solidFill>
                  <a:srgbClr val="FFFFFF"/>
                </a:solidFill>
                <a:latin typeface="+mj-lt"/>
                <a:ea typeface="+mj-ea"/>
                <a:cs typeface="+mj-cs"/>
              </a:rPr>
              <a:t>λ</a:t>
            </a:r>
            <a:r>
              <a:rPr lang="en-US" sz="4400" b="1" kern="1200" dirty="0">
                <a:solidFill>
                  <a:srgbClr val="FFFFFF"/>
                </a:solidFill>
                <a:latin typeface="+mj-lt"/>
                <a:ea typeface="+mj-ea"/>
                <a:cs typeface="+mj-cs"/>
              </a:rPr>
              <a:t>α</a:t>
            </a:r>
            <a:r>
              <a:rPr lang="en-US" sz="4400" b="1" kern="1200" dirty="0" err="1">
                <a:solidFill>
                  <a:srgbClr val="FFFFFF"/>
                </a:solidFill>
                <a:latin typeface="+mj-lt"/>
                <a:ea typeface="+mj-ea"/>
                <a:cs typeface="+mj-cs"/>
              </a:rPr>
              <a:t>ίσι</a:t>
            </a:r>
            <a:r>
              <a:rPr lang="en-US" sz="4400" b="1" kern="1200" dirty="0">
                <a:solidFill>
                  <a:srgbClr val="FFFFFF"/>
                </a:solidFill>
                <a:latin typeface="+mj-lt"/>
                <a:ea typeface="+mj-ea"/>
                <a:cs typeface="+mj-cs"/>
              </a:rPr>
              <a:t>α </a:t>
            </a:r>
            <a:r>
              <a:rPr lang="en-US" sz="4400" b="1" kern="1200" dirty="0" err="1">
                <a:solidFill>
                  <a:srgbClr val="FFFFFF"/>
                </a:solidFill>
                <a:latin typeface="+mj-lt"/>
                <a:ea typeface="+mj-ea"/>
                <a:cs typeface="+mj-cs"/>
              </a:rPr>
              <a:t>του</a:t>
            </a:r>
            <a:r>
              <a:rPr lang="en-US" sz="4400" b="1" kern="1200" dirty="0">
                <a:solidFill>
                  <a:srgbClr val="FFFFFF"/>
                </a:solidFill>
                <a:latin typeface="+mj-lt"/>
                <a:ea typeface="+mj-ea"/>
                <a:cs typeface="+mj-cs"/>
              </a:rPr>
              <a:t> </a:t>
            </a:r>
            <a:r>
              <a:rPr lang="en-US" sz="4400" b="1" kern="1200" dirty="0" err="1">
                <a:solidFill>
                  <a:srgbClr val="FFFFFF"/>
                </a:solidFill>
                <a:latin typeface="+mj-lt"/>
                <a:ea typeface="+mj-ea"/>
                <a:cs typeface="+mj-cs"/>
              </a:rPr>
              <a:t>νέου</a:t>
            </a:r>
            <a:r>
              <a:rPr lang="en-US" sz="4400" b="1" kern="1200" dirty="0">
                <a:solidFill>
                  <a:srgbClr val="FFFFFF"/>
                </a:solidFill>
                <a:latin typeface="+mj-lt"/>
                <a:ea typeface="+mj-ea"/>
                <a:cs typeface="+mj-cs"/>
              </a:rPr>
              <a:t> </a:t>
            </a:r>
            <a:r>
              <a:rPr lang="en-US" sz="4400" b="1" kern="1200" dirty="0" err="1">
                <a:solidFill>
                  <a:srgbClr val="FFFFFF"/>
                </a:solidFill>
                <a:latin typeface="+mj-lt"/>
                <a:ea typeface="+mj-ea"/>
                <a:cs typeface="+mj-cs"/>
              </a:rPr>
              <a:t>Προγράμμ</a:t>
            </a:r>
            <a:r>
              <a:rPr lang="en-US" sz="4400" b="1" kern="1200" dirty="0">
                <a:solidFill>
                  <a:srgbClr val="FFFFFF"/>
                </a:solidFill>
                <a:latin typeface="+mj-lt"/>
                <a:ea typeface="+mj-ea"/>
                <a:cs typeface="+mj-cs"/>
              </a:rPr>
              <a:t>α</a:t>
            </a:r>
            <a:r>
              <a:rPr lang="en-US" sz="4400" b="1" kern="1200" dirty="0" err="1">
                <a:solidFill>
                  <a:srgbClr val="FFFFFF"/>
                </a:solidFill>
                <a:latin typeface="+mj-lt"/>
                <a:ea typeface="+mj-ea"/>
                <a:cs typeface="+mj-cs"/>
              </a:rPr>
              <a:t>τος</a:t>
            </a:r>
            <a:endParaRPr lang="en-US" sz="4400" b="1" kern="1200" dirty="0">
              <a:solidFill>
                <a:srgbClr val="FFFFFF"/>
              </a:solidFill>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p:cNvSpPr/>
          <p:nvPr/>
        </p:nvSpPr>
        <p:spPr>
          <a:xfrm>
            <a:off x="4108038" y="476671"/>
            <a:ext cx="7833384" cy="5904656"/>
          </a:xfrm>
          <a:prstGeom prst="rect">
            <a:avLst/>
          </a:prstGeom>
        </p:spPr>
        <p:txBody>
          <a:bodyPr vert="horz" lIns="91440" tIns="45720" rIns="91440" bIns="45720" rtlCol="0" anchor="ctr">
            <a:noAutofit/>
          </a:bodyPr>
          <a:lstStyle/>
          <a:p>
            <a:pPr marL="342900" marR="62230" indent="-228600">
              <a:lnSpc>
                <a:spcPct val="90000"/>
              </a:lnSpc>
              <a:spcBef>
                <a:spcPts val="500"/>
              </a:spcBef>
              <a:buFont typeface="Arial" panose="020B0604020202020204" pitchFamily="34" charset="0"/>
              <a:buChar char="•"/>
            </a:pPr>
            <a:r>
              <a:rPr lang="en-US" spc="-5" dirty="0" err="1"/>
              <a:t>Mι</a:t>
            </a:r>
            <a:r>
              <a:rPr lang="en-US" spc="-5" dirty="0"/>
              <a:t>α </a:t>
            </a:r>
            <a:r>
              <a:rPr lang="en-US" spc="-5" dirty="0" err="1"/>
              <a:t>κοινο</a:t>
            </a:r>
            <a:r>
              <a:rPr lang="en-US" spc="-5" dirty="0"/>
              <a:t>π</a:t>
            </a:r>
            <a:r>
              <a:rPr lang="en-US" spc="-5" dirty="0" err="1"/>
              <a:t>ρ</a:t>
            </a:r>
            <a:r>
              <a:rPr lang="en-US" spc="-5" dirty="0"/>
              <a:t>α</a:t>
            </a:r>
            <a:r>
              <a:rPr lang="en-US" spc="-5" dirty="0" err="1"/>
              <a:t>ξί</a:t>
            </a:r>
            <a:r>
              <a:rPr lang="en-US" spc="-5" dirty="0"/>
              <a:t>α </a:t>
            </a:r>
            <a:r>
              <a:rPr lang="en-US" spc="-5" dirty="0" err="1"/>
              <a:t>κινητικότητ</a:t>
            </a:r>
            <a:r>
              <a:rPr lang="en-US" spc="-5" dirty="0"/>
              <a:t>α</a:t>
            </a:r>
            <a:r>
              <a:rPr lang="en-US" spc="-5" dirty="0" err="1"/>
              <a:t>ς</a:t>
            </a:r>
            <a:r>
              <a:rPr lang="en-US" spc="-5" dirty="0"/>
              <a:t> π</a:t>
            </a:r>
            <a:r>
              <a:rPr lang="en-US" spc="-5" dirty="0" err="1"/>
              <a:t>ρέ</a:t>
            </a:r>
            <a:r>
              <a:rPr lang="en-US" spc="-5" dirty="0"/>
              <a:t>π</a:t>
            </a:r>
            <a:r>
              <a:rPr lang="en-US" spc="-5" dirty="0" err="1"/>
              <a:t>ει</a:t>
            </a:r>
            <a:r>
              <a:rPr lang="en-US" spc="-5" dirty="0"/>
              <a:t> </a:t>
            </a:r>
            <a:r>
              <a:rPr lang="en-US" spc="-5" dirty="0" err="1"/>
              <a:t>ν</a:t>
            </a:r>
            <a:r>
              <a:rPr lang="en-US" spc="-5" dirty="0"/>
              <a:t>α </a:t>
            </a:r>
            <a:r>
              <a:rPr lang="en-US" spc="-5" dirty="0" err="1"/>
              <a:t>δι</a:t>
            </a:r>
            <a:r>
              <a:rPr lang="en-US" spc="-5" dirty="0"/>
              <a:t>α</a:t>
            </a:r>
            <a:r>
              <a:rPr lang="en-US" spc="-5" dirty="0" err="1"/>
              <a:t>θέτει</a:t>
            </a:r>
            <a:r>
              <a:rPr lang="en-US" spc="-5" dirty="0"/>
              <a:t> </a:t>
            </a:r>
            <a:r>
              <a:rPr lang="en-US" spc="-5" dirty="0" err="1"/>
              <a:t>κοινό</a:t>
            </a:r>
            <a:r>
              <a:rPr lang="en-US" spc="-5" dirty="0"/>
              <a:t> </a:t>
            </a:r>
            <a:r>
              <a:rPr lang="en-US" spc="-5" dirty="0" err="1"/>
              <a:t>στρ</a:t>
            </a:r>
            <a:r>
              <a:rPr lang="en-US" spc="-5" dirty="0"/>
              <a:t>α</a:t>
            </a:r>
            <a:r>
              <a:rPr lang="en-US" spc="-5" dirty="0" err="1"/>
              <a:t>τηγικό</a:t>
            </a:r>
            <a:r>
              <a:rPr lang="en-US" spc="-5" dirty="0"/>
              <a:t> </a:t>
            </a:r>
            <a:r>
              <a:rPr lang="en-US" spc="-5" dirty="0" err="1"/>
              <a:t>σχεδι</a:t>
            </a:r>
            <a:r>
              <a:rPr lang="en-US" spc="-5" dirty="0"/>
              <a:t>α</a:t>
            </a:r>
            <a:r>
              <a:rPr lang="en-US" spc="-5" dirty="0" err="1"/>
              <a:t>σμό</a:t>
            </a:r>
            <a:r>
              <a:rPr lang="en-US" spc="-5" dirty="0"/>
              <a:t> </a:t>
            </a:r>
            <a:r>
              <a:rPr lang="en-US" spc="-5" dirty="0" err="1"/>
              <a:t>γι</a:t>
            </a:r>
            <a:r>
              <a:rPr lang="en-US" spc="-5" dirty="0"/>
              <a:t>α </a:t>
            </a:r>
            <a:r>
              <a:rPr lang="en-US" spc="-5" dirty="0" err="1"/>
              <a:t>κάλυψη</a:t>
            </a:r>
            <a:r>
              <a:rPr lang="en-US" spc="-5" dirty="0"/>
              <a:t> </a:t>
            </a:r>
            <a:r>
              <a:rPr lang="en-US" spc="-5" dirty="0" err="1"/>
              <a:t>των</a:t>
            </a:r>
            <a:r>
              <a:rPr lang="en-US" spc="-5" dirty="0"/>
              <a:t> α</a:t>
            </a:r>
            <a:r>
              <a:rPr lang="en-US" spc="-5" dirty="0" err="1"/>
              <a:t>ν</a:t>
            </a:r>
            <a:r>
              <a:rPr lang="en-US" spc="-5" dirty="0"/>
              <a:t>α</a:t>
            </a:r>
            <a:r>
              <a:rPr lang="en-US" spc="-5" dirty="0" err="1"/>
              <a:t>γκών</a:t>
            </a:r>
            <a:r>
              <a:rPr lang="en-US" spc="-5" dirty="0"/>
              <a:t> </a:t>
            </a:r>
            <a:r>
              <a:rPr lang="en-US" spc="-5" dirty="0" err="1"/>
              <a:t>της</a:t>
            </a:r>
            <a:r>
              <a:rPr lang="en-US" spc="-5" dirty="0"/>
              <a:t> </a:t>
            </a:r>
            <a:r>
              <a:rPr lang="en-US" spc="-5" dirty="0" err="1"/>
              <a:t>ομάδ</a:t>
            </a:r>
            <a:r>
              <a:rPr lang="en-US" spc="-5" dirty="0"/>
              <a:t>α</a:t>
            </a:r>
            <a:r>
              <a:rPr lang="en-US" spc="-5" dirty="0" err="1"/>
              <a:t>ς</a:t>
            </a:r>
            <a:r>
              <a:rPr lang="en-US" spc="-5" dirty="0"/>
              <a:t> </a:t>
            </a:r>
            <a:r>
              <a:rPr lang="en-US" spc="-5" dirty="0" err="1"/>
              <a:t>των</a:t>
            </a:r>
            <a:r>
              <a:rPr lang="en-US" spc="-5" dirty="0"/>
              <a:t> </a:t>
            </a:r>
            <a:r>
              <a:rPr lang="en-US" spc="-5" dirty="0" err="1"/>
              <a:t>οργ</a:t>
            </a:r>
            <a:r>
              <a:rPr lang="en-US" spc="-5" dirty="0"/>
              <a:t>α</a:t>
            </a:r>
            <a:r>
              <a:rPr lang="en-US" spc="-5" dirty="0" err="1"/>
              <a:t>νισμών</a:t>
            </a:r>
            <a:r>
              <a:rPr lang="en-US" spc="-5" dirty="0"/>
              <a:t> π</a:t>
            </a:r>
            <a:r>
              <a:rPr lang="en-US" spc="-5" dirty="0" err="1"/>
              <a:t>ου</a:t>
            </a:r>
            <a:r>
              <a:rPr lang="en-US" spc="-5" dirty="0"/>
              <a:t> </a:t>
            </a:r>
            <a:r>
              <a:rPr lang="en-US" spc="-5" dirty="0" err="1"/>
              <a:t>την</a:t>
            </a:r>
            <a:r>
              <a:rPr lang="en-US" spc="-5" dirty="0"/>
              <a:t> απα</a:t>
            </a:r>
            <a:r>
              <a:rPr lang="en-US" spc="-5" dirty="0" err="1"/>
              <a:t>ρτίζουν</a:t>
            </a:r>
            <a:r>
              <a:rPr lang="en-US" spc="-5" dirty="0"/>
              <a:t>. </a:t>
            </a:r>
            <a:r>
              <a:rPr lang="en-US" spc="-5" dirty="0" err="1"/>
              <a:t>Η</a:t>
            </a:r>
            <a:r>
              <a:rPr lang="en-US" spc="-5" dirty="0"/>
              <a:t> </a:t>
            </a:r>
            <a:r>
              <a:rPr lang="en-US" spc="-5" dirty="0" err="1"/>
              <a:t>κοινο</a:t>
            </a:r>
            <a:r>
              <a:rPr lang="en-US" spc="-5" dirty="0"/>
              <a:t>π</a:t>
            </a:r>
            <a:r>
              <a:rPr lang="en-US" spc="-5" dirty="0" err="1"/>
              <a:t>ρ</a:t>
            </a:r>
            <a:r>
              <a:rPr lang="en-US" spc="-5" dirty="0"/>
              <a:t>α</a:t>
            </a:r>
            <a:r>
              <a:rPr lang="en-US" spc="-5" dirty="0" err="1"/>
              <a:t>ξί</a:t>
            </a:r>
            <a:r>
              <a:rPr lang="en-US" spc="-5" dirty="0"/>
              <a:t>α </a:t>
            </a:r>
            <a:r>
              <a:rPr lang="en-US" spc="-5" dirty="0" err="1"/>
              <a:t>μ</a:t>
            </a:r>
            <a:r>
              <a:rPr lang="en-US" spc="-5" dirty="0"/>
              <a:t>π</a:t>
            </a:r>
            <a:r>
              <a:rPr lang="en-US" spc="-5" dirty="0" err="1"/>
              <a:t>ορεί</a:t>
            </a:r>
            <a:r>
              <a:rPr lang="en-US" spc="-5" dirty="0"/>
              <a:t> </a:t>
            </a:r>
            <a:r>
              <a:rPr lang="en-US" spc="-5" dirty="0" err="1"/>
              <a:t>ν</a:t>
            </a:r>
            <a:r>
              <a:rPr lang="en-US" spc="-5" dirty="0"/>
              <a:t>α βα</a:t>
            </a:r>
            <a:r>
              <a:rPr lang="en-US" spc="-5" dirty="0" err="1"/>
              <a:t>σίζετ</a:t>
            </a:r>
            <a:r>
              <a:rPr lang="en-US" spc="-5" dirty="0"/>
              <a:t>α</a:t>
            </a:r>
            <a:r>
              <a:rPr lang="en-US" spc="-5" dirty="0" err="1"/>
              <a:t>ι</a:t>
            </a:r>
            <a:r>
              <a:rPr lang="en-US" spc="-5" dirty="0"/>
              <a:t> </a:t>
            </a:r>
            <a:r>
              <a:rPr lang="en-US" spc="-5" dirty="0" err="1"/>
              <a:t>σε</a:t>
            </a:r>
            <a:r>
              <a:rPr lang="en-US" spc="-5" dirty="0"/>
              <a:t> </a:t>
            </a:r>
            <a:r>
              <a:rPr lang="en-US" spc="-5" dirty="0" err="1"/>
              <a:t>έν</a:t>
            </a:r>
            <a:r>
              <a:rPr lang="en-US" spc="-5" dirty="0"/>
              <a:t>α </a:t>
            </a:r>
            <a:r>
              <a:rPr lang="en-US" spc="-5" dirty="0" err="1"/>
              <a:t>κοινό</a:t>
            </a:r>
            <a:r>
              <a:rPr lang="en-US" spc="-5" dirty="0"/>
              <a:t> </a:t>
            </a:r>
            <a:r>
              <a:rPr lang="en-US" spc="-5" dirty="0" err="1"/>
              <a:t>θέμ</a:t>
            </a:r>
            <a:r>
              <a:rPr lang="en-US" spc="-5" dirty="0"/>
              <a:t>α </a:t>
            </a:r>
            <a:r>
              <a:rPr lang="en-US" spc="-5" dirty="0" err="1"/>
              <a:t>ενδι</a:t>
            </a:r>
            <a:r>
              <a:rPr lang="en-US" spc="-5" dirty="0"/>
              <a:t>α</a:t>
            </a:r>
            <a:r>
              <a:rPr lang="en-US" spc="-5" dirty="0" err="1"/>
              <a:t>φέροντος</a:t>
            </a:r>
            <a:r>
              <a:rPr lang="en-US" spc="-5" dirty="0"/>
              <a:t> </a:t>
            </a:r>
            <a:r>
              <a:rPr lang="en-US" spc="-5" dirty="0" err="1"/>
              <a:t>ή</a:t>
            </a:r>
            <a:r>
              <a:rPr lang="en-US" spc="-5" dirty="0"/>
              <a:t>/</a:t>
            </a:r>
            <a:r>
              <a:rPr lang="en-US" spc="-5" dirty="0" err="1"/>
              <a:t>κ</a:t>
            </a:r>
            <a:r>
              <a:rPr lang="en-US" spc="-5" dirty="0"/>
              <a:t>α</a:t>
            </a:r>
            <a:r>
              <a:rPr lang="en-US" spc="-5" dirty="0" err="1"/>
              <a:t>ι</a:t>
            </a:r>
            <a:r>
              <a:rPr lang="en-US" spc="-5" dirty="0"/>
              <a:t> </a:t>
            </a:r>
            <a:r>
              <a:rPr lang="en-US" spc="-5" dirty="0" err="1"/>
              <a:t>σε</a:t>
            </a:r>
            <a:r>
              <a:rPr lang="en-US" spc="-5" dirty="0"/>
              <a:t> </a:t>
            </a:r>
            <a:r>
              <a:rPr lang="en-US" spc="-5" dirty="0" err="1"/>
              <a:t>συγκεκριμένες</a:t>
            </a:r>
            <a:r>
              <a:rPr lang="en-US" spc="-5" dirty="0"/>
              <a:t> α</a:t>
            </a:r>
            <a:r>
              <a:rPr lang="en-US" spc="-5" dirty="0" err="1"/>
              <a:t>νάγκες</a:t>
            </a:r>
            <a:r>
              <a:rPr lang="en-US" spc="-5" dirty="0"/>
              <a:t> </a:t>
            </a:r>
            <a:r>
              <a:rPr lang="en-US" spc="-5" dirty="0" err="1"/>
              <a:t>μι</a:t>
            </a:r>
            <a:r>
              <a:rPr lang="en-US" spc="-5" dirty="0"/>
              <a:t>α</a:t>
            </a:r>
            <a:r>
              <a:rPr lang="en-US" spc="-5" dirty="0" err="1"/>
              <a:t>ς</a:t>
            </a:r>
            <a:r>
              <a:rPr lang="en-US" spc="-5" dirty="0"/>
              <a:t> </a:t>
            </a:r>
            <a:r>
              <a:rPr lang="en-US" spc="-5" dirty="0" err="1"/>
              <a:t>γεωγρ</a:t>
            </a:r>
            <a:r>
              <a:rPr lang="en-US" spc="-5" dirty="0"/>
              <a:t>α</a:t>
            </a:r>
            <a:r>
              <a:rPr lang="en-US" spc="-5" dirty="0" err="1"/>
              <a:t>φικής</a:t>
            </a:r>
            <a:r>
              <a:rPr lang="en-US" spc="-5" dirty="0"/>
              <a:t> π</a:t>
            </a:r>
            <a:r>
              <a:rPr lang="en-US" spc="-5" dirty="0" err="1"/>
              <a:t>εριοχής</a:t>
            </a:r>
            <a:endParaRPr lang="en-US" spc="-5" dirty="0"/>
          </a:p>
          <a:p>
            <a:pPr marL="342900" marR="62230" indent="-228600">
              <a:lnSpc>
                <a:spcPct val="90000"/>
              </a:lnSpc>
              <a:spcBef>
                <a:spcPts val="500"/>
              </a:spcBef>
              <a:buFont typeface="Arial" panose="020B0604020202020204" pitchFamily="34" charset="0"/>
              <a:buChar char="•"/>
            </a:pPr>
            <a:endParaRPr lang="en-US" spc="-5" dirty="0"/>
          </a:p>
          <a:p>
            <a:pPr marL="342900" marR="62230" indent="-228600">
              <a:lnSpc>
                <a:spcPct val="90000"/>
              </a:lnSpc>
              <a:spcBef>
                <a:spcPts val="500"/>
              </a:spcBef>
              <a:buFont typeface="Arial" panose="020B0604020202020204" pitchFamily="34" charset="0"/>
              <a:buChar char="•"/>
            </a:pPr>
            <a:r>
              <a:rPr lang="en-US" spc="-5" dirty="0" err="1"/>
              <a:t>Οι</a:t>
            </a:r>
            <a:r>
              <a:rPr lang="en-US" spc="-5" dirty="0"/>
              <a:t> α</a:t>
            </a:r>
            <a:r>
              <a:rPr lang="en-US" spc="-5" dirty="0" err="1"/>
              <a:t>ιτούντες</a:t>
            </a:r>
            <a:r>
              <a:rPr lang="en-US" spc="-5" dirty="0"/>
              <a:t> </a:t>
            </a:r>
            <a:r>
              <a:rPr lang="en-US" spc="-5" dirty="0" err="1"/>
              <a:t>συντονιστές</a:t>
            </a:r>
            <a:r>
              <a:rPr lang="en-US" spc="-5" dirty="0"/>
              <a:t> </a:t>
            </a:r>
            <a:r>
              <a:rPr lang="en-US" spc="-5" dirty="0" err="1"/>
              <a:t>κοινο</a:t>
            </a:r>
            <a:r>
              <a:rPr lang="en-US" spc="-5" dirty="0"/>
              <a:t>π</a:t>
            </a:r>
            <a:r>
              <a:rPr lang="en-US" spc="-5" dirty="0" err="1"/>
              <a:t>ρ</a:t>
            </a:r>
            <a:r>
              <a:rPr lang="en-US" spc="-5" dirty="0"/>
              <a:t>α</a:t>
            </a:r>
            <a:r>
              <a:rPr lang="en-US" spc="-5" dirty="0" err="1"/>
              <a:t>ξιών</a:t>
            </a:r>
            <a:r>
              <a:rPr lang="en-US" spc="-5" dirty="0"/>
              <a:t> </a:t>
            </a:r>
            <a:r>
              <a:rPr lang="en-US" spc="-5" dirty="0" err="1"/>
              <a:t>κινητικότητ</a:t>
            </a:r>
            <a:r>
              <a:rPr lang="en-US" spc="-5" dirty="0"/>
              <a:t>α</a:t>
            </a:r>
            <a:r>
              <a:rPr lang="en-US" spc="-5" dirty="0" err="1"/>
              <a:t>ς</a:t>
            </a:r>
            <a:r>
              <a:rPr lang="en-US" spc="-5" dirty="0"/>
              <a:t> </a:t>
            </a:r>
            <a:r>
              <a:rPr lang="en-US" dirty="0" err="1"/>
              <a:t>θ</a:t>
            </a:r>
            <a:r>
              <a:rPr lang="en-US" dirty="0"/>
              <a:t>α </a:t>
            </a:r>
            <a:r>
              <a:rPr lang="en-US" spc="-5" dirty="0"/>
              <a:t>π</a:t>
            </a:r>
            <a:r>
              <a:rPr lang="en-US" spc="-5" dirty="0" err="1"/>
              <a:t>ρέ</a:t>
            </a:r>
            <a:r>
              <a:rPr lang="en-US" spc="-5" dirty="0"/>
              <a:t>π</a:t>
            </a:r>
            <a:r>
              <a:rPr lang="en-US" spc="-5" dirty="0" err="1"/>
              <a:t>ει</a:t>
            </a:r>
            <a:r>
              <a:rPr lang="en-US" spc="-5" dirty="0"/>
              <a:t> </a:t>
            </a:r>
            <a:r>
              <a:rPr lang="en-US" spc="-5" dirty="0" err="1"/>
              <a:t>ν</a:t>
            </a:r>
            <a:r>
              <a:rPr lang="en-US" spc="-5" dirty="0"/>
              <a:t>α  π</a:t>
            </a:r>
            <a:r>
              <a:rPr lang="en-US" spc="-5" dirty="0" err="1"/>
              <a:t>εριγράφουν</a:t>
            </a:r>
            <a:r>
              <a:rPr lang="en-US" spc="-5" dirty="0"/>
              <a:t> </a:t>
            </a:r>
            <a:r>
              <a:rPr lang="en-US" spc="-5" dirty="0" err="1"/>
              <a:t>τον</a:t>
            </a:r>
            <a:r>
              <a:rPr lang="en-US" spc="-5" dirty="0"/>
              <a:t> </a:t>
            </a:r>
            <a:r>
              <a:rPr lang="en-US" spc="-5" dirty="0" err="1"/>
              <a:t>σκο</a:t>
            </a:r>
            <a:r>
              <a:rPr lang="en-US" spc="-5" dirty="0"/>
              <a:t>π</a:t>
            </a:r>
            <a:r>
              <a:rPr lang="en-US" spc="-5" dirty="0" err="1"/>
              <a:t>ό</a:t>
            </a:r>
            <a:r>
              <a:rPr lang="en-US" spc="-5" dirty="0"/>
              <a:t> </a:t>
            </a:r>
            <a:r>
              <a:rPr lang="en-US" dirty="0" err="1"/>
              <a:t>κ</a:t>
            </a:r>
            <a:r>
              <a:rPr lang="en-US" dirty="0"/>
              <a:t>α</a:t>
            </a:r>
            <a:r>
              <a:rPr lang="en-US" dirty="0" err="1"/>
              <a:t>ι</a:t>
            </a:r>
            <a:r>
              <a:rPr lang="en-US" dirty="0"/>
              <a:t> </a:t>
            </a:r>
            <a:r>
              <a:rPr lang="en-US" spc="-5" dirty="0" err="1"/>
              <a:t>την</a:t>
            </a:r>
            <a:r>
              <a:rPr lang="en-US" spc="-5" dirty="0"/>
              <a:t> π</a:t>
            </a:r>
            <a:r>
              <a:rPr lang="en-US" spc="-5" dirty="0" err="1"/>
              <a:t>ρο</a:t>
            </a:r>
            <a:r>
              <a:rPr lang="en-US" spc="-5" dirty="0"/>
              <a:t>β</a:t>
            </a:r>
            <a:r>
              <a:rPr lang="en-US" spc="-5" dirty="0" err="1"/>
              <a:t>λε</a:t>
            </a:r>
            <a:r>
              <a:rPr lang="en-US" spc="-5" dirty="0"/>
              <a:t>π</a:t>
            </a:r>
            <a:r>
              <a:rPr lang="en-US" spc="-5" dirty="0" err="1"/>
              <a:t>όμενη</a:t>
            </a:r>
            <a:r>
              <a:rPr lang="en-US" spc="-5" dirty="0"/>
              <a:t> </a:t>
            </a:r>
            <a:r>
              <a:rPr lang="en-US" spc="-5" dirty="0" err="1"/>
              <a:t>σύνθεση</a:t>
            </a:r>
            <a:r>
              <a:rPr lang="en-US" spc="-5" dirty="0"/>
              <a:t> </a:t>
            </a:r>
            <a:r>
              <a:rPr lang="en-US" spc="-5" dirty="0" err="1"/>
              <a:t>της</a:t>
            </a:r>
            <a:r>
              <a:rPr lang="en-US" spc="-5" dirty="0"/>
              <a:t> </a:t>
            </a:r>
            <a:r>
              <a:rPr lang="en-US" spc="-5" dirty="0" err="1"/>
              <a:t>κοινο</a:t>
            </a:r>
            <a:r>
              <a:rPr lang="en-US" spc="-5" dirty="0"/>
              <a:t>π</a:t>
            </a:r>
            <a:r>
              <a:rPr lang="en-US" spc="-5" dirty="0" err="1"/>
              <a:t>ρ</a:t>
            </a:r>
            <a:r>
              <a:rPr lang="en-US" spc="-5" dirty="0"/>
              <a:t>α</a:t>
            </a:r>
            <a:r>
              <a:rPr lang="en-US" spc="-5" dirty="0" err="1"/>
              <a:t>ξί</a:t>
            </a:r>
            <a:r>
              <a:rPr lang="en-US" spc="-5" dirty="0"/>
              <a:t>α</a:t>
            </a:r>
            <a:r>
              <a:rPr lang="en-US" spc="-5" dirty="0" err="1"/>
              <a:t>ς</a:t>
            </a:r>
            <a:r>
              <a:rPr lang="en-US" spc="-5" dirty="0"/>
              <a:t> </a:t>
            </a:r>
            <a:r>
              <a:rPr lang="en-US" spc="-5" dirty="0" err="1"/>
              <a:t>τους</a:t>
            </a:r>
            <a:r>
              <a:rPr lang="en-US" spc="-5" dirty="0"/>
              <a:t>  </a:t>
            </a:r>
            <a:r>
              <a:rPr lang="en-US" spc="-5" dirty="0" err="1"/>
              <a:t>στην</a:t>
            </a:r>
            <a:r>
              <a:rPr lang="en-US" spc="-5" dirty="0"/>
              <a:t> α</a:t>
            </a:r>
            <a:r>
              <a:rPr lang="en-US" spc="-5" dirty="0" err="1"/>
              <a:t>ίτηση</a:t>
            </a:r>
            <a:endParaRPr lang="en-US" spc="-5" dirty="0"/>
          </a:p>
          <a:p>
            <a:pPr marL="342900" marR="62230" indent="-228600">
              <a:lnSpc>
                <a:spcPct val="90000"/>
              </a:lnSpc>
              <a:spcBef>
                <a:spcPts val="500"/>
              </a:spcBef>
              <a:buFont typeface="Arial" panose="020B0604020202020204" pitchFamily="34" charset="0"/>
              <a:buChar char="•"/>
            </a:pPr>
            <a:endParaRPr lang="en-US" spc="-5" dirty="0"/>
          </a:p>
          <a:p>
            <a:pPr marL="342900" marR="62230" indent="-228600">
              <a:lnSpc>
                <a:spcPct val="90000"/>
              </a:lnSpc>
              <a:spcBef>
                <a:spcPts val="500"/>
              </a:spcBef>
              <a:buFont typeface="Arial" panose="020B0604020202020204" pitchFamily="34" charset="0"/>
              <a:buChar char="•"/>
            </a:pPr>
            <a:r>
              <a:rPr lang="en-US" spc="-5" dirty="0" err="1"/>
              <a:t>Δεν</a:t>
            </a:r>
            <a:r>
              <a:rPr lang="en-US" spc="-5" dirty="0"/>
              <a:t> απα</a:t>
            </a:r>
            <a:r>
              <a:rPr lang="en-US" spc="-5" dirty="0" err="1"/>
              <a:t>ιτείτ</a:t>
            </a:r>
            <a:r>
              <a:rPr lang="en-US" spc="-5" dirty="0"/>
              <a:t>α</a:t>
            </a:r>
            <a:r>
              <a:rPr lang="en-US" spc="-5" dirty="0" err="1"/>
              <a:t>ι</a:t>
            </a:r>
            <a:r>
              <a:rPr lang="en-US" spc="-5" dirty="0"/>
              <a:t> α</a:t>
            </a:r>
            <a:r>
              <a:rPr lang="en-US" spc="-5" dirty="0" err="1"/>
              <a:t>κρι</a:t>
            </a:r>
            <a:r>
              <a:rPr lang="en-US" spc="-5" dirty="0"/>
              <a:t>β</a:t>
            </a:r>
            <a:r>
              <a:rPr lang="en-US" spc="-5" dirty="0" err="1"/>
              <a:t>ής</a:t>
            </a:r>
            <a:r>
              <a:rPr lang="en-US" spc="-5" dirty="0"/>
              <a:t>  </a:t>
            </a:r>
            <a:r>
              <a:rPr lang="en-US" spc="-5" dirty="0" err="1"/>
              <a:t>κ</a:t>
            </a:r>
            <a:r>
              <a:rPr lang="en-US" spc="-5" dirty="0"/>
              <a:t>α</a:t>
            </a:r>
            <a:r>
              <a:rPr lang="en-US" spc="-5" dirty="0" err="1"/>
              <a:t>τάλογος</a:t>
            </a:r>
            <a:r>
              <a:rPr lang="en-US" spc="-5" dirty="0"/>
              <a:t> </a:t>
            </a:r>
            <a:r>
              <a:rPr lang="en-US" spc="-5" dirty="0" err="1"/>
              <a:t>των</a:t>
            </a:r>
            <a:r>
              <a:rPr lang="en-US" spc="-5" dirty="0"/>
              <a:t> </a:t>
            </a:r>
            <a:r>
              <a:rPr lang="en-US" dirty="0" err="1"/>
              <a:t>μελών</a:t>
            </a:r>
            <a:r>
              <a:rPr lang="en-US" dirty="0"/>
              <a:t> </a:t>
            </a:r>
            <a:r>
              <a:rPr lang="en-US" spc="-5" dirty="0" err="1"/>
              <a:t>της</a:t>
            </a:r>
            <a:r>
              <a:rPr lang="en-US" spc="-25" dirty="0"/>
              <a:t> </a:t>
            </a:r>
            <a:r>
              <a:rPr lang="en-US" spc="-5" dirty="0" err="1"/>
              <a:t>κοινο</a:t>
            </a:r>
            <a:r>
              <a:rPr lang="en-US" spc="-5" dirty="0"/>
              <a:t>π</a:t>
            </a:r>
            <a:r>
              <a:rPr lang="en-US" spc="-5" dirty="0" err="1"/>
              <a:t>ρ</a:t>
            </a:r>
            <a:r>
              <a:rPr lang="en-US" spc="-5" dirty="0"/>
              <a:t>α</a:t>
            </a:r>
            <a:r>
              <a:rPr lang="en-US" spc="-5" dirty="0" err="1"/>
              <a:t>ξί</a:t>
            </a:r>
            <a:r>
              <a:rPr lang="en-US" spc="-5" dirty="0"/>
              <a:t>α</a:t>
            </a:r>
            <a:r>
              <a:rPr lang="en-US" spc="-5" dirty="0" err="1"/>
              <a:t>ς</a:t>
            </a:r>
            <a:r>
              <a:rPr lang="en-US" spc="-5" dirty="0"/>
              <a:t>. </a:t>
            </a:r>
            <a:r>
              <a:rPr lang="en-US" spc="-5" dirty="0" err="1"/>
              <a:t>Κ</a:t>
            </a:r>
            <a:r>
              <a:rPr lang="en-US" spc="-5" dirty="0"/>
              <a:t>α</a:t>
            </a:r>
            <a:r>
              <a:rPr lang="en-US" spc="-5" dirty="0" err="1"/>
              <a:t>τά</a:t>
            </a:r>
            <a:r>
              <a:rPr lang="en-US" spc="-5" dirty="0"/>
              <a:t> </a:t>
            </a:r>
            <a:r>
              <a:rPr lang="en-US" spc="-5" dirty="0" err="1"/>
              <a:t>την</a:t>
            </a:r>
            <a:r>
              <a:rPr lang="en-US" spc="-5" dirty="0"/>
              <a:t> </a:t>
            </a:r>
            <a:r>
              <a:rPr lang="en-US" spc="-5" dirty="0" err="1"/>
              <a:t>υ</a:t>
            </a:r>
            <a:r>
              <a:rPr lang="en-US" spc="-5" dirty="0"/>
              <a:t>π</a:t>
            </a:r>
            <a:r>
              <a:rPr lang="en-US" spc="-5" dirty="0" err="1"/>
              <a:t>ο</a:t>
            </a:r>
            <a:r>
              <a:rPr lang="en-US" spc="-5" dirty="0"/>
              <a:t>β</a:t>
            </a:r>
            <a:r>
              <a:rPr lang="en-US" spc="-5" dirty="0" err="1"/>
              <a:t>ολή</a:t>
            </a:r>
            <a:r>
              <a:rPr lang="en-US" spc="-5" dirty="0"/>
              <a:t> </a:t>
            </a:r>
            <a:r>
              <a:rPr lang="en-US" spc="-5" dirty="0" err="1"/>
              <a:t>θ</a:t>
            </a:r>
            <a:r>
              <a:rPr lang="en-US" spc="-5" dirty="0"/>
              <a:t>α π</a:t>
            </a:r>
            <a:r>
              <a:rPr lang="en-US" spc="-5" dirty="0" err="1"/>
              <a:t>ρέ</a:t>
            </a:r>
            <a:r>
              <a:rPr lang="en-US" spc="-5" dirty="0"/>
              <a:t>π</a:t>
            </a:r>
            <a:r>
              <a:rPr lang="en-US" spc="-5" dirty="0" err="1"/>
              <a:t>ει</a:t>
            </a:r>
            <a:r>
              <a:rPr lang="en-US" spc="-5" dirty="0"/>
              <a:t> </a:t>
            </a:r>
            <a:r>
              <a:rPr lang="en-US" spc="-5" dirty="0" err="1"/>
              <a:t>ν</a:t>
            </a:r>
            <a:r>
              <a:rPr lang="en-US" spc="-5" dirty="0"/>
              <a:t>α </a:t>
            </a:r>
            <a:r>
              <a:rPr lang="en-US" spc="-5" dirty="0" err="1"/>
              <a:t>δηλωθεί</a:t>
            </a:r>
            <a:r>
              <a:rPr lang="en-US" spc="-5" dirty="0"/>
              <a:t> </a:t>
            </a:r>
            <a:r>
              <a:rPr lang="en-US" spc="-5" dirty="0" err="1"/>
              <a:t>τουλάχιστον</a:t>
            </a:r>
            <a:r>
              <a:rPr lang="en-US" spc="-5" dirty="0"/>
              <a:t> 1 </a:t>
            </a:r>
            <a:r>
              <a:rPr lang="en-US" spc="-5" dirty="0" err="1"/>
              <a:t>οργ</a:t>
            </a:r>
            <a:r>
              <a:rPr lang="en-US" spc="-5" dirty="0"/>
              <a:t>α</a:t>
            </a:r>
            <a:r>
              <a:rPr lang="en-US" spc="-5" dirty="0" err="1"/>
              <a:t>νισμός</a:t>
            </a:r>
            <a:r>
              <a:rPr lang="en-US" spc="-5" dirty="0"/>
              <a:t>.</a:t>
            </a:r>
          </a:p>
          <a:p>
            <a:pPr marL="342900" marR="62230" indent="-228600">
              <a:lnSpc>
                <a:spcPct val="90000"/>
              </a:lnSpc>
              <a:spcBef>
                <a:spcPts val="500"/>
              </a:spcBef>
              <a:buFont typeface="Arial" panose="020B0604020202020204" pitchFamily="34" charset="0"/>
              <a:buChar char="•"/>
            </a:pPr>
            <a:endParaRPr lang="en-US" spc="-5" dirty="0"/>
          </a:p>
          <a:p>
            <a:pPr marL="342900" marR="62230" indent="-228600">
              <a:lnSpc>
                <a:spcPct val="90000"/>
              </a:lnSpc>
              <a:spcBef>
                <a:spcPts val="500"/>
              </a:spcBef>
              <a:buFont typeface="Arial" panose="020B0604020202020204" pitchFamily="34" charset="0"/>
              <a:buChar char="•"/>
            </a:pPr>
            <a:r>
              <a:rPr lang="en-US" spc="-5" dirty="0" err="1"/>
              <a:t>Μ</a:t>
            </a:r>
            <a:r>
              <a:rPr lang="en-US" spc="-5" dirty="0"/>
              <a:t>π</a:t>
            </a:r>
            <a:r>
              <a:rPr lang="en-US" spc="-5" dirty="0" err="1"/>
              <a:t>ορεί</a:t>
            </a:r>
            <a:r>
              <a:rPr lang="en-US" spc="-5" dirty="0"/>
              <a:t> </a:t>
            </a:r>
            <a:r>
              <a:rPr lang="en-US" spc="-5" dirty="0" err="1"/>
              <a:t>ν</a:t>
            </a:r>
            <a:r>
              <a:rPr lang="en-US" spc="-5" dirty="0"/>
              <a:t>α </a:t>
            </a:r>
            <a:r>
              <a:rPr lang="en-US" spc="-5" dirty="0" err="1"/>
              <a:t>γίνει</a:t>
            </a:r>
            <a:r>
              <a:rPr lang="en-US" spc="-5" dirty="0"/>
              <a:t> α</a:t>
            </a:r>
            <a:r>
              <a:rPr lang="en-US" spc="-5" dirty="0" err="1"/>
              <a:t>λλ</a:t>
            </a:r>
            <a:r>
              <a:rPr lang="en-US" spc="-5" dirty="0"/>
              <a:t>α</a:t>
            </a:r>
            <a:r>
              <a:rPr lang="en-US" spc="-5" dirty="0" err="1"/>
              <a:t>γή</a:t>
            </a:r>
            <a:r>
              <a:rPr lang="en-US" spc="-5" dirty="0"/>
              <a:t> </a:t>
            </a:r>
            <a:r>
              <a:rPr lang="en-US" spc="-5" dirty="0" err="1"/>
              <a:t>μελών</a:t>
            </a:r>
            <a:r>
              <a:rPr lang="en-US" spc="-5" dirty="0"/>
              <a:t> </a:t>
            </a:r>
            <a:r>
              <a:rPr lang="en-US" spc="-5" dirty="0" err="1"/>
              <a:t>κοινο</a:t>
            </a:r>
            <a:r>
              <a:rPr lang="en-US" spc="-5" dirty="0"/>
              <a:t>π</a:t>
            </a:r>
            <a:r>
              <a:rPr lang="en-US" spc="-5" dirty="0" err="1"/>
              <a:t>ρ</a:t>
            </a:r>
            <a:r>
              <a:rPr lang="en-US" spc="-5" dirty="0"/>
              <a:t>α</a:t>
            </a:r>
            <a:r>
              <a:rPr lang="en-US" spc="-5" dirty="0" err="1"/>
              <a:t>ξί</a:t>
            </a:r>
            <a:r>
              <a:rPr lang="en-US" spc="-5" dirty="0"/>
              <a:t>α</a:t>
            </a:r>
            <a:r>
              <a:rPr lang="en-US" spc="-5" dirty="0" err="1"/>
              <a:t>ς</a:t>
            </a:r>
            <a:r>
              <a:rPr lang="en-US" spc="-5" dirty="0"/>
              <a:t>, </a:t>
            </a:r>
            <a:r>
              <a:rPr lang="en-US" spc="-5" dirty="0" err="1"/>
              <a:t>εάν</a:t>
            </a:r>
            <a:r>
              <a:rPr lang="en-US" spc="-5" dirty="0"/>
              <a:t> </a:t>
            </a:r>
            <a:r>
              <a:rPr lang="en-US" spc="-5" dirty="0" err="1"/>
              <a:t>χρει</a:t>
            </a:r>
            <a:r>
              <a:rPr lang="en-US" spc="-5" dirty="0"/>
              <a:t>α</a:t>
            </a:r>
            <a:r>
              <a:rPr lang="en-US" spc="-5" dirty="0" err="1"/>
              <a:t>στεί</a:t>
            </a:r>
            <a:endParaRPr lang="en-US" spc="-5" dirty="0"/>
          </a:p>
          <a:p>
            <a:pPr marL="342900" marR="62230" indent="-228600">
              <a:lnSpc>
                <a:spcPct val="90000"/>
              </a:lnSpc>
              <a:spcBef>
                <a:spcPts val="500"/>
              </a:spcBef>
              <a:buFont typeface="Arial" panose="020B0604020202020204" pitchFamily="34" charset="0"/>
              <a:buChar char="•"/>
            </a:pPr>
            <a:endParaRPr lang="en-US" spc="-5" dirty="0"/>
          </a:p>
          <a:p>
            <a:pPr marL="342900" marR="62230" indent="-228600">
              <a:lnSpc>
                <a:spcPct val="90000"/>
              </a:lnSpc>
              <a:spcBef>
                <a:spcPts val="500"/>
              </a:spcBef>
              <a:buFont typeface="Arial" panose="020B0604020202020204" pitchFamily="34" charset="0"/>
              <a:buChar char="•"/>
            </a:pPr>
            <a:r>
              <a:rPr lang="en-US" spc="-5" dirty="0" err="1"/>
              <a:t>Όλa</a:t>
            </a:r>
            <a:r>
              <a:rPr lang="en-US" spc="-5" dirty="0"/>
              <a:t> </a:t>
            </a:r>
            <a:r>
              <a:rPr lang="en-US" dirty="0" err="1"/>
              <a:t>τ</a:t>
            </a:r>
            <a:r>
              <a:rPr lang="en-US" dirty="0"/>
              <a:t>α </a:t>
            </a:r>
            <a:r>
              <a:rPr lang="en-US" dirty="0" err="1"/>
              <a:t>μέλη</a:t>
            </a:r>
            <a:r>
              <a:rPr lang="en-US" dirty="0"/>
              <a:t> </a:t>
            </a:r>
            <a:r>
              <a:rPr lang="en-US" spc="-5" dirty="0" err="1"/>
              <a:t>της</a:t>
            </a:r>
            <a:r>
              <a:rPr lang="en-US" spc="-5" dirty="0"/>
              <a:t> </a:t>
            </a:r>
            <a:r>
              <a:rPr lang="en-US" spc="-5" dirty="0" err="1"/>
              <a:t>κοινο</a:t>
            </a:r>
            <a:r>
              <a:rPr lang="en-US" spc="-5" dirty="0"/>
              <a:t>π</a:t>
            </a:r>
            <a:r>
              <a:rPr lang="en-US" spc="-5" dirty="0" err="1"/>
              <a:t>ρ</a:t>
            </a:r>
            <a:r>
              <a:rPr lang="en-US" spc="-5" dirty="0"/>
              <a:t>α</a:t>
            </a:r>
            <a:r>
              <a:rPr lang="en-US" spc="-5" dirty="0" err="1"/>
              <a:t>ξί</a:t>
            </a:r>
            <a:r>
              <a:rPr lang="en-US" spc="-5" dirty="0"/>
              <a:t>α</a:t>
            </a:r>
            <a:r>
              <a:rPr lang="en-US" spc="-5" dirty="0" err="1"/>
              <a:t>ς</a:t>
            </a:r>
            <a:r>
              <a:rPr lang="en-US" spc="-5" dirty="0"/>
              <a:t> π</a:t>
            </a:r>
            <a:r>
              <a:rPr lang="en-US" spc="-5" dirty="0" err="1"/>
              <a:t>ρέ</a:t>
            </a:r>
            <a:r>
              <a:rPr lang="en-US" spc="-5" dirty="0"/>
              <a:t>π</a:t>
            </a:r>
            <a:r>
              <a:rPr lang="en-US" spc="-5" dirty="0" err="1"/>
              <a:t>ει</a:t>
            </a:r>
            <a:r>
              <a:rPr lang="en-US" spc="-5" dirty="0"/>
              <a:t> </a:t>
            </a:r>
            <a:r>
              <a:rPr lang="en-US" spc="-5" dirty="0" err="1"/>
              <a:t>ν</a:t>
            </a:r>
            <a:r>
              <a:rPr lang="en-US" spc="-5" dirty="0"/>
              <a:t>α π</a:t>
            </a:r>
            <a:r>
              <a:rPr lang="en-US" spc="-5" dirty="0" err="1"/>
              <a:t>ροέρχοντ</a:t>
            </a:r>
            <a:r>
              <a:rPr lang="en-US" spc="-5" dirty="0"/>
              <a:t>α</a:t>
            </a:r>
            <a:r>
              <a:rPr lang="en-US" spc="-5" dirty="0" err="1"/>
              <a:t>ι</a:t>
            </a:r>
            <a:r>
              <a:rPr lang="en-US" spc="-5" dirty="0"/>
              <a:t> </a:t>
            </a:r>
            <a:r>
              <a:rPr lang="en-US" b="1" spc="-5" dirty="0"/>
              <a:t>απ</a:t>
            </a:r>
            <a:r>
              <a:rPr lang="en-US" b="1" spc="-5" dirty="0" err="1"/>
              <a:t>ό</a:t>
            </a:r>
            <a:r>
              <a:rPr lang="en-US" b="1" spc="-5" dirty="0"/>
              <a:t> </a:t>
            </a:r>
            <a:r>
              <a:rPr lang="en-US" b="1" spc="-5" dirty="0" err="1"/>
              <a:t>την</a:t>
            </a:r>
            <a:r>
              <a:rPr lang="en-US" b="1" spc="-5" dirty="0"/>
              <a:t> </a:t>
            </a:r>
            <a:r>
              <a:rPr lang="en-US" b="1" dirty="0" err="1"/>
              <a:t>ίδι</a:t>
            </a:r>
            <a:r>
              <a:rPr lang="en-US" b="1" dirty="0"/>
              <a:t>α </a:t>
            </a:r>
            <a:r>
              <a:rPr lang="en-US" b="1" spc="-5" dirty="0" err="1"/>
              <a:t>χώρ</a:t>
            </a:r>
            <a:r>
              <a:rPr lang="en-US" b="1" spc="-5" dirty="0"/>
              <a:t>α</a:t>
            </a:r>
            <a:r>
              <a:rPr lang="en-US" spc="-5" dirty="0"/>
              <a:t> </a:t>
            </a:r>
            <a:r>
              <a:rPr lang="en-US" dirty="0" err="1"/>
              <a:t>με</a:t>
            </a:r>
            <a:r>
              <a:rPr lang="en-US" dirty="0"/>
              <a:t> </a:t>
            </a:r>
            <a:r>
              <a:rPr lang="en-US" spc="-5" dirty="0" err="1"/>
              <a:t>τον</a:t>
            </a:r>
            <a:r>
              <a:rPr lang="en-US" spc="-5" dirty="0"/>
              <a:t> </a:t>
            </a:r>
            <a:r>
              <a:rPr lang="en-US" spc="-5" dirty="0" err="1"/>
              <a:t>συντονιστή</a:t>
            </a:r>
            <a:r>
              <a:rPr lang="en-US" spc="-5" dirty="0"/>
              <a:t> </a:t>
            </a:r>
            <a:r>
              <a:rPr lang="en-US" spc="5" dirty="0" err="1"/>
              <a:t>της</a:t>
            </a:r>
            <a:r>
              <a:rPr lang="en-US" spc="5" dirty="0"/>
              <a:t> </a:t>
            </a:r>
            <a:r>
              <a:rPr lang="en-US" spc="-5" dirty="0" err="1"/>
              <a:t>κοινο</a:t>
            </a:r>
            <a:r>
              <a:rPr lang="en-US" spc="-5" dirty="0"/>
              <a:t>π</a:t>
            </a:r>
            <a:r>
              <a:rPr lang="en-US" spc="-5" dirty="0" err="1"/>
              <a:t>ρ</a:t>
            </a:r>
            <a:r>
              <a:rPr lang="en-US" spc="-5" dirty="0"/>
              <a:t>α</a:t>
            </a:r>
            <a:r>
              <a:rPr lang="en-US" spc="-5" dirty="0" err="1"/>
              <a:t>ξί</a:t>
            </a:r>
            <a:r>
              <a:rPr lang="en-US" spc="-5" dirty="0"/>
              <a:t>α</a:t>
            </a:r>
            <a:r>
              <a:rPr lang="en-US" spc="-5" dirty="0" err="1"/>
              <a:t>ς</a:t>
            </a:r>
            <a:r>
              <a:rPr lang="en-US" spc="-5" dirty="0"/>
              <a:t> </a:t>
            </a:r>
            <a:r>
              <a:rPr lang="en-US" spc="-5" dirty="0" err="1"/>
              <a:t>κ</a:t>
            </a:r>
            <a:r>
              <a:rPr lang="en-US" spc="-5" dirty="0"/>
              <a:t>α</a:t>
            </a:r>
            <a:r>
              <a:rPr lang="en-US" spc="-5" dirty="0" err="1"/>
              <a:t>ι</a:t>
            </a:r>
            <a:r>
              <a:rPr lang="en-US" spc="-5" dirty="0"/>
              <a:t> π</a:t>
            </a:r>
            <a:r>
              <a:rPr lang="en-US" spc="-5" dirty="0" err="1"/>
              <a:t>ρέ</a:t>
            </a:r>
            <a:r>
              <a:rPr lang="en-US" spc="-5" dirty="0"/>
              <a:t>π</a:t>
            </a:r>
            <a:r>
              <a:rPr lang="en-US" spc="-5" dirty="0" err="1"/>
              <a:t>ει</a:t>
            </a:r>
            <a:r>
              <a:rPr lang="en-US" spc="-5" dirty="0"/>
              <a:t> </a:t>
            </a:r>
            <a:r>
              <a:rPr lang="en-US" spc="-5" dirty="0" err="1"/>
              <a:t>ν</a:t>
            </a:r>
            <a:r>
              <a:rPr lang="en-US" spc="-5" dirty="0"/>
              <a:t>α </a:t>
            </a:r>
            <a:r>
              <a:rPr lang="en-US" spc="-5" dirty="0" err="1"/>
              <a:t>είν</a:t>
            </a:r>
            <a:r>
              <a:rPr lang="en-US" spc="-5" dirty="0"/>
              <a:t>α</a:t>
            </a:r>
            <a:r>
              <a:rPr lang="en-US" spc="-5" dirty="0" err="1"/>
              <a:t>ι</a:t>
            </a:r>
            <a:r>
              <a:rPr lang="en-US" spc="-5" dirty="0"/>
              <a:t> </a:t>
            </a:r>
            <a:r>
              <a:rPr lang="en-US" spc="-5" dirty="0" err="1"/>
              <a:t>ε</a:t>
            </a:r>
            <a:r>
              <a:rPr lang="en-US" spc="-5" dirty="0"/>
              <a:t>π</a:t>
            </a:r>
            <a:r>
              <a:rPr lang="en-US" spc="-5" dirty="0" err="1"/>
              <a:t>ιλέξιμοι</a:t>
            </a:r>
            <a:r>
              <a:rPr lang="en-US" spc="-5" dirty="0"/>
              <a:t> </a:t>
            </a:r>
            <a:r>
              <a:rPr lang="en-US" spc="-5" dirty="0" err="1"/>
              <a:t>γι</a:t>
            </a:r>
            <a:r>
              <a:rPr lang="en-US" spc="-5" dirty="0"/>
              <a:t>α </a:t>
            </a:r>
            <a:r>
              <a:rPr lang="en-US" spc="-5" dirty="0" err="1"/>
              <a:t>συμμετοχή</a:t>
            </a:r>
            <a:r>
              <a:rPr lang="en-US" spc="-5" dirty="0"/>
              <a:t> </a:t>
            </a:r>
            <a:r>
              <a:rPr lang="en-US" spc="-5" dirty="0" err="1"/>
              <a:t>στον</a:t>
            </a:r>
            <a:r>
              <a:rPr lang="en-US" spc="-5" dirty="0"/>
              <a:t> </a:t>
            </a:r>
            <a:r>
              <a:rPr lang="en-US" spc="-5" dirty="0" err="1"/>
              <a:t>τομέ</a:t>
            </a:r>
            <a:r>
              <a:rPr lang="en-US" spc="-5" dirty="0"/>
              <a:t>α </a:t>
            </a:r>
            <a:r>
              <a:rPr lang="en-US" spc="-5" dirty="0" err="1"/>
              <a:t>της</a:t>
            </a:r>
            <a:r>
              <a:rPr lang="en-US" spc="-5" dirty="0"/>
              <a:t> ΒΔ1 π</a:t>
            </a:r>
            <a:r>
              <a:rPr lang="en-US" spc="-5" dirty="0" err="1"/>
              <a:t>ου</a:t>
            </a:r>
            <a:r>
              <a:rPr lang="en-US" spc="-5" dirty="0"/>
              <a:t> </a:t>
            </a:r>
            <a:r>
              <a:rPr lang="en-US" spc="-5" dirty="0" err="1"/>
              <a:t>ε</a:t>
            </a:r>
            <a:r>
              <a:rPr lang="en-US" spc="-5" dirty="0"/>
              <a:t>π</a:t>
            </a:r>
            <a:r>
              <a:rPr lang="en-US" spc="-5" dirty="0" err="1"/>
              <a:t>ιλέγουν</a:t>
            </a:r>
            <a:r>
              <a:rPr lang="en-US" spc="-5" dirty="0"/>
              <a:t>.</a:t>
            </a:r>
          </a:p>
          <a:p>
            <a:pPr marR="62230" indent="-228600">
              <a:lnSpc>
                <a:spcPct val="90000"/>
              </a:lnSpc>
              <a:spcBef>
                <a:spcPts val="500"/>
              </a:spcBef>
              <a:buFont typeface="Arial" panose="020B0604020202020204" pitchFamily="34" charset="0"/>
              <a:buChar char="•"/>
            </a:pPr>
            <a:endParaRPr lang="en-US" spc="-5" dirty="0"/>
          </a:p>
          <a:p>
            <a:pPr marL="342900" marR="62230" indent="-228600">
              <a:lnSpc>
                <a:spcPct val="90000"/>
              </a:lnSpc>
              <a:spcBef>
                <a:spcPts val="500"/>
              </a:spcBef>
              <a:buFont typeface="Arial" panose="020B0604020202020204" pitchFamily="34" charset="0"/>
              <a:buChar char="•"/>
            </a:pPr>
            <a:r>
              <a:rPr lang="en-US" spc="-5" dirty="0" err="1"/>
              <a:t>Oι</a:t>
            </a:r>
            <a:r>
              <a:rPr lang="en-US" spc="-5" dirty="0"/>
              <a:t> </a:t>
            </a:r>
            <a:r>
              <a:rPr lang="en-US" spc="-5" dirty="0" err="1"/>
              <a:t>κοινο</a:t>
            </a:r>
            <a:r>
              <a:rPr lang="en-US" spc="-5" dirty="0"/>
              <a:t>π</a:t>
            </a:r>
            <a:r>
              <a:rPr lang="en-US" spc="-5" dirty="0" err="1"/>
              <a:t>ρ</a:t>
            </a:r>
            <a:r>
              <a:rPr lang="en-US" spc="-5" dirty="0"/>
              <a:t>α</a:t>
            </a:r>
            <a:r>
              <a:rPr lang="en-US" spc="-5" dirty="0" err="1"/>
              <a:t>ξίες</a:t>
            </a:r>
            <a:r>
              <a:rPr lang="en-US" spc="-5" dirty="0"/>
              <a:t> </a:t>
            </a:r>
            <a:r>
              <a:rPr lang="en-US" spc="-5" dirty="0" err="1"/>
              <a:t>δε</a:t>
            </a:r>
            <a:r>
              <a:rPr lang="en-US" spc="-5" dirty="0"/>
              <a:t> </a:t>
            </a:r>
            <a:r>
              <a:rPr lang="en-US" spc="-5" dirty="0" err="1"/>
              <a:t>μ</a:t>
            </a:r>
            <a:r>
              <a:rPr lang="en-US" spc="-5" dirty="0"/>
              <a:t>π</a:t>
            </a:r>
            <a:r>
              <a:rPr lang="en-US" spc="-5" dirty="0" err="1"/>
              <a:t>ορούν</a:t>
            </a:r>
            <a:r>
              <a:rPr lang="en-US" spc="-5" dirty="0"/>
              <a:t> </a:t>
            </a:r>
            <a:r>
              <a:rPr lang="en-US" spc="-5" dirty="0" err="1"/>
              <a:t>ν</a:t>
            </a:r>
            <a:r>
              <a:rPr lang="en-US" spc="-5" dirty="0"/>
              <a:t>α </a:t>
            </a:r>
            <a:r>
              <a:rPr lang="en-US" spc="-5" dirty="0" err="1"/>
              <a:t>υ</a:t>
            </a:r>
            <a:r>
              <a:rPr lang="en-US" spc="-5" dirty="0"/>
              <a:t>π</a:t>
            </a:r>
            <a:r>
              <a:rPr lang="en-US" spc="-5" dirty="0" err="1"/>
              <a:t>ο</a:t>
            </a:r>
            <a:r>
              <a:rPr lang="en-US" spc="-5" dirty="0"/>
              <a:t>β</a:t>
            </a:r>
            <a:r>
              <a:rPr lang="en-US" spc="-5" dirty="0" err="1"/>
              <a:t>άλουν</a:t>
            </a:r>
            <a:r>
              <a:rPr lang="en-US" spc="-5" dirty="0"/>
              <a:t> α</a:t>
            </a:r>
            <a:r>
              <a:rPr lang="en-US" spc="-5" dirty="0" err="1"/>
              <a:t>ίτηση</a:t>
            </a:r>
            <a:r>
              <a:rPr lang="en-US" spc="-5" dirty="0"/>
              <a:t> </a:t>
            </a:r>
            <a:r>
              <a:rPr lang="en-US" spc="-5" dirty="0" err="1"/>
              <a:t>γι</a:t>
            </a:r>
            <a:r>
              <a:rPr lang="en-US" spc="-5" dirty="0"/>
              <a:t>α </a:t>
            </a:r>
            <a:r>
              <a:rPr lang="en-US" spc="-5" dirty="0" err="1"/>
              <a:t>σχέδι</a:t>
            </a:r>
            <a:r>
              <a:rPr lang="en-US" spc="-5" dirty="0"/>
              <a:t>α </a:t>
            </a:r>
            <a:r>
              <a:rPr lang="en-US" spc="-5" dirty="0" err="1"/>
              <a:t>μικρής</a:t>
            </a:r>
            <a:r>
              <a:rPr lang="en-US" spc="-5" dirty="0"/>
              <a:t> </a:t>
            </a:r>
            <a:r>
              <a:rPr lang="en-US" spc="-5" dirty="0" err="1"/>
              <a:t>διάρκει</a:t>
            </a:r>
            <a:r>
              <a:rPr lang="en-US" spc="-5" dirty="0"/>
              <a:t>α</a:t>
            </a:r>
            <a:r>
              <a:rPr lang="en-US" spc="-5" dirty="0" err="1"/>
              <a:t>ς</a:t>
            </a:r>
            <a:r>
              <a:rPr lang="en-US" spc="-5" dirty="0"/>
              <a:t> ΚΑ1</a:t>
            </a:r>
            <a:endParaRPr lang="en-US" dirty="0"/>
          </a:p>
          <a:p>
            <a:pPr marL="0" lvl="1" indent="-228600">
              <a:lnSpc>
                <a:spcPct val="90000"/>
              </a:lnSpc>
              <a:spcBef>
                <a:spcPct val="0"/>
              </a:spcBef>
              <a:spcAft>
                <a:spcPct val="15000"/>
              </a:spcAft>
              <a:buFont typeface="Arial" panose="020B0604020202020204" pitchFamily="34" charset="0"/>
              <a:buChar char="•"/>
            </a:pPr>
            <a:endParaRPr lang="en-US" dirty="0"/>
          </a:p>
        </p:txBody>
      </p:sp>
    </p:spTree>
    <p:extLst>
      <p:ext uri="{BB962C8B-B14F-4D97-AF65-F5344CB8AC3E}">
        <p14:creationId xmlns:p14="http://schemas.microsoft.com/office/powerpoint/2010/main" val="6195580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1" y="1198418"/>
            <a:ext cx="3609107" cy="4461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err="1">
                <a:solidFill>
                  <a:srgbClr val="FFFFFF"/>
                </a:solidFill>
                <a:latin typeface="+mj-lt"/>
                <a:ea typeface="+mj-ea"/>
                <a:cs typeface="+mj-cs"/>
              </a:rPr>
              <a:t>Δι</a:t>
            </a:r>
            <a:r>
              <a:rPr lang="en-US" sz="4400" b="1" kern="1200" dirty="0">
                <a:solidFill>
                  <a:srgbClr val="FFFFFF"/>
                </a:solidFill>
                <a:latin typeface="+mj-lt"/>
                <a:ea typeface="+mj-ea"/>
                <a:cs typeface="+mj-cs"/>
              </a:rPr>
              <a:t>απ</a:t>
            </a:r>
            <a:r>
              <a:rPr lang="en-US" sz="4400" b="1" kern="1200" dirty="0" err="1">
                <a:solidFill>
                  <a:srgbClr val="FFFFFF"/>
                </a:solidFill>
                <a:latin typeface="+mj-lt"/>
                <a:ea typeface="+mj-ea"/>
                <a:cs typeface="+mj-cs"/>
              </a:rPr>
              <a:t>ίστευση</a:t>
            </a:r>
            <a:r>
              <a:rPr lang="en-US" sz="4400" b="1" kern="1200" dirty="0">
                <a:solidFill>
                  <a:srgbClr val="FFFFFF"/>
                </a:solidFill>
                <a:latin typeface="+mj-lt"/>
                <a:ea typeface="+mj-ea"/>
                <a:cs typeface="+mj-cs"/>
              </a:rPr>
              <a:t>  Erasmus </a:t>
            </a:r>
            <a:r>
              <a:rPr lang="en-US" sz="4400" b="1" kern="1200" dirty="0" err="1">
                <a:solidFill>
                  <a:srgbClr val="FFFFFF"/>
                </a:solidFill>
                <a:latin typeface="+mj-lt"/>
                <a:ea typeface="+mj-ea"/>
                <a:cs typeface="+mj-cs"/>
              </a:rPr>
              <a:t>γι</a:t>
            </a:r>
            <a:r>
              <a:rPr lang="en-US" sz="4400" b="1" kern="1200" dirty="0">
                <a:solidFill>
                  <a:srgbClr val="FFFFFF"/>
                </a:solidFill>
                <a:latin typeface="+mj-lt"/>
                <a:ea typeface="+mj-ea"/>
                <a:cs typeface="+mj-cs"/>
              </a:rPr>
              <a:t>α  </a:t>
            </a:r>
            <a:r>
              <a:rPr lang="en-US" sz="4400" b="1" kern="1200" dirty="0" err="1">
                <a:solidFill>
                  <a:srgbClr val="FFFFFF"/>
                </a:solidFill>
                <a:latin typeface="+mj-lt"/>
                <a:ea typeface="+mj-ea"/>
                <a:cs typeface="+mj-cs"/>
              </a:rPr>
              <a:t>συντονιστές</a:t>
            </a:r>
            <a:r>
              <a:rPr lang="en-US" sz="4400" b="1" kern="1200" dirty="0">
                <a:solidFill>
                  <a:srgbClr val="FFFFFF"/>
                </a:solidFill>
                <a:latin typeface="+mj-lt"/>
                <a:ea typeface="+mj-ea"/>
                <a:cs typeface="+mj-cs"/>
              </a:rPr>
              <a:t>  </a:t>
            </a:r>
            <a:r>
              <a:rPr lang="en-US" sz="4400" b="1" kern="1200" dirty="0" err="1">
                <a:solidFill>
                  <a:srgbClr val="FFFFFF"/>
                </a:solidFill>
                <a:latin typeface="+mj-lt"/>
                <a:ea typeface="+mj-ea"/>
                <a:cs typeface="+mj-cs"/>
              </a:rPr>
              <a:t>κοινο</a:t>
            </a:r>
            <a:r>
              <a:rPr lang="en-US" sz="4400" b="1" kern="1200" dirty="0">
                <a:solidFill>
                  <a:srgbClr val="FFFFFF"/>
                </a:solidFill>
                <a:latin typeface="+mj-lt"/>
                <a:ea typeface="+mj-ea"/>
                <a:cs typeface="+mj-cs"/>
              </a:rPr>
              <a:t>π</a:t>
            </a:r>
            <a:r>
              <a:rPr lang="en-US" sz="4400" b="1" kern="1200" dirty="0" err="1">
                <a:solidFill>
                  <a:srgbClr val="FFFFFF"/>
                </a:solidFill>
                <a:latin typeface="+mj-lt"/>
                <a:ea typeface="+mj-ea"/>
                <a:cs typeface="+mj-cs"/>
              </a:rPr>
              <a:t>ρ</a:t>
            </a:r>
            <a:r>
              <a:rPr lang="en-US" sz="4400" b="1" kern="1200" dirty="0">
                <a:solidFill>
                  <a:srgbClr val="FFFFFF"/>
                </a:solidFill>
                <a:latin typeface="+mj-lt"/>
                <a:ea typeface="+mj-ea"/>
                <a:cs typeface="+mj-cs"/>
              </a:rPr>
              <a:t>α</a:t>
            </a:r>
            <a:r>
              <a:rPr lang="en-US" sz="4400" b="1" kern="1200" dirty="0" err="1">
                <a:solidFill>
                  <a:srgbClr val="FFFFFF"/>
                </a:solidFill>
                <a:latin typeface="+mj-lt"/>
                <a:ea typeface="+mj-ea"/>
                <a:cs typeface="+mj-cs"/>
              </a:rPr>
              <a:t>ξιών</a:t>
            </a:r>
            <a:r>
              <a:rPr lang="en-US" sz="4400" b="1" kern="1200" dirty="0">
                <a:solidFill>
                  <a:srgbClr val="FFFFFF"/>
                </a:solidFill>
                <a:latin typeface="+mj-lt"/>
                <a:ea typeface="+mj-ea"/>
                <a:cs typeface="+mj-cs"/>
              </a:rPr>
              <a:t> </a:t>
            </a:r>
            <a:r>
              <a:rPr lang="en-US" sz="4400" b="1" kern="1200" dirty="0" err="1">
                <a:solidFill>
                  <a:srgbClr val="FFFFFF"/>
                </a:solidFill>
                <a:latin typeface="+mj-lt"/>
                <a:ea typeface="+mj-ea"/>
                <a:cs typeface="+mj-cs"/>
              </a:rPr>
              <a:t>κινητικότητ</a:t>
            </a:r>
            <a:r>
              <a:rPr lang="en-US" sz="4400" b="1" kern="1200" dirty="0">
                <a:solidFill>
                  <a:srgbClr val="FFFFFF"/>
                </a:solidFill>
                <a:latin typeface="+mj-lt"/>
                <a:ea typeface="+mj-ea"/>
                <a:cs typeface="+mj-cs"/>
              </a:rPr>
              <a:t>α</a:t>
            </a:r>
            <a:r>
              <a:rPr lang="en-US" sz="4400" b="1" kern="1200" dirty="0" err="1">
                <a:solidFill>
                  <a:srgbClr val="FFFFFF"/>
                </a:solidFill>
                <a:latin typeface="+mj-lt"/>
                <a:ea typeface="+mj-ea"/>
                <a:cs typeface="+mj-cs"/>
              </a:rPr>
              <a:t>ς</a:t>
            </a:r>
            <a:endParaRPr lang="en-US" sz="4400" b="1" kern="1200" dirty="0">
              <a:solidFill>
                <a:srgbClr val="FFFFFF"/>
              </a:solidFill>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p:cNvSpPr/>
          <p:nvPr/>
        </p:nvSpPr>
        <p:spPr>
          <a:xfrm>
            <a:off x="4186841" y="660499"/>
            <a:ext cx="7186527" cy="5857875"/>
          </a:xfrm>
          <a:prstGeom prst="rect">
            <a:avLst/>
          </a:prstGeom>
        </p:spPr>
        <p:txBody>
          <a:bodyPr vert="horz" lIns="91440" tIns="45720" rIns="91440" bIns="45720" rtlCol="0" anchor="ctr">
            <a:normAutofit/>
          </a:bodyPr>
          <a:lstStyle/>
          <a:p>
            <a:pPr marL="285750" marR="62230" indent="-228600">
              <a:lnSpc>
                <a:spcPct val="90000"/>
              </a:lnSpc>
              <a:spcBef>
                <a:spcPts val="500"/>
              </a:spcBef>
              <a:buFont typeface="Arial" panose="020B0604020202020204" pitchFamily="34" charset="0"/>
              <a:buChar char="•"/>
            </a:pPr>
            <a:r>
              <a:rPr lang="en-US" sz="2000" dirty="0" err="1"/>
              <a:t>Γι</a:t>
            </a:r>
            <a:r>
              <a:rPr lang="en-US" sz="2000" dirty="0"/>
              <a:t>α </a:t>
            </a:r>
            <a:r>
              <a:rPr lang="en-US" sz="2000" dirty="0" err="1"/>
              <a:t>τους</a:t>
            </a:r>
            <a:r>
              <a:rPr lang="en-US" sz="2000" dirty="0"/>
              <a:t> </a:t>
            </a:r>
            <a:r>
              <a:rPr lang="en-US" sz="2000" dirty="0" err="1"/>
              <a:t>συντονιστές</a:t>
            </a:r>
            <a:r>
              <a:rPr lang="en-US" sz="2000" dirty="0"/>
              <a:t> </a:t>
            </a:r>
            <a:r>
              <a:rPr lang="en-US" sz="2000" dirty="0" err="1"/>
              <a:t>κοινο</a:t>
            </a:r>
            <a:r>
              <a:rPr lang="en-US" sz="2000" dirty="0"/>
              <a:t>π</a:t>
            </a:r>
            <a:r>
              <a:rPr lang="en-US" sz="2000" dirty="0" err="1"/>
              <a:t>ρ</a:t>
            </a:r>
            <a:r>
              <a:rPr lang="en-US" sz="2000" dirty="0"/>
              <a:t>α</a:t>
            </a:r>
            <a:r>
              <a:rPr lang="en-US" sz="2000" dirty="0" err="1"/>
              <a:t>ξιών</a:t>
            </a:r>
            <a:r>
              <a:rPr lang="en-US" sz="2000" dirty="0"/>
              <a:t> </a:t>
            </a:r>
            <a:r>
              <a:rPr lang="en-US" sz="2000" dirty="0" err="1"/>
              <a:t>κινητικότητ</a:t>
            </a:r>
            <a:r>
              <a:rPr lang="en-US" sz="2000" dirty="0"/>
              <a:t>α</a:t>
            </a:r>
            <a:r>
              <a:rPr lang="en-US" sz="2000" dirty="0" err="1"/>
              <a:t>ς</a:t>
            </a:r>
            <a:r>
              <a:rPr lang="en-US" sz="2000" dirty="0"/>
              <a:t>: </a:t>
            </a:r>
            <a:r>
              <a:rPr lang="en-US" sz="2000" dirty="0" err="1"/>
              <a:t>ο</a:t>
            </a:r>
            <a:r>
              <a:rPr lang="en-US" sz="2000" dirty="0"/>
              <a:t> α</a:t>
            </a:r>
            <a:r>
              <a:rPr lang="en-US" sz="2000" dirty="0" err="1"/>
              <a:t>ιτών</a:t>
            </a:r>
            <a:r>
              <a:rPr lang="en-US" sz="2000" dirty="0"/>
              <a:t> </a:t>
            </a:r>
            <a:r>
              <a:rPr lang="en-US" sz="2000" dirty="0" err="1"/>
              <a:t>οργ</a:t>
            </a:r>
            <a:r>
              <a:rPr lang="en-US" sz="2000" dirty="0"/>
              <a:t>α</a:t>
            </a:r>
            <a:r>
              <a:rPr lang="en-US" sz="2000" dirty="0" err="1"/>
              <a:t>νισμός</a:t>
            </a:r>
            <a:r>
              <a:rPr lang="en-US" sz="2000" dirty="0"/>
              <a:t> π</a:t>
            </a:r>
            <a:r>
              <a:rPr lang="en-US" sz="2000" dirty="0" err="1"/>
              <a:t>ρέ</a:t>
            </a:r>
            <a:r>
              <a:rPr lang="en-US" sz="2000" dirty="0"/>
              <a:t>π</a:t>
            </a:r>
            <a:r>
              <a:rPr lang="en-US" sz="2000" dirty="0" err="1"/>
              <a:t>ει</a:t>
            </a:r>
            <a:r>
              <a:rPr lang="en-US" sz="2000" dirty="0"/>
              <a:t> </a:t>
            </a:r>
            <a:r>
              <a:rPr lang="en-US" sz="2000" dirty="0" err="1"/>
              <a:t>ν</a:t>
            </a:r>
            <a:r>
              <a:rPr lang="en-US" sz="2000" dirty="0"/>
              <a:t>α </a:t>
            </a:r>
            <a:r>
              <a:rPr lang="en-US" sz="2000" dirty="0" err="1"/>
              <a:t>δι</a:t>
            </a:r>
            <a:r>
              <a:rPr lang="en-US" sz="2000" dirty="0"/>
              <a:t>α</a:t>
            </a:r>
            <a:r>
              <a:rPr lang="en-US" sz="2000" dirty="0" err="1"/>
              <a:t>θέτει</a:t>
            </a:r>
            <a:r>
              <a:rPr lang="en-US" sz="2000" dirty="0"/>
              <a:t> </a:t>
            </a:r>
            <a:r>
              <a:rPr lang="en-US" sz="2000" dirty="0" err="1"/>
              <a:t>την</a:t>
            </a:r>
            <a:r>
              <a:rPr lang="en-US" sz="2000" dirty="0"/>
              <a:t> </a:t>
            </a:r>
            <a:r>
              <a:rPr lang="en-US" sz="2000" dirty="0" err="1"/>
              <a:t>ικ</a:t>
            </a:r>
            <a:r>
              <a:rPr lang="en-US" sz="2000" dirty="0"/>
              <a:t>α</a:t>
            </a:r>
            <a:r>
              <a:rPr lang="en-US" sz="2000" dirty="0" err="1"/>
              <a:t>νότητ</a:t>
            </a:r>
            <a:r>
              <a:rPr lang="en-US" sz="2000" dirty="0"/>
              <a:t>α </a:t>
            </a:r>
            <a:r>
              <a:rPr lang="en-US" sz="2000" dirty="0" err="1"/>
              <a:t>ν</a:t>
            </a:r>
            <a:r>
              <a:rPr lang="en-US" sz="2000" dirty="0"/>
              <a:t>α </a:t>
            </a:r>
            <a:r>
              <a:rPr lang="en-US" sz="2000" dirty="0" err="1"/>
              <a:t>συντονίσει</a:t>
            </a:r>
            <a:r>
              <a:rPr lang="en-US" sz="2000" dirty="0"/>
              <a:t> </a:t>
            </a:r>
            <a:r>
              <a:rPr lang="en-US" sz="2000" dirty="0" err="1"/>
              <a:t>την</a:t>
            </a:r>
            <a:r>
              <a:rPr lang="en-US" sz="2000" dirty="0"/>
              <a:t> </a:t>
            </a:r>
            <a:r>
              <a:rPr lang="en-US" sz="2000" dirty="0" err="1"/>
              <a:t>κοινο</a:t>
            </a:r>
            <a:r>
              <a:rPr lang="en-US" sz="2000" dirty="0"/>
              <a:t>π</a:t>
            </a:r>
            <a:r>
              <a:rPr lang="en-US" sz="2000" dirty="0" err="1"/>
              <a:t>ρ</a:t>
            </a:r>
            <a:r>
              <a:rPr lang="en-US" sz="2000" dirty="0"/>
              <a:t>α</a:t>
            </a:r>
            <a:r>
              <a:rPr lang="en-US" sz="2000" dirty="0" err="1"/>
              <a:t>ξί</a:t>
            </a:r>
            <a:r>
              <a:rPr lang="en-US" sz="2000" dirty="0"/>
              <a:t>α </a:t>
            </a:r>
            <a:r>
              <a:rPr lang="en-US" sz="2000" dirty="0" err="1"/>
              <a:t>σύμφων</a:t>
            </a:r>
            <a:r>
              <a:rPr lang="en-US" sz="2000" dirty="0"/>
              <a:t>α </a:t>
            </a:r>
            <a:r>
              <a:rPr lang="en-US" sz="2000" dirty="0" err="1"/>
              <a:t>με</a:t>
            </a:r>
            <a:r>
              <a:rPr lang="en-US" sz="2000" dirty="0"/>
              <a:t>:</a:t>
            </a:r>
          </a:p>
          <a:p>
            <a:pPr marL="285750" marR="62230" indent="-228600">
              <a:lnSpc>
                <a:spcPct val="90000"/>
              </a:lnSpc>
              <a:spcBef>
                <a:spcPts val="500"/>
              </a:spcBef>
              <a:buFont typeface="Arial" panose="020B0604020202020204" pitchFamily="34" charset="0"/>
              <a:buChar char="•"/>
            </a:pPr>
            <a:r>
              <a:rPr lang="en-US" sz="2000" dirty="0" err="1"/>
              <a:t>το</a:t>
            </a:r>
            <a:r>
              <a:rPr lang="en-US" sz="2000" dirty="0"/>
              <a:t> π</a:t>
            </a:r>
            <a:r>
              <a:rPr lang="en-US" sz="2000" dirty="0" err="1"/>
              <a:t>ροτεινόμενο</a:t>
            </a:r>
            <a:r>
              <a:rPr lang="en-US" sz="2000" dirty="0"/>
              <a:t> Erasmus Plan, </a:t>
            </a:r>
          </a:p>
          <a:p>
            <a:pPr marL="285750" marR="62230" indent="-228600">
              <a:lnSpc>
                <a:spcPct val="90000"/>
              </a:lnSpc>
              <a:spcBef>
                <a:spcPts val="500"/>
              </a:spcBef>
              <a:buFont typeface="Arial" panose="020B0604020202020204" pitchFamily="34" charset="0"/>
              <a:buChar char="•"/>
            </a:pPr>
            <a:r>
              <a:rPr lang="en-US" sz="2000" dirty="0" err="1"/>
              <a:t>τον</a:t>
            </a:r>
            <a:r>
              <a:rPr lang="en-US" sz="2000" dirty="0"/>
              <a:t> </a:t>
            </a:r>
            <a:r>
              <a:rPr lang="en-US" sz="2000" dirty="0" err="1"/>
              <a:t>σκο</a:t>
            </a:r>
            <a:r>
              <a:rPr lang="en-US" sz="2000" dirty="0"/>
              <a:t>π</a:t>
            </a:r>
            <a:r>
              <a:rPr lang="en-US" sz="2000" dirty="0" err="1"/>
              <a:t>ό</a:t>
            </a:r>
            <a:r>
              <a:rPr lang="en-US" sz="2000" dirty="0"/>
              <a:t> </a:t>
            </a:r>
            <a:r>
              <a:rPr lang="en-US" sz="2000" dirty="0" err="1"/>
              <a:t>της</a:t>
            </a:r>
            <a:r>
              <a:rPr lang="en-US" sz="2000" dirty="0"/>
              <a:t> </a:t>
            </a:r>
            <a:r>
              <a:rPr lang="en-US" sz="2000" dirty="0" err="1"/>
              <a:t>κοινο</a:t>
            </a:r>
            <a:r>
              <a:rPr lang="en-US" sz="2000" dirty="0"/>
              <a:t>π</a:t>
            </a:r>
            <a:r>
              <a:rPr lang="en-US" sz="2000" dirty="0" err="1"/>
              <a:t>ρ</a:t>
            </a:r>
            <a:r>
              <a:rPr lang="en-US" sz="2000" dirty="0"/>
              <a:t>α</a:t>
            </a:r>
            <a:r>
              <a:rPr lang="en-US" sz="2000" dirty="0" err="1"/>
              <a:t>ξί</a:t>
            </a:r>
            <a:r>
              <a:rPr lang="en-US" sz="2000" dirty="0"/>
              <a:t>α</a:t>
            </a:r>
            <a:r>
              <a:rPr lang="en-US" sz="2000" dirty="0" err="1"/>
              <a:t>ς</a:t>
            </a:r>
            <a:r>
              <a:rPr lang="en-US" sz="2000" dirty="0"/>
              <a:t>, </a:t>
            </a:r>
          </a:p>
          <a:p>
            <a:pPr marL="285750" marR="62230" indent="-228600">
              <a:lnSpc>
                <a:spcPct val="90000"/>
              </a:lnSpc>
              <a:spcBef>
                <a:spcPts val="500"/>
              </a:spcBef>
              <a:buFont typeface="Arial" panose="020B0604020202020204" pitchFamily="34" charset="0"/>
              <a:buChar char="•"/>
            </a:pPr>
            <a:r>
              <a:rPr lang="en-US" sz="2000" dirty="0" err="1"/>
              <a:t>την</a:t>
            </a:r>
            <a:r>
              <a:rPr lang="en-US" sz="2000" dirty="0"/>
              <a:t> π</a:t>
            </a:r>
            <a:r>
              <a:rPr lang="en-US" sz="2000" dirty="0" err="1"/>
              <a:t>ρο</a:t>
            </a:r>
            <a:r>
              <a:rPr lang="en-US" sz="2000" dirty="0"/>
              <a:t>β</a:t>
            </a:r>
            <a:r>
              <a:rPr lang="en-US" sz="2000" dirty="0" err="1"/>
              <a:t>λε</a:t>
            </a:r>
            <a:r>
              <a:rPr lang="en-US" sz="2000" dirty="0"/>
              <a:t>π</a:t>
            </a:r>
            <a:r>
              <a:rPr lang="en-US" sz="2000" dirty="0" err="1"/>
              <a:t>όμενη</a:t>
            </a:r>
            <a:r>
              <a:rPr lang="en-US" sz="2000" dirty="0"/>
              <a:t> </a:t>
            </a:r>
            <a:r>
              <a:rPr lang="en-US" sz="2000" dirty="0" err="1"/>
              <a:t>κ</a:t>
            </a:r>
            <a:r>
              <a:rPr lang="en-US" sz="2000" dirty="0"/>
              <a:t>α</a:t>
            </a:r>
            <a:r>
              <a:rPr lang="en-US" sz="2000" dirty="0" err="1"/>
              <a:t>τ</a:t>
            </a:r>
            <a:r>
              <a:rPr lang="en-US" sz="2000" dirty="0"/>
              <a:t>α</a:t>
            </a:r>
            <a:r>
              <a:rPr lang="en-US" sz="2000" dirty="0" err="1"/>
              <a:t>νομή</a:t>
            </a:r>
            <a:r>
              <a:rPr lang="en-US" sz="2000" dirty="0"/>
              <a:t> </a:t>
            </a:r>
            <a:r>
              <a:rPr lang="en-US" sz="2000" dirty="0" err="1"/>
              <a:t>κ</a:t>
            </a:r>
            <a:r>
              <a:rPr lang="en-US" sz="2000" dirty="0"/>
              <a:t>α</a:t>
            </a:r>
            <a:r>
              <a:rPr lang="en-US" sz="2000" dirty="0" err="1"/>
              <a:t>θηκόντων</a:t>
            </a:r>
            <a:r>
              <a:rPr lang="en-US" sz="2000" dirty="0"/>
              <a:t> </a:t>
            </a:r>
            <a:r>
              <a:rPr lang="en-US" sz="2000" dirty="0" err="1"/>
              <a:t>κ</a:t>
            </a:r>
            <a:r>
              <a:rPr lang="en-US" sz="2000" dirty="0"/>
              <a:t>α</a:t>
            </a:r>
            <a:r>
              <a:rPr lang="en-US" sz="2000" dirty="0" err="1"/>
              <a:t>ι</a:t>
            </a:r>
            <a:r>
              <a:rPr lang="en-US" sz="2000" dirty="0"/>
              <a:t> </a:t>
            </a:r>
          </a:p>
          <a:p>
            <a:pPr marL="285750" marR="62230" indent="-228600">
              <a:lnSpc>
                <a:spcPct val="90000"/>
              </a:lnSpc>
              <a:spcBef>
                <a:spcPts val="500"/>
              </a:spcBef>
              <a:buFont typeface="Arial" panose="020B0604020202020204" pitchFamily="34" charset="0"/>
              <a:buChar char="•"/>
            </a:pPr>
            <a:r>
              <a:rPr lang="en-US" sz="2000" dirty="0" err="1"/>
              <a:t>τ</a:t>
            </a:r>
            <a:r>
              <a:rPr lang="en-US" sz="2000" dirty="0"/>
              <a:t>α π</a:t>
            </a:r>
            <a:r>
              <a:rPr lang="en-US" sz="2000" dirty="0" err="1"/>
              <a:t>ρότυ</a:t>
            </a:r>
            <a:r>
              <a:rPr lang="en-US" sz="2000" dirty="0"/>
              <a:t>πα π</a:t>
            </a:r>
            <a:r>
              <a:rPr lang="en-US" sz="2000" dirty="0" err="1"/>
              <a:t>οιότητ</a:t>
            </a:r>
            <a:r>
              <a:rPr lang="en-US" sz="2000" dirty="0"/>
              <a:t>α</a:t>
            </a:r>
            <a:r>
              <a:rPr lang="en-US" sz="2000" dirty="0" err="1"/>
              <a:t>ς</a:t>
            </a:r>
            <a:r>
              <a:rPr lang="en-US" sz="2000" dirty="0"/>
              <a:t> </a:t>
            </a:r>
            <a:r>
              <a:rPr lang="en-US" sz="2000" dirty="0" err="1"/>
              <a:t>του</a:t>
            </a:r>
            <a:r>
              <a:rPr lang="en-US" sz="2000" dirty="0"/>
              <a:t> π</a:t>
            </a:r>
            <a:r>
              <a:rPr lang="en-US" sz="2000" dirty="0" err="1"/>
              <a:t>ρογράμμ</a:t>
            </a:r>
            <a:r>
              <a:rPr lang="en-US" sz="2000" dirty="0"/>
              <a:t>α</a:t>
            </a:r>
            <a:r>
              <a:rPr lang="en-US" sz="2000" dirty="0" err="1"/>
              <a:t>τος</a:t>
            </a:r>
            <a:r>
              <a:rPr lang="en-US" sz="2000" dirty="0"/>
              <a:t> Erasmus</a:t>
            </a:r>
          </a:p>
          <a:p>
            <a:pPr marL="285750" marR="62230" indent="-228600">
              <a:lnSpc>
                <a:spcPct val="90000"/>
              </a:lnSpc>
              <a:spcBef>
                <a:spcPts val="500"/>
              </a:spcBef>
              <a:buFont typeface="Arial" panose="020B0604020202020204" pitchFamily="34" charset="0"/>
              <a:buChar char="•"/>
            </a:pPr>
            <a:endParaRPr lang="en-US" sz="2000" spc="-5" dirty="0"/>
          </a:p>
          <a:p>
            <a:pPr marL="285750" marR="62230" indent="-228600">
              <a:lnSpc>
                <a:spcPct val="90000"/>
              </a:lnSpc>
              <a:spcBef>
                <a:spcPts val="500"/>
              </a:spcBef>
              <a:buFont typeface="Arial" panose="020B0604020202020204" pitchFamily="34" charset="0"/>
              <a:buChar char="•"/>
            </a:pPr>
            <a:r>
              <a:rPr lang="en-US" sz="2000" spc="-5" dirty="0" err="1"/>
              <a:t>Α</a:t>
            </a:r>
            <a:r>
              <a:rPr lang="en-US" sz="2000" spc="-5" dirty="0"/>
              <a:t>πα</a:t>
            </a:r>
            <a:r>
              <a:rPr lang="en-US" sz="2000" spc="-5" dirty="0" err="1"/>
              <a:t>ιτείτ</a:t>
            </a:r>
            <a:r>
              <a:rPr lang="en-US" sz="2000" spc="-5" dirty="0"/>
              <a:t>α</a:t>
            </a:r>
            <a:r>
              <a:rPr lang="en-US" sz="2000" spc="-5" dirty="0" err="1"/>
              <a:t>ι</a:t>
            </a:r>
            <a:r>
              <a:rPr lang="en-US" sz="2000" spc="-5" dirty="0"/>
              <a:t> </a:t>
            </a:r>
            <a:r>
              <a:rPr lang="en-US" sz="2000" spc="-5" dirty="0" err="1"/>
              <a:t>Δι</a:t>
            </a:r>
            <a:r>
              <a:rPr lang="en-US" sz="2000" spc="-5" dirty="0"/>
              <a:t>απ</a:t>
            </a:r>
            <a:r>
              <a:rPr lang="en-US" sz="2000" spc="-5" dirty="0" err="1"/>
              <a:t>ίστευση</a:t>
            </a:r>
            <a:r>
              <a:rPr lang="en-US" sz="2000" spc="-5" dirty="0"/>
              <a:t> Erasmus </a:t>
            </a:r>
            <a:r>
              <a:rPr lang="en-US" sz="2000" spc="-5" dirty="0" err="1"/>
              <a:t>γι</a:t>
            </a:r>
            <a:r>
              <a:rPr lang="en-US" sz="2000" spc="-5" dirty="0"/>
              <a:t>α </a:t>
            </a:r>
            <a:r>
              <a:rPr lang="en-US" sz="2000" spc="-5" dirty="0" err="1"/>
              <a:t>όλους</a:t>
            </a:r>
            <a:r>
              <a:rPr lang="en-US" sz="2000" spc="-5" dirty="0"/>
              <a:t> </a:t>
            </a:r>
            <a:r>
              <a:rPr lang="en-US" sz="2000" spc="-5" dirty="0" err="1"/>
              <a:t>τους</a:t>
            </a:r>
            <a:r>
              <a:rPr lang="en-US" sz="2000" spc="-5" dirty="0"/>
              <a:t> </a:t>
            </a:r>
            <a:r>
              <a:rPr lang="en-US" sz="2000" spc="-5" dirty="0" err="1"/>
              <a:t>συντονιστές</a:t>
            </a:r>
            <a:r>
              <a:rPr lang="en-US" sz="2000" spc="-5" dirty="0"/>
              <a:t> </a:t>
            </a:r>
            <a:r>
              <a:rPr lang="en-US" sz="2000" spc="-5" dirty="0" err="1"/>
              <a:t>κοινο</a:t>
            </a:r>
            <a:r>
              <a:rPr lang="en-US" sz="2000" spc="-5" dirty="0"/>
              <a:t>π</a:t>
            </a:r>
            <a:r>
              <a:rPr lang="en-US" sz="2000" spc="-5" dirty="0" err="1"/>
              <a:t>ρ</a:t>
            </a:r>
            <a:r>
              <a:rPr lang="en-US" sz="2000" spc="-5" dirty="0"/>
              <a:t>α</a:t>
            </a:r>
            <a:r>
              <a:rPr lang="en-US" sz="2000" spc="-5" dirty="0" err="1"/>
              <a:t>ξιών</a:t>
            </a:r>
            <a:r>
              <a:rPr lang="en-US" sz="2000" spc="-5" dirty="0"/>
              <a:t>, </a:t>
            </a:r>
            <a:r>
              <a:rPr lang="en-US" sz="2000" dirty="0"/>
              <a:t>α</a:t>
            </a:r>
            <a:r>
              <a:rPr lang="en-US" sz="2000" dirty="0" err="1"/>
              <a:t>λλά</a:t>
            </a:r>
            <a:r>
              <a:rPr lang="en-US" sz="2000" dirty="0"/>
              <a:t> </a:t>
            </a:r>
            <a:r>
              <a:rPr lang="en-US" sz="2000" spc="-5" dirty="0" err="1"/>
              <a:t>όχι</a:t>
            </a:r>
            <a:r>
              <a:rPr lang="en-US" sz="2000" spc="-5" dirty="0"/>
              <a:t> </a:t>
            </a:r>
            <a:r>
              <a:rPr lang="en-US" sz="2000" spc="-5" dirty="0" err="1"/>
              <a:t>γι</a:t>
            </a:r>
            <a:r>
              <a:rPr lang="en-US" sz="2000" spc="-5" dirty="0"/>
              <a:t>α </a:t>
            </a:r>
            <a:r>
              <a:rPr lang="en-US" sz="2000" spc="-5" dirty="0" err="1"/>
              <a:t>τ</a:t>
            </a:r>
            <a:r>
              <a:rPr lang="en-US" sz="2000" spc="-5" dirty="0"/>
              <a:t>α </a:t>
            </a:r>
            <a:r>
              <a:rPr lang="en-US" sz="2000" dirty="0" err="1"/>
              <a:t>μέλη</a:t>
            </a:r>
            <a:r>
              <a:rPr lang="en-US" sz="2000" dirty="0"/>
              <a:t> </a:t>
            </a:r>
            <a:r>
              <a:rPr lang="en-US" sz="2000" spc="-5" dirty="0" err="1"/>
              <a:t>των</a:t>
            </a:r>
            <a:r>
              <a:rPr lang="en-US" sz="2000" spc="-5" dirty="0"/>
              <a:t>  </a:t>
            </a:r>
            <a:r>
              <a:rPr lang="en-US" sz="2000" spc="-5" dirty="0" err="1"/>
              <a:t>κοινο</a:t>
            </a:r>
            <a:r>
              <a:rPr lang="en-US" sz="2000" spc="-5" dirty="0"/>
              <a:t>π</a:t>
            </a:r>
            <a:r>
              <a:rPr lang="en-US" sz="2000" spc="-5" dirty="0" err="1"/>
              <a:t>ρ</a:t>
            </a:r>
            <a:r>
              <a:rPr lang="en-US" sz="2000" spc="-5" dirty="0"/>
              <a:t>α</a:t>
            </a:r>
            <a:r>
              <a:rPr lang="en-US" sz="2000" spc="-5" dirty="0" err="1"/>
              <a:t>ξιών</a:t>
            </a:r>
            <a:endParaRPr lang="en-US" sz="2000" spc="-5" dirty="0"/>
          </a:p>
          <a:p>
            <a:pPr marR="62230" indent="-228600">
              <a:lnSpc>
                <a:spcPct val="90000"/>
              </a:lnSpc>
              <a:spcBef>
                <a:spcPts val="500"/>
              </a:spcBef>
              <a:buFont typeface="Arial" panose="020B0604020202020204" pitchFamily="34" charset="0"/>
              <a:buChar char="•"/>
            </a:pPr>
            <a:endParaRPr lang="en-US" sz="2000" spc="-5" dirty="0"/>
          </a:p>
          <a:p>
            <a:pPr marL="285750" marR="62230" indent="-228600">
              <a:lnSpc>
                <a:spcPct val="90000"/>
              </a:lnSpc>
              <a:spcBef>
                <a:spcPts val="500"/>
              </a:spcBef>
              <a:buFont typeface="Arial" panose="020B0604020202020204" pitchFamily="34" charset="0"/>
              <a:buChar char="•"/>
            </a:pPr>
            <a:r>
              <a:rPr lang="en-US" sz="2000" dirty="0" err="1"/>
              <a:t>Ο</a:t>
            </a:r>
            <a:r>
              <a:rPr lang="en-US" sz="2000" dirty="0"/>
              <a:t> </a:t>
            </a:r>
            <a:r>
              <a:rPr lang="en-US" sz="2000" spc="-5" dirty="0" err="1"/>
              <a:t>δι</a:t>
            </a:r>
            <a:r>
              <a:rPr lang="en-US" sz="2000" spc="-5" dirty="0"/>
              <a:t>απ</a:t>
            </a:r>
            <a:r>
              <a:rPr lang="en-US" sz="2000" spc="-5" dirty="0" err="1"/>
              <a:t>ιστευμένος</a:t>
            </a:r>
            <a:r>
              <a:rPr lang="en-US" sz="2000" spc="-5" dirty="0"/>
              <a:t> </a:t>
            </a:r>
            <a:r>
              <a:rPr lang="en-US" sz="2000" spc="-5" dirty="0" err="1"/>
              <a:t>συντονιστής</a:t>
            </a:r>
            <a:r>
              <a:rPr lang="en-US" sz="2000" spc="-5" dirty="0"/>
              <a:t> </a:t>
            </a:r>
            <a:r>
              <a:rPr lang="en-US" sz="2000" spc="-5" dirty="0" err="1"/>
              <a:t>κοινο</a:t>
            </a:r>
            <a:r>
              <a:rPr lang="en-US" sz="2000" spc="-5" dirty="0"/>
              <a:t>π</a:t>
            </a:r>
            <a:r>
              <a:rPr lang="en-US" sz="2000" spc="-5" dirty="0" err="1"/>
              <a:t>ρ</a:t>
            </a:r>
            <a:r>
              <a:rPr lang="en-US" sz="2000" spc="-5" dirty="0"/>
              <a:t>α</a:t>
            </a:r>
            <a:r>
              <a:rPr lang="en-US" sz="2000" spc="-5" dirty="0" err="1"/>
              <a:t>ξί</a:t>
            </a:r>
            <a:r>
              <a:rPr lang="en-US" sz="2000" spc="-5" dirty="0"/>
              <a:t>α</a:t>
            </a:r>
            <a:r>
              <a:rPr lang="en-US" sz="2000" spc="-5" dirty="0" err="1"/>
              <a:t>ς</a:t>
            </a:r>
            <a:r>
              <a:rPr lang="en-US" sz="2000" spc="-5" dirty="0"/>
              <a:t> </a:t>
            </a:r>
            <a:r>
              <a:rPr lang="en-US" sz="2000" spc="-5" dirty="0" err="1"/>
              <a:t>κινητικότητ</a:t>
            </a:r>
            <a:r>
              <a:rPr lang="en-US" sz="2000" spc="-5" dirty="0"/>
              <a:t>α</a:t>
            </a:r>
            <a:r>
              <a:rPr lang="en-US" sz="2000" spc="-5" dirty="0" err="1"/>
              <a:t>ς</a:t>
            </a:r>
            <a:r>
              <a:rPr lang="en-US" sz="2000" spc="-5" dirty="0"/>
              <a:t> </a:t>
            </a:r>
            <a:r>
              <a:rPr lang="en-US" sz="2000" spc="-5" dirty="0" err="1"/>
              <a:t>μ</a:t>
            </a:r>
            <a:r>
              <a:rPr lang="en-US" sz="2000" spc="-5" dirty="0"/>
              <a:t>π</a:t>
            </a:r>
            <a:r>
              <a:rPr lang="en-US" sz="2000" spc="-5" dirty="0" err="1"/>
              <a:t>ορεί</a:t>
            </a:r>
            <a:r>
              <a:rPr lang="en-US" sz="2000" spc="-5" dirty="0"/>
              <a:t> </a:t>
            </a:r>
            <a:r>
              <a:rPr lang="en-US" sz="2000" spc="-5" dirty="0" err="1"/>
              <a:t>ν</a:t>
            </a:r>
            <a:r>
              <a:rPr lang="en-US" sz="2000" spc="-5" dirty="0"/>
              <a:t>α  </a:t>
            </a:r>
            <a:r>
              <a:rPr lang="en-US" sz="2000" spc="-5" dirty="0" err="1"/>
              <a:t>διοργ</a:t>
            </a:r>
            <a:r>
              <a:rPr lang="en-US" sz="2000" spc="-5" dirty="0"/>
              <a:t>α</a:t>
            </a:r>
            <a:r>
              <a:rPr lang="en-US" sz="2000" spc="-5" dirty="0" err="1"/>
              <a:t>νώνει</a:t>
            </a:r>
            <a:r>
              <a:rPr lang="en-US" sz="2000" spc="-5" dirty="0"/>
              <a:t> </a:t>
            </a:r>
            <a:r>
              <a:rPr lang="en-US" sz="2000" dirty="0" err="1"/>
              <a:t>ο</a:t>
            </a:r>
            <a:r>
              <a:rPr lang="en-US" sz="2000" dirty="0"/>
              <a:t> </a:t>
            </a:r>
            <a:r>
              <a:rPr lang="en-US" sz="2000" spc="-5" dirty="0" err="1"/>
              <a:t>ίδιος</a:t>
            </a:r>
            <a:r>
              <a:rPr lang="en-US" sz="2000" spc="-5" dirty="0"/>
              <a:t> </a:t>
            </a:r>
            <a:r>
              <a:rPr lang="en-US" sz="2000" spc="-5" dirty="0" err="1"/>
              <a:t>δρ</a:t>
            </a:r>
            <a:r>
              <a:rPr lang="en-US" sz="2000" spc="-5" dirty="0"/>
              <a:t>α</a:t>
            </a:r>
            <a:r>
              <a:rPr lang="en-US" sz="2000" spc="-5" dirty="0" err="1"/>
              <a:t>στηριότητες</a:t>
            </a:r>
            <a:r>
              <a:rPr lang="en-US" sz="2000" spc="-5" dirty="0"/>
              <a:t> </a:t>
            </a:r>
            <a:r>
              <a:rPr lang="en-US" sz="2000" spc="-5" dirty="0" err="1"/>
              <a:t>κ</a:t>
            </a:r>
            <a:r>
              <a:rPr lang="en-US" sz="2000" spc="-5" dirty="0"/>
              <a:t>α</a:t>
            </a:r>
            <a:r>
              <a:rPr lang="en-US" sz="2000" spc="-5" dirty="0" err="1"/>
              <a:t>ι</a:t>
            </a:r>
            <a:r>
              <a:rPr lang="en-US" sz="2000" spc="-5" dirty="0"/>
              <a:t> </a:t>
            </a:r>
            <a:r>
              <a:rPr lang="en-US" sz="2000" spc="-5" dirty="0" err="1"/>
              <a:t>ε</a:t>
            </a:r>
            <a:r>
              <a:rPr lang="en-US" sz="2000" spc="-5" dirty="0"/>
              <a:t>π</a:t>
            </a:r>
            <a:r>
              <a:rPr lang="en-US" sz="2000" spc="-5" dirty="0" err="1"/>
              <a:t>ι</a:t>
            </a:r>
            <a:r>
              <a:rPr lang="en-US" sz="2000" spc="-5" dirty="0"/>
              <a:t>π</a:t>
            </a:r>
            <a:r>
              <a:rPr lang="en-US" sz="2000" spc="-5" dirty="0" err="1"/>
              <a:t>λέον</a:t>
            </a:r>
            <a:r>
              <a:rPr lang="en-US" sz="2000" spc="-5" dirty="0"/>
              <a:t> </a:t>
            </a:r>
            <a:r>
              <a:rPr lang="en-US" sz="2000" spc="-5" dirty="0" err="1"/>
              <a:t>μ</a:t>
            </a:r>
            <a:r>
              <a:rPr lang="en-US" sz="2000" spc="-5" dirty="0"/>
              <a:t>π</a:t>
            </a:r>
            <a:r>
              <a:rPr lang="en-US" sz="2000" spc="-5" dirty="0" err="1"/>
              <a:t>ορεί</a:t>
            </a:r>
            <a:r>
              <a:rPr lang="en-US" sz="2000" spc="-5" dirty="0"/>
              <a:t> </a:t>
            </a:r>
            <a:r>
              <a:rPr lang="en-US" sz="2000" spc="-5" dirty="0" err="1"/>
              <a:t>ν</a:t>
            </a:r>
            <a:r>
              <a:rPr lang="en-US" sz="2000" spc="-5" dirty="0"/>
              <a:t>α π</a:t>
            </a:r>
            <a:r>
              <a:rPr lang="en-US" sz="2000" spc="-5" dirty="0" err="1"/>
              <a:t>ροσφέρει</a:t>
            </a:r>
            <a:r>
              <a:rPr lang="en-US" sz="2000" spc="-5" dirty="0"/>
              <a:t> </a:t>
            </a:r>
            <a:r>
              <a:rPr lang="en-US" sz="2000" spc="-5" dirty="0" err="1"/>
              <a:t>ευκ</a:t>
            </a:r>
            <a:r>
              <a:rPr lang="en-US" sz="2000" spc="-5" dirty="0"/>
              <a:t>α</a:t>
            </a:r>
            <a:r>
              <a:rPr lang="en-US" sz="2000" spc="-5" dirty="0" err="1"/>
              <a:t>ιρίες</a:t>
            </a:r>
            <a:r>
              <a:rPr lang="en-US" sz="2000" spc="-5" dirty="0"/>
              <a:t> </a:t>
            </a:r>
            <a:r>
              <a:rPr lang="en-US" sz="2000" spc="-5" dirty="0" err="1"/>
              <a:t>κινητικότητ</a:t>
            </a:r>
            <a:r>
              <a:rPr lang="en-US" sz="2000" spc="-5" dirty="0"/>
              <a:t>α</a:t>
            </a:r>
            <a:r>
              <a:rPr lang="en-US" sz="2000" spc="-5" dirty="0" err="1"/>
              <a:t>ς</a:t>
            </a:r>
            <a:r>
              <a:rPr lang="en-US" sz="2000" spc="-5" dirty="0"/>
              <a:t> </a:t>
            </a:r>
            <a:r>
              <a:rPr lang="en-US" sz="2000" dirty="0" err="1"/>
              <a:t>σε</a:t>
            </a:r>
            <a:r>
              <a:rPr lang="en-US" sz="2000" dirty="0"/>
              <a:t> </a:t>
            </a:r>
            <a:r>
              <a:rPr lang="en-US" sz="2000" spc="-5" dirty="0" err="1"/>
              <a:t>άλλους</a:t>
            </a:r>
            <a:r>
              <a:rPr lang="en-US" sz="2000" spc="-5" dirty="0"/>
              <a:t> </a:t>
            </a:r>
            <a:r>
              <a:rPr lang="en-US" sz="2000" spc="-5" dirty="0" err="1"/>
              <a:t>οργ</a:t>
            </a:r>
            <a:r>
              <a:rPr lang="en-US" sz="2000" spc="-5" dirty="0"/>
              <a:t>α</a:t>
            </a:r>
            <a:r>
              <a:rPr lang="en-US" sz="2000" spc="-5" dirty="0" err="1"/>
              <a:t>νισμούς</a:t>
            </a:r>
            <a:r>
              <a:rPr lang="en-US" sz="2000" spc="-5" dirty="0"/>
              <a:t> - </a:t>
            </a:r>
            <a:r>
              <a:rPr lang="en-US" sz="2000" spc="-5" dirty="0" err="1"/>
              <a:t>μέλη</a:t>
            </a:r>
            <a:r>
              <a:rPr lang="en-US" sz="2000" spc="-5" dirty="0"/>
              <a:t> </a:t>
            </a:r>
            <a:r>
              <a:rPr lang="en-US" sz="2000" spc="-5" dirty="0" err="1"/>
              <a:t>της</a:t>
            </a:r>
            <a:r>
              <a:rPr lang="en-US" sz="2000" spc="-5" dirty="0"/>
              <a:t> </a:t>
            </a:r>
            <a:r>
              <a:rPr lang="en-US" sz="2000" spc="-5" dirty="0" err="1"/>
              <a:t>κοινο</a:t>
            </a:r>
            <a:r>
              <a:rPr lang="en-US" sz="2000" spc="-5" dirty="0"/>
              <a:t>π</a:t>
            </a:r>
            <a:r>
              <a:rPr lang="en-US" sz="2000" spc="-5" dirty="0" err="1"/>
              <a:t>ρ</a:t>
            </a:r>
            <a:r>
              <a:rPr lang="en-US" sz="2000" spc="-5" dirty="0"/>
              <a:t>α</a:t>
            </a:r>
            <a:r>
              <a:rPr lang="en-US" sz="2000" spc="-5" dirty="0" err="1"/>
              <a:t>ξί</a:t>
            </a:r>
            <a:r>
              <a:rPr lang="en-US" sz="2000" spc="-5" dirty="0"/>
              <a:t>α</a:t>
            </a:r>
            <a:r>
              <a:rPr lang="en-US" sz="2000" spc="-5" dirty="0" err="1"/>
              <a:t>ς</a:t>
            </a:r>
            <a:r>
              <a:rPr lang="en-US" sz="2000" dirty="0"/>
              <a:t> </a:t>
            </a:r>
            <a:r>
              <a:rPr lang="en-US" sz="2000" spc="-5" dirty="0" err="1"/>
              <a:t>του</a:t>
            </a:r>
            <a:endParaRPr lang="en-US" sz="2000" spc="-5" dirty="0"/>
          </a:p>
          <a:p>
            <a:pPr marR="62230" indent="-228600">
              <a:lnSpc>
                <a:spcPct val="90000"/>
              </a:lnSpc>
              <a:spcBef>
                <a:spcPts val="500"/>
              </a:spcBef>
              <a:buFont typeface="Arial" panose="020B0604020202020204" pitchFamily="34" charset="0"/>
              <a:buChar char="•"/>
            </a:pPr>
            <a:endParaRPr lang="en-US" sz="2000" spc="-5" dirty="0"/>
          </a:p>
          <a:p>
            <a:pPr marL="285750" marR="62230" indent="-228600">
              <a:lnSpc>
                <a:spcPct val="90000"/>
              </a:lnSpc>
              <a:spcBef>
                <a:spcPts val="500"/>
              </a:spcBef>
              <a:buFont typeface="Arial" panose="020B0604020202020204" pitchFamily="34" charset="0"/>
              <a:buChar char="•"/>
            </a:pPr>
            <a:r>
              <a:rPr lang="en-US" sz="2000" spc="-5" dirty="0" err="1"/>
              <a:t>Έν</a:t>
            </a:r>
            <a:r>
              <a:rPr lang="en-US" sz="2000" spc="-5" dirty="0"/>
              <a:t>α</a:t>
            </a:r>
            <a:r>
              <a:rPr lang="en-US" sz="2000" spc="-5" dirty="0" err="1"/>
              <a:t>ς</a:t>
            </a:r>
            <a:r>
              <a:rPr lang="en-US" sz="2000" spc="-5" dirty="0"/>
              <a:t> </a:t>
            </a:r>
            <a:r>
              <a:rPr lang="en-US" sz="2000" spc="-5" dirty="0" err="1"/>
              <a:t>οργ</a:t>
            </a:r>
            <a:r>
              <a:rPr lang="en-US" sz="2000" spc="-5" dirty="0"/>
              <a:t>α</a:t>
            </a:r>
            <a:r>
              <a:rPr lang="en-US" sz="2000" spc="-5" dirty="0" err="1"/>
              <a:t>νισμός</a:t>
            </a:r>
            <a:r>
              <a:rPr lang="en-US" sz="2000" spc="-5" dirty="0"/>
              <a:t> </a:t>
            </a:r>
            <a:r>
              <a:rPr lang="en-US" sz="2000" spc="-5" dirty="0" err="1"/>
              <a:t>μ</a:t>
            </a:r>
            <a:r>
              <a:rPr lang="en-US" sz="2000" spc="-5" dirty="0"/>
              <a:t>π</a:t>
            </a:r>
            <a:r>
              <a:rPr lang="en-US" sz="2000" spc="-5" dirty="0" err="1"/>
              <a:t>ορεί</a:t>
            </a:r>
            <a:r>
              <a:rPr lang="en-US" sz="2000" spc="-5" dirty="0"/>
              <a:t> </a:t>
            </a:r>
            <a:r>
              <a:rPr lang="en-US" sz="2000" spc="-5" dirty="0" err="1"/>
              <a:t>ν</a:t>
            </a:r>
            <a:r>
              <a:rPr lang="en-US" sz="2000" spc="-5" dirty="0"/>
              <a:t>α </a:t>
            </a:r>
            <a:r>
              <a:rPr lang="en-US" sz="2000" spc="-5" dirty="0" err="1"/>
              <a:t>είν</a:t>
            </a:r>
            <a:r>
              <a:rPr lang="en-US" sz="2000" spc="-5" dirty="0"/>
              <a:t>α</a:t>
            </a:r>
            <a:r>
              <a:rPr lang="en-US" sz="2000" spc="-5" dirty="0" err="1"/>
              <a:t>ι</a:t>
            </a:r>
            <a:r>
              <a:rPr lang="en-US" sz="2000" spc="-5" dirty="0"/>
              <a:t> </a:t>
            </a:r>
            <a:r>
              <a:rPr lang="en-US" sz="2000" spc="-5" dirty="0" err="1"/>
              <a:t>συντονιστής</a:t>
            </a:r>
            <a:r>
              <a:rPr lang="en-US" sz="2000" spc="-5" dirty="0"/>
              <a:t> </a:t>
            </a:r>
            <a:r>
              <a:rPr lang="en-US" sz="2000" spc="-5" dirty="0" err="1"/>
              <a:t>μόνο</a:t>
            </a:r>
            <a:r>
              <a:rPr lang="en-US" sz="2000" spc="-5" dirty="0"/>
              <a:t> </a:t>
            </a:r>
            <a:r>
              <a:rPr lang="en-US" sz="2000" spc="-5" dirty="0" err="1"/>
              <a:t>μι</a:t>
            </a:r>
            <a:r>
              <a:rPr lang="en-US" sz="2000" spc="-5" dirty="0"/>
              <a:t>α</a:t>
            </a:r>
            <a:r>
              <a:rPr lang="en-US" sz="2000" spc="-5" dirty="0" err="1"/>
              <a:t>ς</a:t>
            </a:r>
            <a:r>
              <a:rPr lang="en-US" sz="2000" spc="-5" dirty="0"/>
              <a:t> </a:t>
            </a:r>
            <a:r>
              <a:rPr lang="en-US" sz="2000" spc="-5" dirty="0" err="1"/>
              <a:t>κοινο</a:t>
            </a:r>
            <a:r>
              <a:rPr lang="en-US" sz="2000" spc="-5" dirty="0"/>
              <a:t>π</a:t>
            </a:r>
            <a:r>
              <a:rPr lang="en-US" sz="2000" spc="-5" dirty="0" err="1"/>
              <a:t>ρ</a:t>
            </a:r>
            <a:r>
              <a:rPr lang="en-US" sz="2000" spc="-5" dirty="0"/>
              <a:t>α</a:t>
            </a:r>
            <a:r>
              <a:rPr lang="en-US" sz="2000" spc="-5" dirty="0" err="1"/>
              <a:t>ξί</a:t>
            </a:r>
            <a:r>
              <a:rPr lang="en-US" sz="2000" spc="-5" dirty="0"/>
              <a:t>α</a:t>
            </a:r>
            <a:r>
              <a:rPr lang="en-US" sz="2000" spc="-5" dirty="0" err="1"/>
              <a:t>ς</a:t>
            </a:r>
            <a:r>
              <a:rPr lang="en-US" sz="2000" spc="-5" dirty="0"/>
              <a:t> </a:t>
            </a:r>
            <a:r>
              <a:rPr lang="en-US" sz="2000" spc="-5" dirty="0" err="1"/>
              <a:t>σε</a:t>
            </a:r>
            <a:r>
              <a:rPr lang="en-US" sz="2000" spc="-5" dirty="0"/>
              <a:t> </a:t>
            </a:r>
            <a:r>
              <a:rPr lang="en-US" sz="2000" spc="-5" dirty="0" err="1"/>
              <a:t>κάθε</a:t>
            </a:r>
            <a:r>
              <a:rPr lang="en-US" sz="2000" spc="-5" dirty="0"/>
              <a:t> </a:t>
            </a:r>
            <a:r>
              <a:rPr lang="en-US" sz="2000" spc="-5" dirty="0" err="1"/>
              <a:t>τομέ</a:t>
            </a:r>
            <a:r>
              <a:rPr lang="el-GR" sz="2000" spc="-5" dirty="0"/>
              <a:t>α</a:t>
            </a:r>
            <a:endParaRPr lang="en-US" sz="2000" dirty="0"/>
          </a:p>
          <a:p>
            <a:pPr marL="0" lvl="1" indent="-228600">
              <a:lnSpc>
                <a:spcPct val="90000"/>
              </a:lnSpc>
              <a:spcBef>
                <a:spcPct val="0"/>
              </a:spcBef>
              <a:spcAft>
                <a:spcPct val="150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8177026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5"/>
          <p:cNvSpPr txBox="1">
            <a:spLocks/>
          </p:cNvSpPr>
          <p:nvPr/>
        </p:nvSpPr>
        <p:spPr>
          <a:xfrm>
            <a:off x="827079" y="757897"/>
            <a:ext cx="3574031" cy="52894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l-GR" sz="3200" b="1" dirty="0">
              <a:solidFill>
                <a:schemeClr val="accent5">
                  <a:lumMod val="50000"/>
                </a:schemeClr>
              </a:solidFill>
              <a:latin typeface="Century Gothic" panose="020B0502020202020204" pitchFamily="34" charset="0"/>
            </a:endParaRPr>
          </a:p>
          <a:p>
            <a:pPr algn="ctr"/>
            <a:endParaRPr lang="el-GR" sz="3200" b="1" dirty="0">
              <a:solidFill>
                <a:schemeClr val="accent5">
                  <a:lumMod val="50000"/>
                </a:schemeClr>
              </a:solidFill>
              <a:latin typeface="Century Gothic" panose="020B0502020202020204" pitchFamily="34" charset="0"/>
            </a:endParaRPr>
          </a:p>
          <a:p>
            <a:pPr marL="0" indent="0" algn="ctr">
              <a:buNone/>
            </a:pPr>
            <a:endParaRPr lang="el-GR" sz="3200" b="1" dirty="0">
              <a:solidFill>
                <a:schemeClr val="accent5">
                  <a:lumMod val="50000"/>
                </a:schemeClr>
              </a:solidFill>
              <a:latin typeface="Century Gothic" panose="020B0502020202020204" pitchFamily="34" charset="0"/>
            </a:endParaRPr>
          </a:p>
          <a:p>
            <a:pPr marL="0" indent="0" algn="ctr">
              <a:buNone/>
            </a:pPr>
            <a:r>
              <a:rPr lang="el-GR" b="1" dirty="0">
                <a:solidFill>
                  <a:srgbClr val="7030A0"/>
                </a:solidFill>
                <a:latin typeface="Century Gothic" panose="020B0502020202020204" pitchFamily="34" charset="0"/>
              </a:rPr>
              <a:t>Συμπλήρωση της αίτησης</a:t>
            </a:r>
            <a:endParaRPr lang="en-GB" dirty="0">
              <a:solidFill>
                <a:srgbClr val="7030A0"/>
              </a:solidFill>
              <a:latin typeface="Century Gothic" panose="020B0502020202020204" pitchFamily="34" charset="0"/>
            </a:endParaRPr>
          </a:p>
        </p:txBody>
      </p:sp>
      <p:sp>
        <p:nvSpPr>
          <p:cNvPr id="5" name="Subtitle 4"/>
          <p:cNvSpPr txBox="1">
            <a:spLocks/>
          </p:cNvSpPr>
          <p:nvPr/>
        </p:nvSpPr>
        <p:spPr>
          <a:xfrm>
            <a:off x="5314390" y="1303586"/>
            <a:ext cx="5148064" cy="4464497"/>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l-GR" dirty="0">
                <a:solidFill>
                  <a:schemeClr val="bg1"/>
                </a:solidFill>
                <a:latin typeface="Century Gothic" panose="020B0502020202020204" pitchFamily="34" charset="0"/>
              </a:rPr>
              <a:t>Τα μέρη της αίτησης</a:t>
            </a:r>
            <a:endParaRPr lang="en-US" dirty="0">
              <a:solidFill>
                <a:schemeClr val="bg1"/>
              </a:solidFill>
              <a:latin typeface="Century Gothic" panose="020B0502020202020204" pitchFamily="34" charset="0"/>
            </a:endParaRPr>
          </a:p>
          <a:p>
            <a:pPr marL="342900" indent="-342900" algn="l">
              <a:buFont typeface="Arial" panose="020B0604020202020204" pitchFamily="34" charset="0"/>
              <a:buChar char="•"/>
            </a:pPr>
            <a:endParaRPr lang="el-GR"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l-GR" dirty="0">
                <a:solidFill>
                  <a:schemeClr val="bg1"/>
                </a:solidFill>
                <a:latin typeface="Century Gothic" panose="020B0502020202020204" pitchFamily="34" charset="0"/>
              </a:rPr>
              <a:t>Ε</a:t>
            </a:r>
            <a:r>
              <a:rPr lang="en-US" dirty="0" err="1">
                <a:solidFill>
                  <a:schemeClr val="bg1"/>
                </a:solidFill>
                <a:latin typeface="Century Gothic" panose="020B0502020202020204" pitchFamily="34" charset="0"/>
              </a:rPr>
              <a:t>rasmus</a:t>
            </a:r>
            <a:r>
              <a:rPr lang="en-US" dirty="0">
                <a:solidFill>
                  <a:schemeClr val="bg1"/>
                </a:solidFill>
                <a:latin typeface="Century Gothic" panose="020B0502020202020204" pitchFamily="34" charset="0"/>
              </a:rPr>
              <a:t> Plan</a:t>
            </a:r>
          </a:p>
          <a:p>
            <a:pPr marL="342900" indent="-342900" algn="l">
              <a:buFont typeface="Arial" panose="020B0604020202020204" pitchFamily="34" charset="0"/>
              <a:buChar char="•"/>
            </a:pPr>
            <a:endParaRPr lang="el-GR"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l-GR" dirty="0">
                <a:solidFill>
                  <a:schemeClr val="bg1"/>
                </a:solidFill>
                <a:latin typeface="Century Gothic" panose="020B0502020202020204" pitchFamily="34" charset="0"/>
              </a:rPr>
              <a:t>Υποβολή της αίτησης</a:t>
            </a:r>
            <a:endParaRPr lang="en-US" dirty="0">
              <a:solidFill>
                <a:schemeClr val="bg1"/>
              </a:solidFill>
              <a:latin typeface="Century Gothic" panose="020B0502020202020204" pitchFamily="34" charset="0"/>
            </a:endParaRPr>
          </a:p>
          <a:p>
            <a:pPr algn="l"/>
            <a:endParaRPr lang="el-GR" dirty="0">
              <a:solidFill>
                <a:schemeClr val="bg1"/>
              </a:solidFill>
              <a:latin typeface="Century Gothic" panose="020B0502020202020204" pitchFamily="34" charset="0"/>
            </a:endParaRPr>
          </a:p>
          <a:p>
            <a:pPr algn="l"/>
            <a:endParaRPr lang="el-GR" dirty="0">
              <a:solidFill>
                <a:schemeClr val="bg1"/>
              </a:solidFill>
              <a:latin typeface="Century Gothic" panose="020B0502020202020204" pitchFamily="34" charset="0"/>
            </a:endParaRPr>
          </a:p>
          <a:p>
            <a:pPr algn="l"/>
            <a:endParaRPr lang="el-GR" dirty="0">
              <a:solidFill>
                <a:schemeClr val="bg1"/>
              </a:solidFill>
              <a:latin typeface="Century Gothic" panose="020B0502020202020204" pitchFamily="34" charset="0"/>
            </a:endParaRPr>
          </a:p>
        </p:txBody>
      </p:sp>
      <p:cxnSp>
        <p:nvCxnSpPr>
          <p:cNvPr id="7" name="Straight Connector 6"/>
          <p:cNvCxnSpPr/>
          <p:nvPr/>
        </p:nvCxnSpPr>
        <p:spPr>
          <a:xfrm>
            <a:off x="4853354" y="1644162"/>
            <a:ext cx="8792" cy="351692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890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 y="60190"/>
            <a:ext cx="8194433" cy="523220"/>
          </a:xfrm>
          <a:prstGeom prst="rect">
            <a:avLst/>
          </a:prstGeom>
          <a:noFill/>
        </p:spPr>
        <p:txBody>
          <a:bodyPr wrap="square" rtlCol="0">
            <a:spAutoFit/>
          </a:bodyPr>
          <a:lstStyle/>
          <a:p>
            <a:pPr algn="ctr"/>
            <a:r>
              <a:rPr lang="el-GR" sz="2800" dirty="0">
                <a:solidFill>
                  <a:schemeClr val="bg1"/>
                </a:solidFill>
                <a:latin typeface="Century Gothic" panose="020B0502020202020204" pitchFamily="34" charset="0"/>
              </a:rPr>
              <a:t>Τα μέρη της αίτησης</a:t>
            </a:r>
            <a:endParaRPr lang="en-GB" sz="2800" dirty="0">
              <a:solidFill>
                <a:schemeClr val="bg1"/>
              </a:solidFill>
              <a:latin typeface="Century Gothic" panose="020B0502020202020204" pitchFamily="34" charset="0"/>
            </a:endParaRPr>
          </a:p>
        </p:txBody>
      </p:sp>
      <p:sp>
        <p:nvSpPr>
          <p:cNvPr id="4" name="object 10"/>
          <p:cNvSpPr/>
          <p:nvPr/>
        </p:nvSpPr>
        <p:spPr>
          <a:xfrm>
            <a:off x="1325767" y="1048588"/>
            <a:ext cx="3267710" cy="1131383"/>
          </a:xfrm>
          <a:custGeom>
            <a:avLst/>
            <a:gdLst/>
            <a:ahLst/>
            <a:cxnLst/>
            <a:rect l="l" t="t" r="r" b="b"/>
            <a:pathLst>
              <a:path w="3267710" h="1187450">
                <a:moveTo>
                  <a:pt x="3069590" y="0"/>
                </a:moveTo>
                <a:lnTo>
                  <a:pt x="197866" y="0"/>
                </a:lnTo>
                <a:lnTo>
                  <a:pt x="152499" y="5228"/>
                </a:lnTo>
                <a:lnTo>
                  <a:pt x="110852" y="20121"/>
                </a:lnTo>
                <a:lnTo>
                  <a:pt x="74114" y="43487"/>
                </a:lnTo>
                <a:lnTo>
                  <a:pt x="43471" y="74135"/>
                </a:lnTo>
                <a:lnTo>
                  <a:pt x="20112" y="110875"/>
                </a:lnTo>
                <a:lnTo>
                  <a:pt x="5226" y="152515"/>
                </a:lnTo>
                <a:lnTo>
                  <a:pt x="0" y="197865"/>
                </a:lnTo>
                <a:lnTo>
                  <a:pt x="0" y="989329"/>
                </a:lnTo>
                <a:lnTo>
                  <a:pt x="5226" y="1034680"/>
                </a:lnTo>
                <a:lnTo>
                  <a:pt x="20112" y="1076320"/>
                </a:lnTo>
                <a:lnTo>
                  <a:pt x="43471" y="1113060"/>
                </a:lnTo>
                <a:lnTo>
                  <a:pt x="74114" y="1143708"/>
                </a:lnTo>
                <a:lnTo>
                  <a:pt x="110852" y="1167074"/>
                </a:lnTo>
                <a:lnTo>
                  <a:pt x="152499" y="1181967"/>
                </a:lnTo>
                <a:lnTo>
                  <a:pt x="197866" y="1187195"/>
                </a:lnTo>
                <a:lnTo>
                  <a:pt x="3069590" y="1187195"/>
                </a:lnTo>
                <a:lnTo>
                  <a:pt x="3114940" y="1181967"/>
                </a:lnTo>
                <a:lnTo>
                  <a:pt x="3156580" y="1167074"/>
                </a:lnTo>
                <a:lnTo>
                  <a:pt x="3193320" y="1143708"/>
                </a:lnTo>
                <a:lnTo>
                  <a:pt x="3223968" y="1113060"/>
                </a:lnTo>
                <a:lnTo>
                  <a:pt x="3247334" y="1076320"/>
                </a:lnTo>
                <a:lnTo>
                  <a:pt x="3262227" y="1034680"/>
                </a:lnTo>
                <a:lnTo>
                  <a:pt x="3267456" y="989329"/>
                </a:lnTo>
                <a:lnTo>
                  <a:pt x="3267456" y="197865"/>
                </a:lnTo>
                <a:lnTo>
                  <a:pt x="3262227" y="152515"/>
                </a:lnTo>
                <a:lnTo>
                  <a:pt x="3247334" y="110875"/>
                </a:lnTo>
                <a:lnTo>
                  <a:pt x="3223968" y="74135"/>
                </a:lnTo>
                <a:lnTo>
                  <a:pt x="3193320" y="43487"/>
                </a:lnTo>
                <a:lnTo>
                  <a:pt x="3156580" y="20121"/>
                </a:lnTo>
                <a:lnTo>
                  <a:pt x="3114940" y="5228"/>
                </a:lnTo>
                <a:lnTo>
                  <a:pt x="3069590" y="0"/>
                </a:lnTo>
                <a:close/>
              </a:path>
            </a:pathLst>
          </a:custGeom>
          <a:solidFill>
            <a:schemeClr val="accent1"/>
          </a:solidFill>
        </p:spPr>
        <p:txBody>
          <a:bodyPr wrap="square" lIns="0" tIns="0" rIns="0" bIns="0" rtlCol="0"/>
          <a:lstStyle/>
          <a:p>
            <a:pPr marR="5715" algn="ctr">
              <a:lnSpc>
                <a:spcPct val="100000"/>
              </a:lnSpc>
              <a:spcBef>
                <a:spcPts val="95"/>
              </a:spcBef>
            </a:pPr>
            <a:r>
              <a:rPr lang="el-GR" sz="1600" b="1" spc="80" dirty="0" err="1">
                <a:solidFill>
                  <a:srgbClr val="FFFFFF"/>
                </a:solidFill>
                <a:latin typeface="Century Gothic" panose="020B0502020202020204" pitchFamily="34" charset="0"/>
                <a:cs typeface="Arial"/>
              </a:rPr>
              <a:t>Background</a:t>
            </a:r>
            <a:endParaRPr lang="el-GR" sz="1600" dirty="0">
              <a:latin typeface="Century Gothic" panose="020B0502020202020204" pitchFamily="34" charset="0"/>
              <a:cs typeface="Arial"/>
            </a:endParaRPr>
          </a:p>
          <a:p>
            <a:pPr marL="1270" algn="ctr">
              <a:lnSpc>
                <a:spcPct val="100000"/>
              </a:lnSpc>
            </a:pPr>
            <a:r>
              <a:rPr lang="el-GR" sz="1600" spc="5" dirty="0">
                <a:solidFill>
                  <a:srgbClr val="FFFFFF"/>
                </a:solidFill>
                <a:latin typeface="Century Gothic" panose="020B0502020202020204" pitchFamily="34" charset="0"/>
                <a:cs typeface="Arial"/>
              </a:rPr>
              <a:t>Ποιος είναι ο οργανισμός σας</a:t>
            </a:r>
            <a:r>
              <a:rPr lang="el-GR" sz="1600" spc="-10" dirty="0">
                <a:solidFill>
                  <a:srgbClr val="FFFFFF"/>
                </a:solidFill>
                <a:latin typeface="Century Gothic" panose="020B0502020202020204" pitchFamily="34" charset="0"/>
                <a:cs typeface="Arial"/>
              </a:rPr>
              <a:t>;</a:t>
            </a:r>
            <a:endParaRPr lang="el-GR" sz="1600" dirty="0">
              <a:latin typeface="Century Gothic" panose="020B0502020202020204" pitchFamily="34" charset="0"/>
              <a:cs typeface="Arial"/>
            </a:endParaRPr>
          </a:p>
          <a:p>
            <a:pPr algn="ctr">
              <a:lnSpc>
                <a:spcPct val="100000"/>
              </a:lnSpc>
            </a:pPr>
            <a:r>
              <a:rPr lang="el-GR" sz="1600" spc="5" dirty="0">
                <a:solidFill>
                  <a:srgbClr val="FFFFFF"/>
                </a:solidFill>
                <a:latin typeface="Century Gothic" panose="020B0502020202020204" pitchFamily="34" charset="0"/>
                <a:cs typeface="Arial"/>
              </a:rPr>
              <a:t>Για ποιο λόγο κάνετε αίτηση;</a:t>
            </a:r>
            <a:endParaRPr lang="el-GR" sz="1600" dirty="0">
              <a:latin typeface="Century Gothic" panose="020B0502020202020204" pitchFamily="34" charset="0"/>
              <a:cs typeface="Arial"/>
            </a:endParaRPr>
          </a:p>
        </p:txBody>
      </p:sp>
      <p:grpSp>
        <p:nvGrpSpPr>
          <p:cNvPr id="5" name="Group 4"/>
          <p:cNvGrpSpPr/>
          <p:nvPr/>
        </p:nvGrpSpPr>
        <p:grpSpPr>
          <a:xfrm>
            <a:off x="814373" y="2333016"/>
            <a:ext cx="9572042" cy="4210288"/>
            <a:chOff x="220878" y="2770131"/>
            <a:chExt cx="8931834" cy="3433646"/>
          </a:xfrm>
        </p:grpSpPr>
        <p:sp>
          <p:nvSpPr>
            <p:cNvPr id="6" name="object 2"/>
            <p:cNvSpPr/>
            <p:nvPr/>
          </p:nvSpPr>
          <p:spPr>
            <a:xfrm>
              <a:off x="220878" y="2770131"/>
              <a:ext cx="523240" cy="3307661"/>
            </a:xfrm>
            <a:custGeom>
              <a:avLst/>
              <a:gdLst/>
              <a:ahLst/>
              <a:cxnLst/>
              <a:rect l="l" t="t" r="r" b="b"/>
              <a:pathLst>
                <a:path w="523240" h="2809240">
                  <a:moveTo>
                    <a:pt x="435609" y="0"/>
                  </a:moveTo>
                  <a:lnTo>
                    <a:pt x="87122" y="0"/>
                  </a:lnTo>
                  <a:lnTo>
                    <a:pt x="53208" y="6844"/>
                  </a:lnTo>
                  <a:lnTo>
                    <a:pt x="25515" y="25511"/>
                  </a:lnTo>
                  <a:lnTo>
                    <a:pt x="6845" y="53203"/>
                  </a:lnTo>
                  <a:lnTo>
                    <a:pt x="0" y="87122"/>
                  </a:lnTo>
                  <a:lnTo>
                    <a:pt x="0" y="2721610"/>
                  </a:lnTo>
                  <a:lnTo>
                    <a:pt x="6845" y="2755523"/>
                  </a:lnTo>
                  <a:lnTo>
                    <a:pt x="25515" y="2783216"/>
                  </a:lnTo>
                  <a:lnTo>
                    <a:pt x="53208" y="2801886"/>
                  </a:lnTo>
                  <a:lnTo>
                    <a:pt x="87122" y="2808732"/>
                  </a:lnTo>
                  <a:lnTo>
                    <a:pt x="435609" y="2808732"/>
                  </a:lnTo>
                  <a:lnTo>
                    <a:pt x="469523" y="2801886"/>
                  </a:lnTo>
                  <a:lnTo>
                    <a:pt x="497216" y="2783216"/>
                  </a:lnTo>
                  <a:lnTo>
                    <a:pt x="515886" y="2755523"/>
                  </a:lnTo>
                  <a:lnTo>
                    <a:pt x="522731" y="2721610"/>
                  </a:lnTo>
                  <a:lnTo>
                    <a:pt x="522731" y="87122"/>
                  </a:lnTo>
                  <a:lnTo>
                    <a:pt x="515886" y="53203"/>
                  </a:lnTo>
                  <a:lnTo>
                    <a:pt x="497216" y="25511"/>
                  </a:lnTo>
                  <a:lnTo>
                    <a:pt x="469523" y="6844"/>
                  </a:lnTo>
                  <a:lnTo>
                    <a:pt x="435609" y="0"/>
                  </a:lnTo>
                  <a:close/>
                </a:path>
              </a:pathLst>
            </a:custGeom>
            <a:solidFill>
              <a:schemeClr val="accent6">
                <a:lumMod val="75000"/>
              </a:schemeClr>
            </a:solidFill>
          </p:spPr>
          <p:txBody>
            <a:bodyPr wrap="square" lIns="0" tIns="0" rIns="0" bIns="0" rtlCol="0"/>
            <a:lstStyle/>
            <a:p>
              <a:endParaRPr>
                <a:latin typeface="Century Gothic" panose="020B0502020202020204" pitchFamily="34" charset="0"/>
              </a:endParaRPr>
            </a:p>
          </p:txBody>
        </p:sp>
        <p:sp>
          <p:nvSpPr>
            <p:cNvPr id="7" name="object 3"/>
            <p:cNvSpPr txBox="1"/>
            <p:nvPr/>
          </p:nvSpPr>
          <p:spPr>
            <a:xfrm>
              <a:off x="311621" y="3580621"/>
              <a:ext cx="270529" cy="2230967"/>
            </a:xfrm>
            <a:prstGeom prst="rect">
              <a:avLst/>
            </a:prstGeom>
          </p:spPr>
          <p:txBody>
            <a:bodyPr vert="vert270" wrap="square" lIns="0" tIns="0" rIns="0" bIns="0" rtlCol="0">
              <a:spAutoFit/>
            </a:bodyPr>
            <a:lstStyle/>
            <a:p>
              <a:pPr marL="12700" algn="ctr">
                <a:lnSpc>
                  <a:spcPts val="2090"/>
                </a:lnSpc>
              </a:pPr>
              <a:r>
                <a:rPr sz="1800" b="1" spc="75" dirty="0">
                  <a:solidFill>
                    <a:srgbClr val="FFFFFF"/>
                  </a:solidFill>
                  <a:latin typeface="Century Gothic" panose="020B0502020202020204" pitchFamily="34" charset="0"/>
                  <a:cs typeface="Arial"/>
                </a:rPr>
                <a:t>Erasmus</a:t>
              </a:r>
              <a:r>
                <a:rPr sz="1800" b="1" spc="175" dirty="0">
                  <a:solidFill>
                    <a:srgbClr val="FFFFFF"/>
                  </a:solidFill>
                  <a:latin typeface="Century Gothic" panose="020B0502020202020204" pitchFamily="34" charset="0"/>
                  <a:cs typeface="Arial"/>
                </a:rPr>
                <a:t> </a:t>
              </a:r>
              <a:r>
                <a:rPr sz="1800" b="1" spc="65" dirty="0">
                  <a:solidFill>
                    <a:srgbClr val="FFFFFF"/>
                  </a:solidFill>
                  <a:latin typeface="Century Gothic" panose="020B0502020202020204" pitchFamily="34" charset="0"/>
                  <a:cs typeface="Arial"/>
                </a:rPr>
                <a:t>Plan</a:t>
              </a:r>
              <a:endParaRPr sz="1800" dirty="0">
                <a:latin typeface="Century Gothic" panose="020B0502020202020204" pitchFamily="34" charset="0"/>
                <a:cs typeface="Arial"/>
              </a:endParaRPr>
            </a:p>
          </p:txBody>
        </p:sp>
        <p:sp>
          <p:nvSpPr>
            <p:cNvPr id="8" name="object 4"/>
            <p:cNvSpPr/>
            <p:nvPr/>
          </p:nvSpPr>
          <p:spPr>
            <a:xfrm>
              <a:off x="899184" y="2814319"/>
              <a:ext cx="2592705" cy="578414"/>
            </a:xfrm>
            <a:custGeom>
              <a:avLst/>
              <a:gdLst/>
              <a:ahLst/>
              <a:cxnLst/>
              <a:rect l="l" t="t" r="r" b="b"/>
              <a:pathLst>
                <a:path w="2592704" h="579119">
                  <a:moveTo>
                    <a:pt x="2495804" y="0"/>
                  </a:moveTo>
                  <a:lnTo>
                    <a:pt x="96519" y="0"/>
                  </a:lnTo>
                  <a:lnTo>
                    <a:pt x="58952" y="7580"/>
                  </a:lnTo>
                  <a:lnTo>
                    <a:pt x="28271" y="28257"/>
                  </a:lnTo>
                  <a:lnTo>
                    <a:pt x="7585" y="58935"/>
                  </a:lnTo>
                  <a:lnTo>
                    <a:pt x="0" y="96520"/>
                  </a:lnTo>
                  <a:lnTo>
                    <a:pt x="0" y="482600"/>
                  </a:lnTo>
                  <a:lnTo>
                    <a:pt x="7585" y="520184"/>
                  </a:lnTo>
                  <a:lnTo>
                    <a:pt x="28271" y="550862"/>
                  </a:lnTo>
                  <a:lnTo>
                    <a:pt x="58952" y="571539"/>
                  </a:lnTo>
                  <a:lnTo>
                    <a:pt x="96519" y="579120"/>
                  </a:lnTo>
                  <a:lnTo>
                    <a:pt x="2495804" y="579120"/>
                  </a:lnTo>
                  <a:lnTo>
                    <a:pt x="2533388" y="571539"/>
                  </a:lnTo>
                  <a:lnTo>
                    <a:pt x="2564066" y="550862"/>
                  </a:lnTo>
                  <a:lnTo>
                    <a:pt x="2584743" y="520184"/>
                  </a:lnTo>
                  <a:lnTo>
                    <a:pt x="2592324" y="482600"/>
                  </a:lnTo>
                  <a:lnTo>
                    <a:pt x="2592324" y="96520"/>
                  </a:lnTo>
                  <a:lnTo>
                    <a:pt x="2584743" y="58935"/>
                  </a:lnTo>
                  <a:lnTo>
                    <a:pt x="2564066" y="28257"/>
                  </a:lnTo>
                  <a:lnTo>
                    <a:pt x="2533388" y="7580"/>
                  </a:lnTo>
                  <a:lnTo>
                    <a:pt x="2495804" y="0"/>
                  </a:lnTo>
                  <a:close/>
                </a:path>
              </a:pathLst>
            </a:custGeom>
            <a:solidFill>
              <a:schemeClr val="accent6"/>
            </a:solidFill>
          </p:spPr>
          <p:txBody>
            <a:bodyPr wrap="square" lIns="0" tIns="0" rIns="0" bIns="0" rtlCol="0"/>
            <a:lstStyle/>
            <a:p>
              <a:endParaRPr>
                <a:latin typeface="Century Gothic" panose="020B0502020202020204" pitchFamily="34" charset="0"/>
              </a:endParaRPr>
            </a:p>
          </p:txBody>
        </p:sp>
        <p:sp>
          <p:nvSpPr>
            <p:cNvPr id="9" name="object 5"/>
            <p:cNvSpPr txBox="1"/>
            <p:nvPr/>
          </p:nvSpPr>
          <p:spPr>
            <a:xfrm>
              <a:off x="1042212" y="2883290"/>
              <a:ext cx="2236470" cy="448841"/>
            </a:xfrm>
            <a:prstGeom prst="rect">
              <a:avLst/>
            </a:prstGeom>
          </p:spPr>
          <p:txBody>
            <a:bodyPr vert="horz" wrap="square" lIns="0" tIns="12700" rIns="0" bIns="0" rtlCol="0">
              <a:spAutoFit/>
            </a:bodyPr>
            <a:lstStyle/>
            <a:p>
              <a:pPr marR="3810" algn="ctr">
                <a:lnSpc>
                  <a:spcPts val="1800"/>
                </a:lnSpc>
                <a:spcBef>
                  <a:spcPts val="100"/>
                </a:spcBef>
              </a:pPr>
              <a:r>
                <a:rPr sz="1500" b="1" spc="80" dirty="0">
                  <a:solidFill>
                    <a:srgbClr val="FFFFFF"/>
                  </a:solidFill>
                  <a:latin typeface="Century Gothic" panose="020B0502020202020204" pitchFamily="34" charset="0"/>
                  <a:cs typeface="Arial"/>
                </a:rPr>
                <a:t>Objectives</a:t>
              </a:r>
              <a:endParaRPr sz="1500" dirty="0">
                <a:latin typeface="Century Gothic" panose="020B0502020202020204" pitchFamily="34" charset="0"/>
                <a:cs typeface="Arial"/>
              </a:endParaRPr>
            </a:p>
            <a:p>
              <a:pPr algn="ctr">
                <a:lnSpc>
                  <a:spcPts val="1560"/>
                </a:lnSpc>
              </a:pPr>
              <a:r>
                <a:rPr lang="el-GR" sz="1300" spc="5" dirty="0">
                  <a:solidFill>
                    <a:srgbClr val="FFFFFF"/>
                  </a:solidFill>
                  <a:latin typeface="Century Gothic" panose="020B0502020202020204" pitchFamily="34" charset="0"/>
                  <a:cs typeface="Arial"/>
                </a:rPr>
                <a:t>Τι θέλετε να πετύχετε</a:t>
              </a:r>
              <a:r>
                <a:rPr lang="en-US" sz="1300" spc="5" dirty="0">
                  <a:solidFill>
                    <a:srgbClr val="FFFFFF"/>
                  </a:solidFill>
                  <a:latin typeface="Century Gothic" panose="020B0502020202020204" pitchFamily="34" charset="0"/>
                  <a:cs typeface="Arial"/>
                </a:rPr>
                <a:t>;</a:t>
              </a:r>
              <a:endParaRPr sz="1300" dirty="0">
                <a:latin typeface="Century Gothic" panose="020B0502020202020204" pitchFamily="34" charset="0"/>
                <a:cs typeface="Arial"/>
              </a:endParaRPr>
            </a:p>
          </p:txBody>
        </p:sp>
        <p:sp>
          <p:nvSpPr>
            <p:cNvPr id="10" name="object 6"/>
            <p:cNvSpPr/>
            <p:nvPr/>
          </p:nvSpPr>
          <p:spPr>
            <a:xfrm>
              <a:off x="854964" y="3749209"/>
              <a:ext cx="2592705" cy="448842"/>
            </a:xfrm>
            <a:custGeom>
              <a:avLst/>
              <a:gdLst/>
              <a:ahLst/>
              <a:cxnLst/>
              <a:rect l="l" t="t" r="r" b="b"/>
              <a:pathLst>
                <a:path w="2592704" h="591820">
                  <a:moveTo>
                    <a:pt x="2493772" y="0"/>
                  </a:moveTo>
                  <a:lnTo>
                    <a:pt x="98552" y="0"/>
                  </a:lnTo>
                  <a:lnTo>
                    <a:pt x="60189" y="7737"/>
                  </a:lnTo>
                  <a:lnTo>
                    <a:pt x="28863" y="28844"/>
                  </a:lnTo>
                  <a:lnTo>
                    <a:pt x="7744" y="60168"/>
                  </a:lnTo>
                  <a:lnTo>
                    <a:pt x="0" y="98551"/>
                  </a:lnTo>
                  <a:lnTo>
                    <a:pt x="0" y="492759"/>
                  </a:lnTo>
                  <a:lnTo>
                    <a:pt x="7744" y="531143"/>
                  </a:lnTo>
                  <a:lnTo>
                    <a:pt x="28863" y="562467"/>
                  </a:lnTo>
                  <a:lnTo>
                    <a:pt x="60189" y="583574"/>
                  </a:lnTo>
                  <a:lnTo>
                    <a:pt x="98552" y="591312"/>
                  </a:lnTo>
                  <a:lnTo>
                    <a:pt x="2493772" y="591312"/>
                  </a:lnTo>
                  <a:lnTo>
                    <a:pt x="2532155" y="583574"/>
                  </a:lnTo>
                  <a:lnTo>
                    <a:pt x="2563479" y="562467"/>
                  </a:lnTo>
                  <a:lnTo>
                    <a:pt x="2584586" y="531143"/>
                  </a:lnTo>
                  <a:lnTo>
                    <a:pt x="2592324" y="492759"/>
                  </a:lnTo>
                  <a:lnTo>
                    <a:pt x="2592324" y="98551"/>
                  </a:lnTo>
                  <a:lnTo>
                    <a:pt x="2584586" y="60168"/>
                  </a:lnTo>
                  <a:lnTo>
                    <a:pt x="2563479" y="28844"/>
                  </a:lnTo>
                  <a:lnTo>
                    <a:pt x="2532155" y="7737"/>
                  </a:lnTo>
                  <a:lnTo>
                    <a:pt x="2493772" y="0"/>
                  </a:lnTo>
                  <a:close/>
                </a:path>
              </a:pathLst>
            </a:custGeom>
            <a:solidFill>
              <a:schemeClr val="accent6"/>
            </a:solidFill>
          </p:spPr>
          <p:txBody>
            <a:bodyPr wrap="square" lIns="0" tIns="0" rIns="0" bIns="0" rtlCol="0"/>
            <a:lstStyle/>
            <a:p>
              <a:endParaRPr>
                <a:latin typeface="Century Gothic" panose="020B0502020202020204" pitchFamily="34" charset="0"/>
              </a:endParaRPr>
            </a:p>
          </p:txBody>
        </p:sp>
        <p:sp>
          <p:nvSpPr>
            <p:cNvPr id="11" name="object 7"/>
            <p:cNvSpPr txBox="1"/>
            <p:nvPr/>
          </p:nvSpPr>
          <p:spPr>
            <a:xfrm>
              <a:off x="1263141" y="3749209"/>
              <a:ext cx="1778000" cy="448841"/>
            </a:xfrm>
            <a:prstGeom prst="rect">
              <a:avLst/>
            </a:prstGeom>
          </p:spPr>
          <p:txBody>
            <a:bodyPr vert="horz" wrap="square" lIns="0" tIns="12700" rIns="0" bIns="0" rtlCol="0">
              <a:spAutoFit/>
            </a:bodyPr>
            <a:lstStyle/>
            <a:p>
              <a:pPr marR="4445" algn="ctr">
                <a:lnSpc>
                  <a:spcPts val="1800"/>
                </a:lnSpc>
                <a:spcBef>
                  <a:spcPts val="100"/>
                </a:spcBef>
              </a:pPr>
              <a:r>
                <a:rPr sz="1500" b="1" spc="80" dirty="0">
                  <a:solidFill>
                    <a:srgbClr val="FFFFFF"/>
                  </a:solidFill>
                  <a:latin typeface="Century Gothic" panose="020B0502020202020204" pitchFamily="34" charset="0"/>
                  <a:cs typeface="Arial"/>
                </a:rPr>
                <a:t>Activities</a:t>
              </a:r>
              <a:endParaRPr sz="1500" dirty="0">
                <a:latin typeface="Century Gothic" panose="020B0502020202020204" pitchFamily="34" charset="0"/>
                <a:cs typeface="Arial"/>
              </a:endParaRPr>
            </a:p>
            <a:p>
              <a:pPr algn="ctr">
                <a:lnSpc>
                  <a:spcPts val="1560"/>
                </a:lnSpc>
              </a:pPr>
              <a:r>
                <a:rPr lang="el-GR" sz="1300" spc="-5" dirty="0">
                  <a:solidFill>
                    <a:srgbClr val="FFFFFF"/>
                  </a:solidFill>
                  <a:latin typeface="Century Gothic" panose="020B0502020202020204" pitchFamily="34" charset="0"/>
                  <a:cs typeface="Arial"/>
                </a:rPr>
                <a:t>Πώς θα το πετύχετε</a:t>
              </a:r>
              <a:r>
                <a:rPr lang="en-US" sz="1300" spc="-5" dirty="0">
                  <a:solidFill>
                    <a:srgbClr val="FFFFFF"/>
                  </a:solidFill>
                  <a:latin typeface="Century Gothic" panose="020B0502020202020204" pitchFamily="34" charset="0"/>
                  <a:cs typeface="Arial"/>
                </a:rPr>
                <a:t>;</a:t>
              </a:r>
              <a:endParaRPr sz="1300" dirty="0">
                <a:latin typeface="Century Gothic" panose="020B0502020202020204" pitchFamily="34" charset="0"/>
                <a:cs typeface="Arial"/>
              </a:endParaRPr>
            </a:p>
          </p:txBody>
        </p:sp>
        <p:sp>
          <p:nvSpPr>
            <p:cNvPr id="12" name="object 8"/>
            <p:cNvSpPr/>
            <p:nvPr/>
          </p:nvSpPr>
          <p:spPr>
            <a:xfrm>
              <a:off x="854964" y="4525264"/>
              <a:ext cx="2592705" cy="631929"/>
            </a:xfrm>
            <a:custGeom>
              <a:avLst/>
              <a:gdLst/>
              <a:ahLst/>
              <a:cxnLst/>
              <a:rect l="l" t="t" r="r" b="b"/>
              <a:pathLst>
                <a:path w="2592704" h="582295">
                  <a:moveTo>
                    <a:pt x="2495296" y="0"/>
                  </a:moveTo>
                  <a:lnTo>
                    <a:pt x="97028" y="0"/>
                  </a:lnTo>
                  <a:lnTo>
                    <a:pt x="59262" y="7623"/>
                  </a:lnTo>
                  <a:lnTo>
                    <a:pt x="28421" y="28416"/>
                  </a:lnTo>
                  <a:lnTo>
                    <a:pt x="7625" y="59257"/>
                  </a:lnTo>
                  <a:lnTo>
                    <a:pt x="0" y="97027"/>
                  </a:lnTo>
                  <a:lnTo>
                    <a:pt x="0" y="485139"/>
                  </a:lnTo>
                  <a:lnTo>
                    <a:pt x="7625" y="522905"/>
                  </a:lnTo>
                  <a:lnTo>
                    <a:pt x="28421" y="553746"/>
                  </a:lnTo>
                  <a:lnTo>
                    <a:pt x="59262" y="574542"/>
                  </a:lnTo>
                  <a:lnTo>
                    <a:pt x="97028" y="582167"/>
                  </a:lnTo>
                  <a:lnTo>
                    <a:pt x="2495296" y="582167"/>
                  </a:lnTo>
                  <a:lnTo>
                    <a:pt x="2533066" y="574542"/>
                  </a:lnTo>
                  <a:lnTo>
                    <a:pt x="2563907" y="553746"/>
                  </a:lnTo>
                  <a:lnTo>
                    <a:pt x="2584700" y="522905"/>
                  </a:lnTo>
                  <a:lnTo>
                    <a:pt x="2592324" y="485139"/>
                  </a:lnTo>
                  <a:lnTo>
                    <a:pt x="2592324" y="97027"/>
                  </a:lnTo>
                  <a:lnTo>
                    <a:pt x="2584700" y="59257"/>
                  </a:lnTo>
                  <a:lnTo>
                    <a:pt x="2563907" y="28416"/>
                  </a:lnTo>
                  <a:lnTo>
                    <a:pt x="2533066" y="7623"/>
                  </a:lnTo>
                  <a:lnTo>
                    <a:pt x="2495296" y="0"/>
                  </a:lnTo>
                  <a:close/>
                </a:path>
              </a:pathLst>
            </a:custGeom>
            <a:solidFill>
              <a:srgbClr val="6D84A1"/>
            </a:solidFill>
          </p:spPr>
          <p:txBody>
            <a:bodyPr wrap="square" lIns="0" tIns="0" rIns="0" bIns="0" rtlCol="0"/>
            <a:lstStyle/>
            <a:p>
              <a:endParaRPr>
                <a:latin typeface="Century Gothic" panose="020B0502020202020204" pitchFamily="34" charset="0"/>
              </a:endParaRPr>
            </a:p>
          </p:txBody>
        </p:sp>
        <p:sp>
          <p:nvSpPr>
            <p:cNvPr id="13" name="object 9"/>
            <p:cNvSpPr txBox="1"/>
            <p:nvPr/>
          </p:nvSpPr>
          <p:spPr>
            <a:xfrm>
              <a:off x="899185" y="4525265"/>
              <a:ext cx="2592704" cy="654025"/>
            </a:xfrm>
            <a:prstGeom prst="rect">
              <a:avLst/>
            </a:prstGeom>
            <a:solidFill>
              <a:schemeClr val="accent6"/>
            </a:solidFill>
          </p:spPr>
          <p:txBody>
            <a:bodyPr vert="horz" wrap="square" lIns="0" tIns="12700" rIns="0" bIns="0" rtlCol="0">
              <a:spAutoFit/>
            </a:bodyPr>
            <a:lstStyle/>
            <a:p>
              <a:pPr marR="7620" algn="ctr">
                <a:lnSpc>
                  <a:spcPts val="1800"/>
                </a:lnSpc>
                <a:spcBef>
                  <a:spcPts val="100"/>
                </a:spcBef>
              </a:pPr>
              <a:r>
                <a:rPr sz="1500" b="1" spc="80" dirty="0">
                  <a:solidFill>
                    <a:srgbClr val="FFFFFF"/>
                  </a:solidFill>
                  <a:latin typeface="Century Gothic" panose="020B0502020202020204" pitchFamily="34" charset="0"/>
                  <a:cs typeface="Arial"/>
                </a:rPr>
                <a:t>Quality</a:t>
              </a:r>
              <a:r>
                <a:rPr sz="1500" b="1" spc="175" dirty="0">
                  <a:solidFill>
                    <a:srgbClr val="FFFFFF"/>
                  </a:solidFill>
                  <a:latin typeface="Century Gothic" panose="020B0502020202020204" pitchFamily="34" charset="0"/>
                  <a:cs typeface="Arial"/>
                </a:rPr>
                <a:t> </a:t>
              </a:r>
              <a:r>
                <a:rPr sz="1500" b="1" spc="80" dirty="0">
                  <a:solidFill>
                    <a:srgbClr val="FFFFFF"/>
                  </a:solidFill>
                  <a:latin typeface="Century Gothic" panose="020B0502020202020204" pitchFamily="34" charset="0"/>
                  <a:cs typeface="Arial"/>
                </a:rPr>
                <a:t>Standards</a:t>
              </a:r>
              <a:endParaRPr sz="1500" dirty="0">
                <a:latin typeface="Century Gothic" panose="020B0502020202020204" pitchFamily="34" charset="0"/>
                <a:cs typeface="Arial"/>
              </a:endParaRPr>
            </a:p>
            <a:p>
              <a:pPr algn="ctr">
                <a:lnSpc>
                  <a:spcPts val="1560"/>
                </a:lnSpc>
              </a:pPr>
              <a:r>
                <a:rPr lang="el-GR" sz="1300" spc="5" dirty="0">
                  <a:solidFill>
                    <a:srgbClr val="FFFFFF"/>
                  </a:solidFill>
                  <a:latin typeface="Century Gothic" panose="020B0502020202020204" pitchFamily="34" charset="0"/>
                  <a:cs typeface="Arial"/>
                </a:rPr>
                <a:t>Τι αναμένεται από τον οργανισμό σας</a:t>
              </a:r>
              <a:r>
                <a:rPr lang="en-US" sz="1300" spc="5" dirty="0">
                  <a:solidFill>
                    <a:srgbClr val="FFFFFF"/>
                  </a:solidFill>
                  <a:latin typeface="Century Gothic" panose="020B0502020202020204" pitchFamily="34" charset="0"/>
                  <a:cs typeface="Arial"/>
                </a:rPr>
                <a:t>;</a:t>
              </a:r>
              <a:endParaRPr sz="1300" dirty="0">
                <a:latin typeface="Century Gothic" panose="020B0502020202020204" pitchFamily="34" charset="0"/>
                <a:cs typeface="Arial"/>
              </a:endParaRPr>
            </a:p>
          </p:txBody>
        </p:sp>
        <p:sp>
          <p:nvSpPr>
            <p:cNvPr id="14" name="object 18"/>
            <p:cNvSpPr/>
            <p:nvPr/>
          </p:nvSpPr>
          <p:spPr>
            <a:xfrm>
              <a:off x="3611879" y="2818385"/>
              <a:ext cx="5352415" cy="574348"/>
            </a:xfrm>
            <a:custGeom>
              <a:avLst/>
              <a:gdLst/>
              <a:ahLst/>
              <a:cxnLst/>
              <a:rect l="l" t="t" r="r" b="b"/>
              <a:pathLst>
                <a:path w="5352415" h="576580">
                  <a:moveTo>
                    <a:pt x="5256276" y="0"/>
                  </a:moveTo>
                  <a:lnTo>
                    <a:pt x="96012" y="0"/>
                  </a:lnTo>
                  <a:lnTo>
                    <a:pt x="58614" y="7536"/>
                  </a:lnTo>
                  <a:lnTo>
                    <a:pt x="28098" y="28098"/>
                  </a:lnTo>
                  <a:lnTo>
                    <a:pt x="7536" y="58614"/>
                  </a:lnTo>
                  <a:lnTo>
                    <a:pt x="0" y="96012"/>
                  </a:lnTo>
                  <a:lnTo>
                    <a:pt x="0" y="480060"/>
                  </a:lnTo>
                  <a:lnTo>
                    <a:pt x="7536" y="517457"/>
                  </a:lnTo>
                  <a:lnTo>
                    <a:pt x="28098" y="547973"/>
                  </a:lnTo>
                  <a:lnTo>
                    <a:pt x="58614" y="568535"/>
                  </a:lnTo>
                  <a:lnTo>
                    <a:pt x="96012" y="576072"/>
                  </a:lnTo>
                  <a:lnTo>
                    <a:pt x="5256276" y="576072"/>
                  </a:lnTo>
                  <a:lnTo>
                    <a:pt x="5293673" y="568535"/>
                  </a:lnTo>
                  <a:lnTo>
                    <a:pt x="5324189" y="547973"/>
                  </a:lnTo>
                  <a:lnTo>
                    <a:pt x="5344751" y="517457"/>
                  </a:lnTo>
                  <a:lnTo>
                    <a:pt x="5352288" y="480060"/>
                  </a:lnTo>
                  <a:lnTo>
                    <a:pt x="5352288" y="96012"/>
                  </a:lnTo>
                  <a:lnTo>
                    <a:pt x="5344751" y="58614"/>
                  </a:lnTo>
                  <a:lnTo>
                    <a:pt x="5324189" y="28098"/>
                  </a:lnTo>
                  <a:lnTo>
                    <a:pt x="5293673" y="7536"/>
                  </a:lnTo>
                  <a:lnTo>
                    <a:pt x="5256276" y="0"/>
                  </a:lnTo>
                  <a:close/>
                </a:path>
              </a:pathLst>
            </a:custGeom>
            <a:solidFill>
              <a:schemeClr val="accent6">
                <a:lumMod val="40000"/>
                <a:lumOff val="60000"/>
              </a:schemeClr>
            </a:solidFill>
          </p:spPr>
          <p:txBody>
            <a:bodyPr wrap="square" lIns="0" tIns="0" rIns="0" bIns="0" rtlCol="0"/>
            <a:lstStyle/>
            <a:p>
              <a:endParaRPr>
                <a:latin typeface="Century Gothic" panose="020B0502020202020204" pitchFamily="34" charset="0"/>
              </a:endParaRPr>
            </a:p>
          </p:txBody>
        </p:sp>
        <p:sp>
          <p:nvSpPr>
            <p:cNvPr id="15" name="object 19"/>
            <p:cNvSpPr/>
            <p:nvPr/>
          </p:nvSpPr>
          <p:spPr>
            <a:xfrm>
              <a:off x="3733927" y="2920867"/>
              <a:ext cx="140208" cy="186943"/>
            </a:xfrm>
            <a:prstGeom prst="rect">
              <a:avLst/>
            </a:prstGeom>
            <a:blipFill>
              <a:blip r:embed="rId3" cstate="print"/>
              <a:stretch>
                <a:fillRect/>
              </a:stretch>
            </a:blipFill>
          </p:spPr>
          <p:txBody>
            <a:bodyPr wrap="square" lIns="0" tIns="0" rIns="0" bIns="0" rtlCol="0"/>
            <a:lstStyle/>
            <a:p>
              <a:endParaRPr>
                <a:latin typeface="Century Gothic" panose="020B0502020202020204" pitchFamily="34" charset="0"/>
              </a:endParaRPr>
            </a:p>
          </p:txBody>
        </p:sp>
        <p:sp>
          <p:nvSpPr>
            <p:cNvPr id="16" name="object 20"/>
            <p:cNvSpPr/>
            <p:nvPr/>
          </p:nvSpPr>
          <p:spPr>
            <a:xfrm>
              <a:off x="3733927" y="3156094"/>
              <a:ext cx="140208" cy="186943"/>
            </a:xfrm>
            <a:prstGeom prst="rect">
              <a:avLst/>
            </a:prstGeom>
            <a:blipFill>
              <a:blip r:embed="rId3" cstate="print"/>
              <a:stretch>
                <a:fillRect/>
              </a:stretch>
            </a:blipFill>
          </p:spPr>
          <p:txBody>
            <a:bodyPr wrap="square" lIns="0" tIns="0" rIns="0" bIns="0" rtlCol="0"/>
            <a:lstStyle/>
            <a:p>
              <a:endParaRPr>
                <a:latin typeface="Century Gothic" panose="020B0502020202020204" pitchFamily="34" charset="0"/>
              </a:endParaRPr>
            </a:p>
          </p:txBody>
        </p:sp>
        <p:sp>
          <p:nvSpPr>
            <p:cNvPr id="17" name="object 21"/>
            <p:cNvSpPr txBox="1"/>
            <p:nvPr/>
          </p:nvSpPr>
          <p:spPr>
            <a:xfrm>
              <a:off x="3968491" y="2875448"/>
              <a:ext cx="4384915" cy="474489"/>
            </a:xfrm>
            <a:prstGeom prst="rect">
              <a:avLst/>
            </a:prstGeom>
          </p:spPr>
          <p:txBody>
            <a:bodyPr vert="horz" wrap="square" lIns="0" tIns="12700" rIns="0" bIns="0" rtlCol="0">
              <a:spAutoFit/>
            </a:bodyPr>
            <a:lstStyle/>
            <a:p>
              <a:pPr marL="12700">
                <a:lnSpc>
                  <a:spcPct val="100000"/>
                </a:lnSpc>
                <a:spcBef>
                  <a:spcPts val="100"/>
                </a:spcBef>
              </a:pPr>
              <a:r>
                <a:rPr lang="el-GR" sz="1500" dirty="0">
                  <a:latin typeface="Century Gothic" panose="020B0502020202020204" pitchFamily="34" charset="0"/>
                  <a:cs typeface="Arial"/>
                </a:rPr>
                <a:t>Στόχοι του οργανισμού</a:t>
              </a:r>
              <a:endParaRPr sz="1500" dirty="0">
                <a:latin typeface="Century Gothic" panose="020B0502020202020204" pitchFamily="34" charset="0"/>
                <a:cs typeface="Arial"/>
              </a:endParaRPr>
            </a:p>
            <a:p>
              <a:pPr marL="12700">
                <a:lnSpc>
                  <a:spcPct val="100000"/>
                </a:lnSpc>
              </a:pPr>
              <a:r>
                <a:rPr lang="el-GR" sz="1500" dirty="0">
                  <a:latin typeface="Century Gothic" panose="020B0502020202020204" pitchFamily="34" charset="0"/>
                  <a:cs typeface="Arial"/>
                </a:rPr>
                <a:t>Πως θα μετρηθεί η πρόοδος στην επίτευξή τους</a:t>
              </a:r>
              <a:endParaRPr sz="1500" dirty="0">
                <a:latin typeface="Century Gothic" panose="020B0502020202020204" pitchFamily="34" charset="0"/>
                <a:cs typeface="Arial"/>
              </a:endParaRPr>
            </a:p>
          </p:txBody>
        </p:sp>
        <p:sp>
          <p:nvSpPr>
            <p:cNvPr id="18" name="object 22"/>
            <p:cNvSpPr/>
            <p:nvPr/>
          </p:nvSpPr>
          <p:spPr>
            <a:xfrm>
              <a:off x="859537" y="5444704"/>
              <a:ext cx="2592705" cy="759073"/>
            </a:xfrm>
            <a:custGeom>
              <a:avLst/>
              <a:gdLst/>
              <a:ahLst/>
              <a:cxnLst/>
              <a:rect l="l" t="t" r="r" b="b"/>
              <a:pathLst>
                <a:path w="2592704" h="876300">
                  <a:moveTo>
                    <a:pt x="2503042" y="0"/>
                  </a:moveTo>
                  <a:lnTo>
                    <a:pt x="89331" y="0"/>
                  </a:lnTo>
                  <a:lnTo>
                    <a:pt x="54558" y="7019"/>
                  </a:lnTo>
                  <a:lnTo>
                    <a:pt x="26163" y="26163"/>
                  </a:lnTo>
                  <a:lnTo>
                    <a:pt x="7019" y="54558"/>
                  </a:lnTo>
                  <a:lnTo>
                    <a:pt x="0" y="89331"/>
                  </a:lnTo>
                  <a:lnTo>
                    <a:pt x="0" y="786968"/>
                  </a:lnTo>
                  <a:lnTo>
                    <a:pt x="7019" y="821741"/>
                  </a:lnTo>
                  <a:lnTo>
                    <a:pt x="26163" y="850136"/>
                  </a:lnTo>
                  <a:lnTo>
                    <a:pt x="54558" y="869280"/>
                  </a:lnTo>
                  <a:lnTo>
                    <a:pt x="89331" y="876299"/>
                  </a:lnTo>
                  <a:lnTo>
                    <a:pt x="2503042" y="876299"/>
                  </a:lnTo>
                  <a:lnTo>
                    <a:pt x="2537781" y="869280"/>
                  </a:lnTo>
                  <a:lnTo>
                    <a:pt x="2566162" y="850136"/>
                  </a:lnTo>
                  <a:lnTo>
                    <a:pt x="2585303" y="821741"/>
                  </a:lnTo>
                  <a:lnTo>
                    <a:pt x="2592324" y="786968"/>
                  </a:lnTo>
                  <a:lnTo>
                    <a:pt x="2592324" y="89331"/>
                  </a:lnTo>
                  <a:lnTo>
                    <a:pt x="2585303" y="54558"/>
                  </a:lnTo>
                  <a:lnTo>
                    <a:pt x="2566162" y="26163"/>
                  </a:lnTo>
                  <a:lnTo>
                    <a:pt x="2537781" y="7019"/>
                  </a:lnTo>
                  <a:lnTo>
                    <a:pt x="2503042" y="0"/>
                  </a:lnTo>
                  <a:close/>
                </a:path>
              </a:pathLst>
            </a:custGeom>
            <a:solidFill>
              <a:schemeClr val="accent6"/>
            </a:solidFill>
          </p:spPr>
          <p:txBody>
            <a:bodyPr wrap="square" lIns="0" tIns="0" rIns="0" bIns="0" rtlCol="0"/>
            <a:lstStyle/>
            <a:p>
              <a:endParaRPr>
                <a:latin typeface="Century Gothic" panose="020B0502020202020204" pitchFamily="34" charset="0"/>
              </a:endParaRPr>
            </a:p>
          </p:txBody>
        </p:sp>
        <p:sp>
          <p:nvSpPr>
            <p:cNvPr id="19" name="object 23"/>
            <p:cNvSpPr txBox="1"/>
            <p:nvPr/>
          </p:nvSpPr>
          <p:spPr>
            <a:xfrm>
              <a:off x="1001967" y="5487233"/>
              <a:ext cx="2211705" cy="679673"/>
            </a:xfrm>
            <a:prstGeom prst="rect">
              <a:avLst/>
            </a:prstGeom>
          </p:spPr>
          <p:txBody>
            <a:bodyPr vert="horz" wrap="square" lIns="0" tIns="12700" rIns="0" bIns="0" rtlCol="0">
              <a:spAutoFit/>
            </a:bodyPr>
            <a:lstStyle/>
            <a:p>
              <a:pPr marR="7620" algn="ctr">
                <a:lnSpc>
                  <a:spcPts val="1800"/>
                </a:lnSpc>
                <a:spcBef>
                  <a:spcPts val="100"/>
                </a:spcBef>
              </a:pPr>
              <a:r>
                <a:rPr sz="1500" b="1" spc="80" dirty="0">
                  <a:solidFill>
                    <a:srgbClr val="FFFFFF"/>
                  </a:solidFill>
                  <a:latin typeface="Century Gothic" panose="020B0502020202020204" pitchFamily="34" charset="0"/>
                  <a:cs typeface="Arial"/>
                </a:rPr>
                <a:t>Management</a:t>
              </a:r>
              <a:endParaRPr sz="1500" dirty="0">
                <a:latin typeface="Century Gothic" panose="020B0502020202020204" pitchFamily="34" charset="0"/>
                <a:cs typeface="Arial"/>
              </a:endParaRPr>
            </a:p>
            <a:p>
              <a:pPr marL="12700" marR="5715" indent="-3175" algn="ctr">
                <a:lnSpc>
                  <a:spcPts val="1560"/>
                </a:lnSpc>
                <a:spcBef>
                  <a:spcPts val="50"/>
                </a:spcBef>
              </a:pPr>
              <a:r>
                <a:rPr lang="en-US" sz="1300" spc="-5" dirty="0">
                  <a:solidFill>
                    <a:srgbClr val="FFFFFF"/>
                  </a:solidFill>
                  <a:latin typeface="Century Gothic" panose="020B0502020202020204" pitchFamily="34" charset="0"/>
                  <a:cs typeface="Arial"/>
                </a:rPr>
                <a:t>O </a:t>
              </a:r>
              <a:r>
                <a:rPr lang="el-GR" sz="1300" spc="-5" dirty="0">
                  <a:solidFill>
                    <a:srgbClr val="FFFFFF"/>
                  </a:solidFill>
                  <a:latin typeface="Century Gothic" panose="020B0502020202020204" pitchFamily="34" charset="0"/>
                  <a:cs typeface="Arial"/>
                </a:rPr>
                <a:t>τρόπος εργασίας σας</a:t>
              </a:r>
            </a:p>
            <a:p>
              <a:pPr marL="12700" marR="5715" indent="-3175" algn="ctr">
                <a:lnSpc>
                  <a:spcPts val="1560"/>
                </a:lnSpc>
                <a:spcBef>
                  <a:spcPts val="50"/>
                </a:spcBef>
              </a:pPr>
              <a:r>
                <a:rPr lang="en-US" sz="1300" spc="5" dirty="0">
                  <a:solidFill>
                    <a:srgbClr val="FFFFFF"/>
                  </a:solidFill>
                  <a:latin typeface="Century Gothic" panose="020B0502020202020204" pitchFamily="34" charset="0"/>
                  <a:cs typeface="Arial"/>
                </a:rPr>
                <a:t>T</a:t>
              </a:r>
              <a:r>
                <a:rPr lang="el-GR" sz="1300" spc="5" dirty="0" err="1">
                  <a:solidFill>
                    <a:srgbClr val="FFFFFF"/>
                  </a:solidFill>
                  <a:latin typeface="Century Gothic" panose="020B0502020202020204" pitchFamily="34" charset="0"/>
                  <a:cs typeface="Arial"/>
                </a:rPr>
                <a:t>ρόποι</a:t>
              </a:r>
              <a:r>
                <a:rPr lang="el-GR" sz="1300" spc="5" dirty="0">
                  <a:solidFill>
                    <a:srgbClr val="FFFFFF"/>
                  </a:solidFill>
                  <a:latin typeface="Century Gothic" panose="020B0502020202020204" pitchFamily="34" charset="0"/>
                  <a:cs typeface="Arial"/>
                </a:rPr>
                <a:t>  αξιοποίησης</a:t>
              </a:r>
              <a:endParaRPr sz="1300" dirty="0">
                <a:latin typeface="Century Gothic" panose="020B0502020202020204" pitchFamily="34" charset="0"/>
                <a:cs typeface="Arial"/>
              </a:endParaRPr>
            </a:p>
          </p:txBody>
        </p:sp>
        <p:sp>
          <p:nvSpPr>
            <p:cNvPr id="20" name="object 24"/>
            <p:cNvSpPr/>
            <p:nvPr/>
          </p:nvSpPr>
          <p:spPr>
            <a:xfrm>
              <a:off x="3602735" y="4525265"/>
              <a:ext cx="5354320" cy="631928"/>
            </a:xfrm>
            <a:custGeom>
              <a:avLst/>
              <a:gdLst/>
              <a:ahLst/>
              <a:cxnLst/>
              <a:rect l="l" t="t" r="r" b="b"/>
              <a:pathLst>
                <a:path w="5354320" h="582295">
                  <a:moveTo>
                    <a:pt x="5256784" y="0"/>
                  </a:moveTo>
                  <a:lnTo>
                    <a:pt x="97027" y="0"/>
                  </a:lnTo>
                  <a:lnTo>
                    <a:pt x="59257" y="7623"/>
                  </a:lnTo>
                  <a:lnTo>
                    <a:pt x="28416" y="28416"/>
                  </a:lnTo>
                  <a:lnTo>
                    <a:pt x="7623" y="59257"/>
                  </a:lnTo>
                  <a:lnTo>
                    <a:pt x="0" y="97027"/>
                  </a:lnTo>
                  <a:lnTo>
                    <a:pt x="0" y="485139"/>
                  </a:lnTo>
                  <a:lnTo>
                    <a:pt x="7623" y="522905"/>
                  </a:lnTo>
                  <a:lnTo>
                    <a:pt x="28416" y="553746"/>
                  </a:lnTo>
                  <a:lnTo>
                    <a:pt x="59257" y="574542"/>
                  </a:lnTo>
                  <a:lnTo>
                    <a:pt x="97027" y="582167"/>
                  </a:lnTo>
                  <a:lnTo>
                    <a:pt x="5256784" y="582167"/>
                  </a:lnTo>
                  <a:lnTo>
                    <a:pt x="5294554" y="574542"/>
                  </a:lnTo>
                  <a:lnTo>
                    <a:pt x="5325395" y="553746"/>
                  </a:lnTo>
                  <a:lnTo>
                    <a:pt x="5346188" y="522905"/>
                  </a:lnTo>
                  <a:lnTo>
                    <a:pt x="5353812" y="485139"/>
                  </a:lnTo>
                  <a:lnTo>
                    <a:pt x="5353812" y="97027"/>
                  </a:lnTo>
                  <a:lnTo>
                    <a:pt x="5346188" y="59257"/>
                  </a:lnTo>
                  <a:lnTo>
                    <a:pt x="5325395" y="28416"/>
                  </a:lnTo>
                  <a:lnTo>
                    <a:pt x="5294554" y="7623"/>
                  </a:lnTo>
                  <a:lnTo>
                    <a:pt x="5256784" y="0"/>
                  </a:lnTo>
                  <a:close/>
                </a:path>
              </a:pathLst>
            </a:custGeom>
            <a:solidFill>
              <a:schemeClr val="accent6">
                <a:lumMod val="40000"/>
                <a:lumOff val="60000"/>
              </a:schemeClr>
            </a:solidFill>
          </p:spPr>
          <p:txBody>
            <a:bodyPr wrap="square" lIns="0" tIns="0" rIns="0" bIns="0" rtlCol="0"/>
            <a:lstStyle/>
            <a:p>
              <a:endParaRPr>
                <a:latin typeface="Century Gothic" panose="020B0502020202020204" pitchFamily="34" charset="0"/>
              </a:endParaRPr>
            </a:p>
          </p:txBody>
        </p:sp>
        <p:sp>
          <p:nvSpPr>
            <p:cNvPr id="21" name="object 25"/>
            <p:cNvSpPr/>
            <p:nvPr/>
          </p:nvSpPr>
          <p:spPr>
            <a:xfrm>
              <a:off x="3725545" y="4619961"/>
              <a:ext cx="140208" cy="186943"/>
            </a:xfrm>
            <a:prstGeom prst="rect">
              <a:avLst/>
            </a:prstGeom>
            <a:blipFill>
              <a:blip r:embed="rId3" cstate="print"/>
              <a:stretch>
                <a:fillRect/>
              </a:stretch>
            </a:blipFill>
          </p:spPr>
          <p:txBody>
            <a:bodyPr wrap="square" lIns="0" tIns="0" rIns="0" bIns="0" rtlCol="0"/>
            <a:lstStyle/>
            <a:p>
              <a:endParaRPr>
                <a:latin typeface="Century Gothic" panose="020B0502020202020204" pitchFamily="34" charset="0"/>
              </a:endParaRPr>
            </a:p>
          </p:txBody>
        </p:sp>
        <p:sp>
          <p:nvSpPr>
            <p:cNvPr id="22" name="object 26"/>
            <p:cNvSpPr txBox="1"/>
            <p:nvPr/>
          </p:nvSpPr>
          <p:spPr>
            <a:xfrm>
              <a:off x="3951025" y="4577273"/>
              <a:ext cx="4266565" cy="474489"/>
            </a:xfrm>
            <a:prstGeom prst="rect">
              <a:avLst/>
            </a:prstGeom>
          </p:spPr>
          <p:txBody>
            <a:bodyPr vert="horz" wrap="square" lIns="0" tIns="12700" rIns="0" bIns="0" rtlCol="0">
              <a:spAutoFit/>
            </a:bodyPr>
            <a:lstStyle/>
            <a:p>
              <a:pPr marL="12700" marR="5080">
                <a:lnSpc>
                  <a:spcPct val="100000"/>
                </a:lnSpc>
                <a:spcBef>
                  <a:spcPts val="100"/>
                </a:spcBef>
              </a:pPr>
              <a:r>
                <a:rPr lang="el-GR" sz="1500" spc="-5" dirty="0">
                  <a:latin typeface="Century Gothic" panose="020B0502020202020204" pitchFamily="34" charset="0"/>
                  <a:cs typeface="Arial"/>
                </a:rPr>
                <a:t>Ρητή δήλωση του οργανισμού ότι θα τηρεί τα Πρότυπα Ποιότητας </a:t>
              </a:r>
              <a:r>
                <a:rPr lang="en-US" sz="1500" spc="-5" dirty="0">
                  <a:latin typeface="Century Gothic" panose="020B0502020202020204" pitchFamily="34" charset="0"/>
                  <a:cs typeface="Arial"/>
                </a:rPr>
                <a:t>Erasmus</a:t>
              </a:r>
              <a:endParaRPr sz="1500" dirty="0">
                <a:latin typeface="Century Gothic" panose="020B0502020202020204" pitchFamily="34" charset="0"/>
                <a:cs typeface="Arial"/>
              </a:endParaRPr>
            </a:p>
          </p:txBody>
        </p:sp>
        <p:sp>
          <p:nvSpPr>
            <p:cNvPr id="23" name="object 27"/>
            <p:cNvSpPr/>
            <p:nvPr/>
          </p:nvSpPr>
          <p:spPr>
            <a:xfrm>
              <a:off x="3605785" y="3661665"/>
              <a:ext cx="5352415" cy="554522"/>
            </a:xfrm>
            <a:custGeom>
              <a:avLst/>
              <a:gdLst/>
              <a:ahLst/>
              <a:cxnLst/>
              <a:rect l="l" t="t" r="r" b="b"/>
              <a:pathLst>
                <a:path w="5352415" h="591820">
                  <a:moveTo>
                    <a:pt x="5253736" y="0"/>
                  </a:moveTo>
                  <a:lnTo>
                    <a:pt x="98551" y="0"/>
                  </a:lnTo>
                  <a:lnTo>
                    <a:pt x="60168" y="7737"/>
                  </a:lnTo>
                  <a:lnTo>
                    <a:pt x="28844" y="28844"/>
                  </a:lnTo>
                  <a:lnTo>
                    <a:pt x="7737" y="60168"/>
                  </a:lnTo>
                  <a:lnTo>
                    <a:pt x="0" y="98551"/>
                  </a:lnTo>
                  <a:lnTo>
                    <a:pt x="0" y="492759"/>
                  </a:lnTo>
                  <a:lnTo>
                    <a:pt x="7737" y="531143"/>
                  </a:lnTo>
                  <a:lnTo>
                    <a:pt x="28844" y="562467"/>
                  </a:lnTo>
                  <a:lnTo>
                    <a:pt x="60168" y="583574"/>
                  </a:lnTo>
                  <a:lnTo>
                    <a:pt x="98551" y="591312"/>
                  </a:lnTo>
                  <a:lnTo>
                    <a:pt x="5253736" y="591312"/>
                  </a:lnTo>
                  <a:lnTo>
                    <a:pt x="5292119" y="583574"/>
                  </a:lnTo>
                  <a:lnTo>
                    <a:pt x="5323443" y="562467"/>
                  </a:lnTo>
                  <a:lnTo>
                    <a:pt x="5344550" y="531143"/>
                  </a:lnTo>
                  <a:lnTo>
                    <a:pt x="5352288" y="492759"/>
                  </a:lnTo>
                  <a:lnTo>
                    <a:pt x="5352288" y="98551"/>
                  </a:lnTo>
                  <a:lnTo>
                    <a:pt x="5344550" y="60168"/>
                  </a:lnTo>
                  <a:lnTo>
                    <a:pt x="5323443" y="28844"/>
                  </a:lnTo>
                  <a:lnTo>
                    <a:pt x="5292119" y="7737"/>
                  </a:lnTo>
                  <a:lnTo>
                    <a:pt x="5253736" y="0"/>
                  </a:lnTo>
                  <a:close/>
                </a:path>
              </a:pathLst>
            </a:custGeom>
            <a:solidFill>
              <a:schemeClr val="accent6">
                <a:lumMod val="40000"/>
                <a:lumOff val="60000"/>
              </a:schemeClr>
            </a:solidFill>
          </p:spPr>
          <p:txBody>
            <a:bodyPr wrap="square" lIns="0" tIns="0" rIns="0" bIns="0" rtlCol="0"/>
            <a:lstStyle/>
            <a:p>
              <a:endParaRPr>
                <a:latin typeface="Century Gothic" panose="020B0502020202020204" pitchFamily="34" charset="0"/>
              </a:endParaRPr>
            </a:p>
          </p:txBody>
        </p:sp>
        <p:sp>
          <p:nvSpPr>
            <p:cNvPr id="24" name="object 28"/>
            <p:cNvSpPr/>
            <p:nvPr/>
          </p:nvSpPr>
          <p:spPr>
            <a:xfrm>
              <a:off x="3728973" y="3756342"/>
              <a:ext cx="140208" cy="186943"/>
            </a:xfrm>
            <a:prstGeom prst="rect">
              <a:avLst/>
            </a:prstGeom>
            <a:blipFill>
              <a:blip r:embed="rId3" cstate="print"/>
              <a:stretch>
                <a:fillRect/>
              </a:stretch>
            </a:blipFill>
          </p:spPr>
          <p:txBody>
            <a:bodyPr wrap="square" lIns="0" tIns="0" rIns="0" bIns="0" rtlCol="0"/>
            <a:lstStyle/>
            <a:p>
              <a:endParaRPr>
                <a:latin typeface="Century Gothic" panose="020B0502020202020204" pitchFamily="34" charset="0"/>
              </a:endParaRPr>
            </a:p>
          </p:txBody>
        </p:sp>
        <p:sp>
          <p:nvSpPr>
            <p:cNvPr id="25" name="object 29"/>
            <p:cNvSpPr/>
            <p:nvPr/>
          </p:nvSpPr>
          <p:spPr>
            <a:xfrm>
              <a:off x="3728973" y="3986711"/>
              <a:ext cx="140208" cy="186943"/>
            </a:xfrm>
            <a:prstGeom prst="rect">
              <a:avLst/>
            </a:prstGeom>
            <a:blipFill>
              <a:blip r:embed="rId3" cstate="print"/>
              <a:stretch>
                <a:fillRect/>
              </a:stretch>
            </a:blipFill>
          </p:spPr>
          <p:txBody>
            <a:bodyPr wrap="square" lIns="0" tIns="0" rIns="0" bIns="0" rtlCol="0"/>
            <a:lstStyle/>
            <a:p>
              <a:endParaRPr>
                <a:latin typeface="Century Gothic" panose="020B0502020202020204" pitchFamily="34" charset="0"/>
              </a:endParaRPr>
            </a:p>
          </p:txBody>
        </p:sp>
        <p:sp>
          <p:nvSpPr>
            <p:cNvPr id="26" name="object 30"/>
            <p:cNvSpPr txBox="1"/>
            <p:nvPr/>
          </p:nvSpPr>
          <p:spPr>
            <a:xfrm>
              <a:off x="3913842" y="3718950"/>
              <a:ext cx="5050450" cy="487313"/>
            </a:xfrm>
            <a:prstGeom prst="rect">
              <a:avLst/>
            </a:prstGeom>
          </p:spPr>
          <p:txBody>
            <a:bodyPr vert="horz" wrap="square" lIns="0" tIns="12700" rIns="0" bIns="0" rtlCol="0">
              <a:spAutoFit/>
            </a:bodyPr>
            <a:lstStyle/>
            <a:p>
              <a:pPr marL="12700" marR="5080">
                <a:lnSpc>
                  <a:spcPct val="100000"/>
                </a:lnSpc>
                <a:spcBef>
                  <a:spcPts val="100"/>
                </a:spcBef>
              </a:pPr>
              <a:r>
                <a:rPr lang="el-GR" sz="1500" spc="-5" dirty="0">
                  <a:latin typeface="Century Gothic" panose="020B0502020202020204" pitchFamily="34" charset="0"/>
                  <a:cs typeface="Arial"/>
                </a:rPr>
                <a:t>Προγραμματισμένος αριθμός συμμετεχόντων ανά έτος</a:t>
              </a:r>
            </a:p>
            <a:p>
              <a:pPr marL="12700" marR="5080">
                <a:lnSpc>
                  <a:spcPct val="100000"/>
                </a:lnSpc>
                <a:spcBef>
                  <a:spcPts val="100"/>
                </a:spcBef>
              </a:pPr>
              <a:r>
                <a:rPr lang="el-GR" sz="1500" spc="-25" dirty="0">
                  <a:latin typeface="Century Gothic" panose="020B0502020202020204" pitchFamily="34" charset="0"/>
                  <a:cs typeface="Arial"/>
                </a:rPr>
                <a:t>Προφίλ αναμενόμενων συμμετεχόντων</a:t>
              </a:r>
              <a:endParaRPr sz="1500" dirty="0">
                <a:latin typeface="Century Gothic" panose="020B0502020202020204" pitchFamily="34" charset="0"/>
                <a:cs typeface="Arial"/>
              </a:endParaRPr>
            </a:p>
          </p:txBody>
        </p:sp>
        <p:sp>
          <p:nvSpPr>
            <p:cNvPr id="27" name="object 31"/>
            <p:cNvSpPr/>
            <p:nvPr/>
          </p:nvSpPr>
          <p:spPr>
            <a:xfrm>
              <a:off x="3611879" y="5390895"/>
              <a:ext cx="5352415" cy="812882"/>
            </a:xfrm>
            <a:custGeom>
              <a:avLst/>
              <a:gdLst/>
              <a:ahLst/>
              <a:cxnLst/>
              <a:rect l="l" t="t" r="r" b="b"/>
              <a:pathLst>
                <a:path w="5352415" h="887095">
                  <a:moveTo>
                    <a:pt x="5249291" y="0"/>
                  </a:moveTo>
                  <a:lnTo>
                    <a:pt x="102997" y="0"/>
                  </a:lnTo>
                  <a:lnTo>
                    <a:pt x="62900" y="8096"/>
                  </a:lnTo>
                  <a:lnTo>
                    <a:pt x="30162" y="30173"/>
                  </a:lnTo>
                  <a:lnTo>
                    <a:pt x="8092" y="62916"/>
                  </a:lnTo>
                  <a:lnTo>
                    <a:pt x="0" y="103009"/>
                  </a:lnTo>
                  <a:lnTo>
                    <a:pt x="0" y="783958"/>
                  </a:lnTo>
                  <a:lnTo>
                    <a:pt x="8092" y="824051"/>
                  </a:lnTo>
                  <a:lnTo>
                    <a:pt x="30162" y="856794"/>
                  </a:lnTo>
                  <a:lnTo>
                    <a:pt x="62900" y="878871"/>
                  </a:lnTo>
                  <a:lnTo>
                    <a:pt x="102997" y="886968"/>
                  </a:lnTo>
                  <a:lnTo>
                    <a:pt x="5249291" y="886968"/>
                  </a:lnTo>
                  <a:lnTo>
                    <a:pt x="5289387" y="878871"/>
                  </a:lnTo>
                  <a:lnTo>
                    <a:pt x="5322125" y="856794"/>
                  </a:lnTo>
                  <a:lnTo>
                    <a:pt x="5344195" y="824051"/>
                  </a:lnTo>
                  <a:lnTo>
                    <a:pt x="5352288" y="783958"/>
                  </a:lnTo>
                  <a:lnTo>
                    <a:pt x="5352288" y="103009"/>
                  </a:lnTo>
                  <a:lnTo>
                    <a:pt x="5344195" y="62916"/>
                  </a:lnTo>
                  <a:lnTo>
                    <a:pt x="5322125" y="30173"/>
                  </a:lnTo>
                  <a:lnTo>
                    <a:pt x="5289387" y="8096"/>
                  </a:lnTo>
                  <a:lnTo>
                    <a:pt x="5249291" y="0"/>
                  </a:lnTo>
                  <a:close/>
                </a:path>
              </a:pathLst>
            </a:custGeom>
            <a:solidFill>
              <a:schemeClr val="accent6">
                <a:lumMod val="40000"/>
                <a:lumOff val="60000"/>
              </a:schemeClr>
            </a:solidFill>
          </p:spPr>
          <p:txBody>
            <a:bodyPr wrap="square" lIns="0" tIns="0" rIns="0" bIns="0" rtlCol="0"/>
            <a:lstStyle/>
            <a:p>
              <a:endParaRPr>
                <a:latin typeface="Century Gothic" panose="020B0502020202020204" pitchFamily="34" charset="0"/>
              </a:endParaRPr>
            </a:p>
          </p:txBody>
        </p:sp>
        <p:sp>
          <p:nvSpPr>
            <p:cNvPr id="28" name="object 32"/>
            <p:cNvSpPr/>
            <p:nvPr/>
          </p:nvSpPr>
          <p:spPr>
            <a:xfrm>
              <a:off x="3736085" y="5484460"/>
              <a:ext cx="140208" cy="186943"/>
            </a:xfrm>
            <a:prstGeom prst="rect">
              <a:avLst/>
            </a:prstGeom>
            <a:blipFill>
              <a:blip r:embed="rId3" cstate="print"/>
              <a:stretch>
                <a:fillRect/>
              </a:stretch>
            </a:blipFill>
          </p:spPr>
          <p:txBody>
            <a:bodyPr wrap="square" lIns="0" tIns="0" rIns="0" bIns="0" rtlCol="0"/>
            <a:lstStyle/>
            <a:p>
              <a:endParaRPr>
                <a:latin typeface="Century Gothic" panose="020B0502020202020204" pitchFamily="34" charset="0"/>
              </a:endParaRPr>
            </a:p>
          </p:txBody>
        </p:sp>
        <p:sp>
          <p:nvSpPr>
            <p:cNvPr id="29" name="object 33"/>
            <p:cNvSpPr/>
            <p:nvPr/>
          </p:nvSpPr>
          <p:spPr>
            <a:xfrm>
              <a:off x="3736085" y="5709748"/>
              <a:ext cx="140208" cy="186944"/>
            </a:xfrm>
            <a:prstGeom prst="rect">
              <a:avLst/>
            </a:prstGeom>
            <a:blipFill>
              <a:blip r:embed="rId3" cstate="print"/>
              <a:stretch>
                <a:fillRect/>
              </a:stretch>
            </a:blipFill>
          </p:spPr>
          <p:txBody>
            <a:bodyPr wrap="square" lIns="0" tIns="0" rIns="0" bIns="0" rtlCol="0"/>
            <a:lstStyle/>
            <a:p>
              <a:endParaRPr>
                <a:latin typeface="Century Gothic" panose="020B0502020202020204" pitchFamily="34" charset="0"/>
              </a:endParaRPr>
            </a:p>
          </p:txBody>
        </p:sp>
        <p:sp>
          <p:nvSpPr>
            <p:cNvPr id="30" name="object 34"/>
            <p:cNvSpPr/>
            <p:nvPr/>
          </p:nvSpPr>
          <p:spPr>
            <a:xfrm>
              <a:off x="3746024" y="5944975"/>
              <a:ext cx="140208" cy="186944"/>
            </a:xfrm>
            <a:prstGeom prst="rect">
              <a:avLst/>
            </a:prstGeom>
            <a:blipFill>
              <a:blip r:embed="rId3" cstate="print"/>
              <a:stretch>
                <a:fillRect/>
              </a:stretch>
            </a:blipFill>
          </p:spPr>
          <p:txBody>
            <a:bodyPr wrap="square" lIns="0" tIns="0" rIns="0" bIns="0" rtlCol="0"/>
            <a:lstStyle/>
            <a:p>
              <a:endParaRPr>
                <a:latin typeface="Century Gothic" panose="020B0502020202020204" pitchFamily="34" charset="0"/>
              </a:endParaRPr>
            </a:p>
          </p:txBody>
        </p:sp>
        <p:sp>
          <p:nvSpPr>
            <p:cNvPr id="31" name="object 35"/>
            <p:cNvSpPr txBox="1"/>
            <p:nvPr/>
          </p:nvSpPr>
          <p:spPr>
            <a:xfrm>
              <a:off x="3918981" y="5438992"/>
              <a:ext cx="5233731" cy="730969"/>
            </a:xfrm>
            <a:prstGeom prst="rect">
              <a:avLst/>
            </a:prstGeom>
          </p:spPr>
          <p:txBody>
            <a:bodyPr vert="horz" wrap="square" lIns="0" tIns="12700" rIns="0" bIns="0" rtlCol="0">
              <a:spAutoFit/>
            </a:bodyPr>
            <a:lstStyle/>
            <a:p>
              <a:pPr marL="12700" marR="5080">
                <a:lnSpc>
                  <a:spcPct val="100000"/>
                </a:lnSpc>
                <a:spcBef>
                  <a:spcPts val="100"/>
                </a:spcBef>
              </a:pPr>
              <a:r>
                <a:rPr lang="en-US" sz="1500" spc="-5" dirty="0">
                  <a:latin typeface="Century Gothic" panose="020B0502020202020204" pitchFamily="34" charset="0"/>
                  <a:cs typeface="Arial"/>
                </a:rPr>
                <a:t>K</a:t>
              </a:r>
              <a:r>
                <a:rPr lang="el-GR" sz="1500" spc="-5" dirty="0" err="1">
                  <a:latin typeface="Century Gothic" panose="020B0502020202020204" pitchFamily="34" charset="0"/>
                  <a:cs typeface="Arial"/>
                </a:rPr>
                <a:t>ατανομή</a:t>
              </a:r>
              <a:r>
                <a:rPr lang="el-GR" sz="1500" spc="-5" dirty="0">
                  <a:latin typeface="Century Gothic" panose="020B0502020202020204" pitchFamily="34" charset="0"/>
                  <a:cs typeface="Arial"/>
                </a:rPr>
                <a:t> καθηκόντων/πόρων</a:t>
              </a:r>
              <a:endParaRPr lang="el-GR" sz="1500" dirty="0">
                <a:latin typeface="Century Gothic" panose="020B0502020202020204" pitchFamily="34" charset="0"/>
                <a:cs typeface="Arial"/>
              </a:endParaRPr>
            </a:p>
            <a:p>
              <a:pPr marL="12700" marR="5080">
                <a:spcBef>
                  <a:spcPts val="100"/>
                </a:spcBef>
              </a:pPr>
              <a:r>
                <a:rPr lang="en-US" sz="1500" spc="-5" dirty="0">
                  <a:latin typeface="Century Gothic" panose="020B0502020202020204" pitchFamily="34" charset="0"/>
                  <a:cs typeface="Arial"/>
                </a:rPr>
                <a:t>E</a:t>
              </a:r>
              <a:r>
                <a:rPr lang="el-GR" sz="1500" spc="-5" dirty="0" err="1">
                  <a:latin typeface="Century Gothic" panose="020B0502020202020204" pitchFamily="34" charset="0"/>
                  <a:cs typeface="Arial"/>
                </a:rPr>
                <a:t>νσωμάτωση</a:t>
              </a:r>
              <a:r>
                <a:rPr lang="el-GR" sz="1500" spc="-5" dirty="0">
                  <a:latin typeface="Century Gothic" panose="020B0502020202020204" pitchFamily="34" charset="0"/>
                  <a:cs typeface="Arial"/>
                </a:rPr>
                <a:t> των αποτελεσμάτων στον οργανισμό</a:t>
              </a:r>
              <a:endParaRPr lang="en-US" sz="1500" spc="-5" dirty="0">
                <a:latin typeface="Century Gothic" panose="020B0502020202020204" pitchFamily="34" charset="0"/>
                <a:cs typeface="Arial"/>
              </a:endParaRPr>
            </a:p>
            <a:p>
              <a:pPr marL="12700" marR="5080">
                <a:spcBef>
                  <a:spcPts val="100"/>
                </a:spcBef>
              </a:pPr>
              <a:r>
                <a:rPr lang="el-GR" sz="1500" spc="-5" dirty="0">
                  <a:latin typeface="Century Gothic" panose="020B0502020202020204" pitchFamily="34" charset="0"/>
                  <a:cs typeface="Arial"/>
                </a:rPr>
                <a:t>Συνεισφορά στους στόχους του Προγράμματος</a:t>
              </a:r>
              <a:endParaRPr lang="en-US" sz="1500" spc="-5" dirty="0">
                <a:latin typeface="Century Gothic" panose="020B0502020202020204" pitchFamily="34" charset="0"/>
                <a:cs typeface="Arial"/>
              </a:endParaRPr>
            </a:p>
          </p:txBody>
        </p:sp>
      </p:grpSp>
      <p:sp>
        <p:nvSpPr>
          <p:cNvPr id="32" name="object 12"/>
          <p:cNvSpPr/>
          <p:nvPr/>
        </p:nvSpPr>
        <p:spPr>
          <a:xfrm>
            <a:off x="4726640" y="1061938"/>
            <a:ext cx="5546046" cy="1041105"/>
          </a:xfrm>
          <a:custGeom>
            <a:avLst/>
            <a:gdLst/>
            <a:ahLst/>
            <a:cxnLst/>
            <a:rect l="l" t="t" r="r" b="b"/>
            <a:pathLst>
              <a:path w="5352415" h="1178560">
                <a:moveTo>
                  <a:pt x="5155946" y="0"/>
                </a:moveTo>
                <a:lnTo>
                  <a:pt x="196342" y="0"/>
                </a:lnTo>
                <a:lnTo>
                  <a:pt x="151315" y="5184"/>
                </a:lnTo>
                <a:lnTo>
                  <a:pt x="109986" y="19952"/>
                </a:lnTo>
                <a:lnTo>
                  <a:pt x="73531" y="43127"/>
                </a:lnTo>
                <a:lnTo>
                  <a:pt x="43127" y="73531"/>
                </a:lnTo>
                <a:lnTo>
                  <a:pt x="19952" y="109986"/>
                </a:lnTo>
                <a:lnTo>
                  <a:pt x="5184" y="151315"/>
                </a:lnTo>
                <a:lnTo>
                  <a:pt x="0" y="196341"/>
                </a:lnTo>
                <a:lnTo>
                  <a:pt x="0" y="981709"/>
                </a:lnTo>
                <a:lnTo>
                  <a:pt x="5184" y="1026736"/>
                </a:lnTo>
                <a:lnTo>
                  <a:pt x="19952" y="1068065"/>
                </a:lnTo>
                <a:lnTo>
                  <a:pt x="43127" y="1104520"/>
                </a:lnTo>
                <a:lnTo>
                  <a:pt x="73531" y="1134924"/>
                </a:lnTo>
                <a:lnTo>
                  <a:pt x="109986" y="1158099"/>
                </a:lnTo>
                <a:lnTo>
                  <a:pt x="151315" y="1172867"/>
                </a:lnTo>
                <a:lnTo>
                  <a:pt x="196342" y="1178051"/>
                </a:lnTo>
                <a:lnTo>
                  <a:pt x="5155946" y="1178051"/>
                </a:lnTo>
                <a:lnTo>
                  <a:pt x="5200972" y="1172867"/>
                </a:lnTo>
                <a:lnTo>
                  <a:pt x="5242301" y="1158099"/>
                </a:lnTo>
                <a:lnTo>
                  <a:pt x="5278756" y="1134924"/>
                </a:lnTo>
                <a:lnTo>
                  <a:pt x="5309160" y="1104520"/>
                </a:lnTo>
                <a:lnTo>
                  <a:pt x="5332335" y="1068065"/>
                </a:lnTo>
                <a:lnTo>
                  <a:pt x="5347103" y="1026736"/>
                </a:lnTo>
                <a:lnTo>
                  <a:pt x="5352288" y="981709"/>
                </a:lnTo>
                <a:lnTo>
                  <a:pt x="5352288" y="196341"/>
                </a:lnTo>
                <a:lnTo>
                  <a:pt x="5347103" y="151315"/>
                </a:lnTo>
                <a:lnTo>
                  <a:pt x="5332335" y="109986"/>
                </a:lnTo>
                <a:lnTo>
                  <a:pt x="5309160" y="73531"/>
                </a:lnTo>
                <a:lnTo>
                  <a:pt x="5278756" y="43127"/>
                </a:lnTo>
                <a:lnTo>
                  <a:pt x="5242301" y="19952"/>
                </a:lnTo>
                <a:lnTo>
                  <a:pt x="5200972" y="5184"/>
                </a:lnTo>
                <a:lnTo>
                  <a:pt x="5155946" y="0"/>
                </a:lnTo>
                <a:close/>
              </a:path>
            </a:pathLst>
          </a:custGeom>
          <a:solidFill>
            <a:schemeClr val="accent5">
              <a:lumMod val="60000"/>
              <a:lumOff val="40000"/>
            </a:schemeClr>
          </a:solidFill>
        </p:spPr>
        <p:txBody>
          <a:bodyPr wrap="square" lIns="0" tIns="0" rIns="0" bIns="0" rtlCol="0"/>
          <a:lstStyle/>
          <a:p>
            <a:pPr marL="298450" indent="-285750">
              <a:lnSpc>
                <a:spcPct val="100000"/>
              </a:lnSpc>
              <a:spcBef>
                <a:spcPts val="100"/>
              </a:spcBef>
              <a:buFont typeface="Arial" panose="020B0604020202020204" pitchFamily="34" charset="0"/>
              <a:buChar char="•"/>
            </a:pPr>
            <a:endParaRPr lang="el-GR" dirty="0">
              <a:latin typeface="Arial"/>
              <a:cs typeface="Arial"/>
            </a:endParaRPr>
          </a:p>
        </p:txBody>
      </p:sp>
      <p:sp>
        <p:nvSpPr>
          <p:cNvPr id="33" name="object 17"/>
          <p:cNvSpPr txBox="1"/>
          <p:nvPr/>
        </p:nvSpPr>
        <p:spPr>
          <a:xfrm>
            <a:off x="4960266" y="1048588"/>
            <a:ext cx="5232908" cy="961802"/>
          </a:xfrm>
          <a:prstGeom prst="rect">
            <a:avLst/>
          </a:prstGeom>
        </p:spPr>
        <p:txBody>
          <a:bodyPr vert="horz" wrap="square" lIns="0" tIns="12700" rIns="0" bIns="0" rtlCol="0">
            <a:spAutoFit/>
          </a:bodyPr>
          <a:lstStyle/>
          <a:p>
            <a:pPr marL="12700">
              <a:spcBef>
                <a:spcPts val="100"/>
              </a:spcBef>
            </a:pPr>
            <a:r>
              <a:rPr lang="el-GR" sz="1500" dirty="0">
                <a:solidFill>
                  <a:prstClr val="black"/>
                </a:solidFill>
                <a:latin typeface="Century Gothic" panose="020B0502020202020204" pitchFamily="34" charset="0"/>
                <a:cs typeface="Arial"/>
              </a:rPr>
              <a:t>Προφίλ του οργανισμού</a:t>
            </a:r>
            <a:r>
              <a:rPr sz="1500" dirty="0">
                <a:solidFill>
                  <a:prstClr val="black"/>
                </a:solidFill>
                <a:latin typeface="Century Gothic" panose="020B0502020202020204" pitchFamily="34" charset="0"/>
                <a:cs typeface="Arial"/>
              </a:rPr>
              <a:t>: </a:t>
            </a:r>
            <a:r>
              <a:rPr lang="el-GR" sz="1500" dirty="0">
                <a:solidFill>
                  <a:prstClr val="black"/>
                </a:solidFill>
                <a:latin typeface="Century Gothic" panose="020B0502020202020204" pitchFamily="34" charset="0"/>
                <a:cs typeface="Arial"/>
              </a:rPr>
              <a:t>μέγεθος, δομή, προσφερόμενα προγράμματα</a:t>
            </a:r>
            <a:r>
              <a:rPr lang="en-US" sz="1500" dirty="0">
                <a:solidFill>
                  <a:prstClr val="black"/>
                </a:solidFill>
                <a:latin typeface="Century Gothic" panose="020B0502020202020204" pitchFamily="34" charset="0"/>
                <a:cs typeface="Arial"/>
              </a:rPr>
              <a:t>, </a:t>
            </a:r>
            <a:r>
              <a:rPr lang="el-GR" sz="1500" dirty="0">
                <a:solidFill>
                  <a:prstClr val="black"/>
                </a:solidFill>
                <a:latin typeface="Century Gothic" panose="020B0502020202020204" pitchFamily="34" charset="0"/>
                <a:cs typeface="Arial"/>
              </a:rPr>
              <a:t>ανάγκες, προκλήσεις, κτλ.</a:t>
            </a:r>
            <a:endParaRPr lang="en-US" sz="1500" dirty="0">
              <a:solidFill>
                <a:prstClr val="black"/>
              </a:solidFill>
              <a:latin typeface="Century Gothic" panose="020B0502020202020204" pitchFamily="34" charset="0"/>
              <a:cs typeface="Arial"/>
            </a:endParaRPr>
          </a:p>
          <a:p>
            <a:pPr marL="12700">
              <a:spcBef>
                <a:spcPts val="100"/>
              </a:spcBef>
            </a:pPr>
            <a:r>
              <a:rPr lang="el-GR" sz="1500" spc="-5" dirty="0">
                <a:solidFill>
                  <a:prstClr val="black"/>
                </a:solidFill>
                <a:latin typeface="Century Gothic" panose="020B0502020202020204" pitchFamily="34" charset="0"/>
                <a:cs typeface="Arial"/>
              </a:rPr>
              <a:t>Προηγούμενη εμπειρία και συμμετοχή σε προγράμματα</a:t>
            </a:r>
          </a:p>
          <a:p>
            <a:pPr marL="12700">
              <a:spcBef>
                <a:spcPts val="100"/>
              </a:spcBef>
            </a:pPr>
            <a:r>
              <a:rPr lang="el-GR" sz="1500" dirty="0">
                <a:solidFill>
                  <a:prstClr val="black"/>
                </a:solidFill>
                <a:latin typeface="Century Gothic" panose="020B0502020202020204" pitchFamily="34" charset="0"/>
                <a:cs typeface="Arial"/>
              </a:rPr>
              <a:t>Στρατηγικά έγγραφα (προαιρετικά)</a:t>
            </a:r>
            <a:endParaRPr sz="1500" dirty="0">
              <a:solidFill>
                <a:prstClr val="black"/>
              </a:solidFill>
              <a:latin typeface="Century Gothic" panose="020B0502020202020204" pitchFamily="34" charset="0"/>
              <a:cs typeface="Arial"/>
            </a:endParaRPr>
          </a:p>
        </p:txBody>
      </p:sp>
      <p:sp>
        <p:nvSpPr>
          <p:cNvPr id="34" name="object 13"/>
          <p:cNvSpPr/>
          <p:nvPr/>
        </p:nvSpPr>
        <p:spPr>
          <a:xfrm>
            <a:off x="4789549" y="1087231"/>
            <a:ext cx="140208" cy="186944"/>
          </a:xfrm>
          <a:prstGeom prst="rect">
            <a:avLst/>
          </a:prstGeom>
          <a:blipFill>
            <a:blip r:embed="rId3" cstate="print"/>
            <a:stretch>
              <a:fillRect/>
            </a:stretch>
          </a:blipFill>
        </p:spPr>
        <p:txBody>
          <a:bodyPr wrap="square" lIns="0" tIns="0" rIns="0" bIns="0" rtlCol="0"/>
          <a:lstStyle/>
          <a:p>
            <a:endParaRPr/>
          </a:p>
        </p:txBody>
      </p:sp>
      <p:sp>
        <p:nvSpPr>
          <p:cNvPr id="35" name="object 13"/>
          <p:cNvSpPr/>
          <p:nvPr/>
        </p:nvSpPr>
        <p:spPr>
          <a:xfrm>
            <a:off x="4820058" y="1554245"/>
            <a:ext cx="140208" cy="186944"/>
          </a:xfrm>
          <a:prstGeom prst="rect">
            <a:avLst/>
          </a:prstGeom>
          <a:blipFill>
            <a:blip r:embed="rId3" cstate="print"/>
            <a:stretch>
              <a:fillRect/>
            </a:stretch>
          </a:blipFill>
        </p:spPr>
        <p:txBody>
          <a:bodyPr wrap="square" lIns="0" tIns="0" rIns="0" bIns="0" rtlCol="0"/>
          <a:lstStyle/>
          <a:p>
            <a:endParaRPr/>
          </a:p>
        </p:txBody>
      </p:sp>
      <p:sp>
        <p:nvSpPr>
          <p:cNvPr id="36" name="object 13"/>
          <p:cNvSpPr/>
          <p:nvPr/>
        </p:nvSpPr>
        <p:spPr>
          <a:xfrm>
            <a:off x="4834693" y="1822217"/>
            <a:ext cx="140208" cy="18694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08673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041536157"/>
              </p:ext>
            </p:extLst>
          </p:nvPr>
        </p:nvGraphicFramePr>
        <p:xfrm>
          <a:off x="800094" y="2204864"/>
          <a:ext cx="9786508" cy="4136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350F1CC6-DCEB-9B74-A49D-E3C126A47C1C}"/>
              </a:ext>
            </a:extLst>
          </p:cNvPr>
          <p:cNvGraphicFramePr/>
          <p:nvPr>
            <p:extLst>
              <p:ext uri="{D42A27DB-BD31-4B8C-83A1-F6EECF244321}">
                <p14:modId xmlns:p14="http://schemas.microsoft.com/office/powerpoint/2010/main" val="1245284314"/>
              </p:ext>
            </p:extLst>
          </p:nvPr>
        </p:nvGraphicFramePr>
        <p:xfrm>
          <a:off x="793670" y="404664"/>
          <a:ext cx="9682206" cy="15121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6640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7599458" y="166028"/>
            <a:ext cx="4589493" cy="157830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latin typeface="+mj-lt"/>
                <a:ea typeface="+mj-ea"/>
                <a:cs typeface="+mj-cs"/>
              </a:rPr>
              <a:t>Erasmus Plan (1/3)</a:t>
            </a:r>
            <a:endParaRPr lang="en-US" sz="4000" b="1" dirty="0">
              <a:latin typeface="+mj-lt"/>
              <a:ea typeface="+mj-ea"/>
              <a:cs typeface="+mj-cs"/>
            </a:endParaRPr>
          </a:p>
        </p:txBody>
      </p:sp>
      <p:pic>
        <p:nvPicPr>
          <p:cNvPr id="5" name="Picture 4">
            <a:extLst>
              <a:ext uri="{FF2B5EF4-FFF2-40B4-BE49-F238E27FC236}">
                <a16:creationId xmlns:a16="http://schemas.microsoft.com/office/drawing/2014/main" id="{B7A078C2-9823-656A-232F-D1022DE24D3F}"/>
              </a:ext>
            </a:extLst>
          </p:cNvPr>
          <p:cNvPicPr>
            <a:picLocks noChangeAspect="1"/>
          </p:cNvPicPr>
          <p:nvPr/>
        </p:nvPicPr>
        <p:blipFill rotWithShape="1">
          <a:blip r:embed="rId3"/>
          <a:srcRect l="22116" r="4158"/>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Rectangle 2"/>
          <p:cNvSpPr/>
          <p:nvPr/>
        </p:nvSpPr>
        <p:spPr>
          <a:xfrm>
            <a:off x="6240016" y="1124744"/>
            <a:ext cx="5760640" cy="5567228"/>
          </a:xfrm>
          <a:prstGeom prst="rect">
            <a:avLst/>
          </a:prstGeom>
        </p:spPr>
        <p:txBody>
          <a:bodyPr vert="horz" lIns="91440" tIns="45720" rIns="91440" bIns="45720" rtlCol="0">
            <a:normAutofit/>
          </a:bodyPr>
          <a:lstStyle/>
          <a:p>
            <a:pPr marL="342900" indent="-228600">
              <a:lnSpc>
                <a:spcPct val="90000"/>
              </a:lnSpc>
              <a:buFont typeface="Arial" panose="020B0604020202020204" pitchFamily="34" charset="0"/>
              <a:buChar char="•"/>
            </a:pPr>
            <a:r>
              <a:rPr lang="en-US" sz="2000" dirty="0" err="1"/>
              <a:t>Το</a:t>
            </a:r>
            <a:r>
              <a:rPr lang="en-US" sz="2000" dirty="0"/>
              <a:t> Erasmus Plan απ</a:t>
            </a:r>
            <a:r>
              <a:rPr lang="en-US" sz="2000" dirty="0" err="1"/>
              <a:t>οτελεί</a:t>
            </a:r>
            <a:r>
              <a:rPr lang="en-US" sz="2000" dirty="0"/>
              <a:t> </a:t>
            </a:r>
            <a:r>
              <a:rPr lang="en-US" sz="2000" dirty="0" err="1"/>
              <a:t>το</a:t>
            </a:r>
            <a:r>
              <a:rPr lang="en-US" sz="2000" dirty="0"/>
              <a:t> βα</a:t>
            </a:r>
            <a:r>
              <a:rPr lang="en-US" sz="2000" dirty="0" err="1"/>
              <a:t>σικότερο</a:t>
            </a:r>
            <a:r>
              <a:rPr lang="en-US" sz="2000" dirty="0"/>
              <a:t> </a:t>
            </a:r>
            <a:r>
              <a:rPr lang="en-US" sz="2000" dirty="0" err="1"/>
              <a:t>μέρος</a:t>
            </a:r>
            <a:r>
              <a:rPr lang="en-US" sz="2000" dirty="0"/>
              <a:t> </a:t>
            </a:r>
            <a:r>
              <a:rPr lang="en-US" sz="2000" dirty="0" err="1"/>
              <a:t>της</a:t>
            </a:r>
            <a:r>
              <a:rPr lang="en-US" sz="2000" dirty="0"/>
              <a:t> α</a:t>
            </a:r>
            <a:r>
              <a:rPr lang="en-US" sz="2000" dirty="0" err="1"/>
              <a:t>ίτησης</a:t>
            </a:r>
            <a:r>
              <a:rPr lang="en-US" sz="2000" dirty="0"/>
              <a:t> </a:t>
            </a:r>
            <a:r>
              <a:rPr lang="en-US" sz="2000" dirty="0" err="1"/>
              <a:t>γι</a:t>
            </a:r>
            <a:r>
              <a:rPr lang="en-US" sz="2000" dirty="0"/>
              <a:t>α </a:t>
            </a:r>
            <a:r>
              <a:rPr lang="en-US" sz="2000" dirty="0" err="1"/>
              <a:t>τη</a:t>
            </a:r>
            <a:r>
              <a:rPr lang="en-US" sz="2000" dirty="0"/>
              <a:t> </a:t>
            </a:r>
            <a:r>
              <a:rPr lang="en-US" sz="2000" dirty="0" err="1"/>
              <a:t>Δι</a:t>
            </a:r>
            <a:r>
              <a:rPr lang="en-US" sz="2000" dirty="0"/>
              <a:t>απ</a:t>
            </a:r>
            <a:r>
              <a:rPr lang="en-US" sz="2000" dirty="0" err="1"/>
              <a:t>ίστευση</a:t>
            </a:r>
            <a:r>
              <a:rPr lang="en-US" sz="2000" dirty="0"/>
              <a:t> Erasmus. </a:t>
            </a:r>
            <a:endParaRPr lang="el-GR" sz="2000" dirty="0"/>
          </a:p>
          <a:p>
            <a:pPr marL="342900" indent="-228600">
              <a:lnSpc>
                <a:spcPct val="90000"/>
              </a:lnSpc>
              <a:buFont typeface="Arial" panose="020B0604020202020204" pitchFamily="34" charset="0"/>
              <a:buChar char="•"/>
            </a:pPr>
            <a:r>
              <a:rPr lang="en-US" sz="2000" dirty="0" err="1"/>
              <a:t>Είν</a:t>
            </a:r>
            <a:r>
              <a:rPr lang="en-US" sz="2000" dirty="0"/>
              <a:t>α</a:t>
            </a:r>
            <a:r>
              <a:rPr lang="en-US" sz="2000" dirty="0" err="1"/>
              <a:t>ι</a:t>
            </a:r>
            <a:r>
              <a:rPr lang="en-US" sz="2000" dirty="0"/>
              <a:t> </a:t>
            </a:r>
            <a:r>
              <a:rPr lang="en-US" sz="2000" dirty="0" err="1"/>
              <a:t>το</a:t>
            </a:r>
            <a:r>
              <a:rPr lang="en-US" sz="2000" dirty="0"/>
              <a:t> </a:t>
            </a:r>
            <a:r>
              <a:rPr lang="en-US" sz="2000" dirty="0" err="1"/>
              <a:t>στρ</a:t>
            </a:r>
            <a:r>
              <a:rPr lang="en-US" sz="2000" dirty="0"/>
              <a:t>α</a:t>
            </a:r>
            <a:r>
              <a:rPr lang="en-US" sz="2000" dirty="0" err="1"/>
              <a:t>τηγικό</a:t>
            </a:r>
            <a:r>
              <a:rPr lang="en-US" sz="2000" dirty="0"/>
              <a:t> </a:t>
            </a:r>
            <a:r>
              <a:rPr lang="en-US" sz="2000" dirty="0" err="1"/>
              <a:t>σχέδιο</a:t>
            </a:r>
            <a:r>
              <a:rPr lang="en-US" sz="2000" dirty="0"/>
              <a:t> π</a:t>
            </a:r>
            <a:r>
              <a:rPr lang="en-US" sz="2000" dirty="0" err="1"/>
              <a:t>ου</a:t>
            </a:r>
            <a:r>
              <a:rPr lang="en-US" sz="2000" dirty="0"/>
              <a:t> </a:t>
            </a:r>
            <a:r>
              <a:rPr lang="en-US" sz="2000" u="sng" dirty="0" err="1"/>
              <a:t>συνδέει</a:t>
            </a:r>
            <a:r>
              <a:rPr lang="en-US" sz="2000" u="sng" dirty="0"/>
              <a:t> </a:t>
            </a:r>
            <a:r>
              <a:rPr lang="en-US" sz="2000" u="sng" dirty="0" err="1"/>
              <a:t>τις</a:t>
            </a:r>
            <a:r>
              <a:rPr lang="en-US" sz="2000" u="sng" dirty="0"/>
              <a:t> </a:t>
            </a:r>
            <a:r>
              <a:rPr lang="en-US" sz="2000" b="1" u="sng" dirty="0" err="1"/>
              <a:t>μελλοντικές</a:t>
            </a:r>
            <a:r>
              <a:rPr lang="en-US" sz="2000" b="1" u="sng" dirty="0"/>
              <a:t> </a:t>
            </a:r>
            <a:r>
              <a:rPr lang="en-US" sz="2000" b="1" u="sng" dirty="0" err="1"/>
              <a:t>δρ</a:t>
            </a:r>
            <a:r>
              <a:rPr lang="en-US" sz="2000" b="1" u="sng" dirty="0"/>
              <a:t>α</a:t>
            </a:r>
            <a:r>
              <a:rPr lang="en-US" sz="2000" b="1" u="sng" dirty="0" err="1"/>
              <a:t>στηριότητες</a:t>
            </a:r>
            <a:r>
              <a:rPr lang="en-US" sz="2000" b="1" u="sng" dirty="0"/>
              <a:t> </a:t>
            </a:r>
            <a:r>
              <a:rPr lang="en-US" sz="2000" b="1" u="sng" dirty="0" err="1"/>
              <a:t>κινητικότητ</a:t>
            </a:r>
            <a:r>
              <a:rPr lang="en-US" sz="2000" b="1" u="sng" dirty="0"/>
              <a:t>α</a:t>
            </a:r>
            <a:r>
              <a:rPr lang="en-US" sz="2000" b="1" u="sng" dirty="0" err="1"/>
              <a:t>ς</a:t>
            </a:r>
            <a:r>
              <a:rPr lang="en-US" sz="2000" b="1" u="sng" dirty="0"/>
              <a:t> </a:t>
            </a:r>
            <a:r>
              <a:rPr lang="en-US" sz="2000" u="sng" dirty="0" err="1"/>
              <a:t>με</a:t>
            </a:r>
            <a:r>
              <a:rPr lang="en-US" sz="2000" u="sng" dirty="0"/>
              <a:t> </a:t>
            </a:r>
            <a:r>
              <a:rPr lang="en-US" sz="2000" u="sng" dirty="0" err="1"/>
              <a:t>τις</a:t>
            </a:r>
            <a:r>
              <a:rPr lang="en-US" sz="2000" u="sng" dirty="0"/>
              <a:t> </a:t>
            </a:r>
            <a:r>
              <a:rPr lang="en-US" sz="2000" b="1" u="sng" dirty="0"/>
              <a:t>α</a:t>
            </a:r>
            <a:r>
              <a:rPr lang="en-US" sz="2000" b="1" u="sng" dirty="0" err="1"/>
              <a:t>νάγκες</a:t>
            </a:r>
            <a:r>
              <a:rPr lang="en-US" sz="2000" b="1" u="sng" dirty="0"/>
              <a:t> </a:t>
            </a:r>
            <a:r>
              <a:rPr lang="en-US" sz="2000" b="1" u="sng" dirty="0" err="1"/>
              <a:t>κ</a:t>
            </a:r>
            <a:r>
              <a:rPr lang="en-US" sz="2000" b="1" u="sng" dirty="0"/>
              <a:t>α</a:t>
            </a:r>
            <a:r>
              <a:rPr lang="en-US" sz="2000" b="1" u="sng" dirty="0" err="1"/>
              <a:t>ι</a:t>
            </a:r>
            <a:r>
              <a:rPr lang="en-US" sz="2000" b="1" u="sng" dirty="0"/>
              <a:t> </a:t>
            </a:r>
            <a:r>
              <a:rPr lang="en-US" sz="2000" b="1" u="sng" dirty="0" err="1"/>
              <a:t>τους</a:t>
            </a:r>
            <a:r>
              <a:rPr lang="en-US" sz="2000" b="1" u="sng" dirty="0"/>
              <a:t> </a:t>
            </a:r>
            <a:r>
              <a:rPr lang="en-US" sz="2000" b="1" u="sng" dirty="0" err="1"/>
              <a:t>στόχους</a:t>
            </a:r>
            <a:r>
              <a:rPr lang="en-US" sz="2000" b="1" u="sng" dirty="0"/>
              <a:t> </a:t>
            </a:r>
            <a:r>
              <a:rPr lang="en-US" sz="2000" b="1" u="sng" dirty="0" err="1"/>
              <a:t>του</a:t>
            </a:r>
            <a:r>
              <a:rPr lang="en-US" sz="2000" b="1" u="sng" dirty="0"/>
              <a:t> </a:t>
            </a:r>
            <a:r>
              <a:rPr lang="en-US" sz="2000" b="1" u="sng" dirty="0" err="1"/>
              <a:t>οργ</a:t>
            </a:r>
            <a:r>
              <a:rPr lang="en-US" sz="2000" b="1" u="sng" dirty="0"/>
              <a:t>α</a:t>
            </a:r>
            <a:r>
              <a:rPr lang="en-US" sz="2000" b="1" u="sng" dirty="0" err="1"/>
              <a:t>νισμού</a:t>
            </a:r>
            <a:endParaRPr lang="en-US" sz="2000" b="1" u="sng" dirty="0"/>
          </a:p>
          <a:p>
            <a:pPr marL="342900" indent="-228600">
              <a:lnSpc>
                <a:spcPct val="90000"/>
              </a:lnSpc>
              <a:buFont typeface="Arial" panose="020B0604020202020204" pitchFamily="34" charset="0"/>
              <a:buChar char="•"/>
            </a:pPr>
            <a:r>
              <a:rPr lang="en-US" sz="2000" dirty="0" err="1"/>
              <a:t>Πώς</a:t>
            </a:r>
            <a:r>
              <a:rPr lang="en-US" sz="2000" dirty="0"/>
              <a:t> </a:t>
            </a:r>
            <a:r>
              <a:rPr lang="en-US" sz="2000" dirty="0" err="1"/>
              <a:t>θ</a:t>
            </a:r>
            <a:r>
              <a:rPr lang="en-US" sz="2000" dirty="0"/>
              <a:t>α </a:t>
            </a:r>
            <a:r>
              <a:rPr lang="en-US" sz="2000" dirty="0" err="1"/>
              <a:t>χρησιμο</a:t>
            </a:r>
            <a:r>
              <a:rPr lang="en-US" sz="2000" dirty="0"/>
              <a:t>π</a:t>
            </a:r>
            <a:r>
              <a:rPr lang="en-US" sz="2000" dirty="0" err="1"/>
              <a:t>οιούσ</a:t>
            </a:r>
            <a:r>
              <a:rPr lang="en-US" sz="2000" dirty="0"/>
              <a:t>α</a:t>
            </a:r>
            <a:r>
              <a:rPr lang="en-US" sz="2000" dirty="0" err="1"/>
              <a:t>τε</a:t>
            </a:r>
            <a:r>
              <a:rPr lang="en-US" sz="2000" dirty="0"/>
              <a:t> </a:t>
            </a:r>
            <a:r>
              <a:rPr lang="en-US" sz="2000" dirty="0" err="1"/>
              <a:t>τη</a:t>
            </a:r>
            <a:r>
              <a:rPr lang="en-US" sz="2000" dirty="0"/>
              <a:t> </a:t>
            </a:r>
            <a:r>
              <a:rPr lang="en-US" sz="2000" dirty="0" err="1"/>
              <a:t>χρημ</a:t>
            </a:r>
            <a:r>
              <a:rPr lang="en-US" sz="2000" dirty="0"/>
              <a:t>α</a:t>
            </a:r>
            <a:r>
              <a:rPr lang="en-US" sz="2000" dirty="0" err="1"/>
              <a:t>τοδότηση</a:t>
            </a:r>
            <a:r>
              <a:rPr lang="en-US" sz="2000" dirty="0"/>
              <a:t> </a:t>
            </a:r>
            <a:r>
              <a:rPr lang="en-US" sz="2000" dirty="0" err="1"/>
              <a:t>του</a:t>
            </a:r>
            <a:r>
              <a:rPr lang="en-US" sz="2000" dirty="0"/>
              <a:t> π</a:t>
            </a:r>
            <a:r>
              <a:rPr lang="en-US" sz="2000" dirty="0" err="1"/>
              <a:t>ρογράμμ</a:t>
            </a:r>
            <a:r>
              <a:rPr lang="en-US" sz="2000" dirty="0"/>
              <a:t>α</a:t>
            </a:r>
            <a:r>
              <a:rPr lang="en-US" sz="2000" dirty="0" err="1"/>
              <a:t>τος</a:t>
            </a:r>
            <a:r>
              <a:rPr lang="en-US" sz="2000" dirty="0"/>
              <a:t> </a:t>
            </a:r>
            <a:r>
              <a:rPr lang="en-US" sz="2000" dirty="0" err="1"/>
              <a:t>γι</a:t>
            </a:r>
            <a:r>
              <a:rPr lang="en-US" sz="2000" dirty="0"/>
              <a:t>α </a:t>
            </a:r>
            <a:r>
              <a:rPr lang="en-US" sz="2000" dirty="0" err="1"/>
              <a:t>ν</a:t>
            </a:r>
            <a:r>
              <a:rPr lang="en-US" sz="2000" dirty="0"/>
              <a:t>α </a:t>
            </a:r>
            <a:r>
              <a:rPr lang="en-US" sz="2000" dirty="0" err="1"/>
              <a:t>ωφελήσετε</a:t>
            </a:r>
            <a:r>
              <a:rPr lang="en-US" sz="2000" dirty="0"/>
              <a:t> </a:t>
            </a:r>
            <a:r>
              <a:rPr lang="en-US" sz="2000" dirty="0" err="1"/>
              <a:t>το</a:t>
            </a:r>
            <a:r>
              <a:rPr lang="en-US" sz="2000" dirty="0"/>
              <a:t> π</a:t>
            </a:r>
            <a:r>
              <a:rPr lang="en-US" sz="2000" dirty="0" err="1"/>
              <a:t>ροσω</a:t>
            </a:r>
            <a:r>
              <a:rPr lang="en-US" sz="2000" dirty="0"/>
              <a:t>π</a:t>
            </a:r>
            <a:r>
              <a:rPr lang="en-US" sz="2000" dirty="0" err="1"/>
              <a:t>ικό</a:t>
            </a:r>
            <a:r>
              <a:rPr lang="en-US" sz="2000" dirty="0"/>
              <a:t>, </a:t>
            </a:r>
            <a:r>
              <a:rPr lang="en-US" sz="2000" dirty="0" err="1"/>
              <a:t>τους</a:t>
            </a:r>
            <a:r>
              <a:rPr lang="en-US" sz="2000" dirty="0"/>
              <a:t> </a:t>
            </a:r>
            <a:r>
              <a:rPr lang="en-US" sz="2000" dirty="0" err="1"/>
              <a:t>εκ</a:t>
            </a:r>
            <a:r>
              <a:rPr lang="en-US" sz="2000" dirty="0"/>
              <a:t>πα</a:t>
            </a:r>
            <a:r>
              <a:rPr lang="en-US" sz="2000" dirty="0" err="1"/>
              <a:t>ιδευόμενους</a:t>
            </a:r>
            <a:r>
              <a:rPr lang="en-US" sz="2000" dirty="0"/>
              <a:t> </a:t>
            </a:r>
            <a:r>
              <a:rPr lang="en-US" sz="2000" dirty="0" err="1"/>
              <a:t>κ</a:t>
            </a:r>
            <a:r>
              <a:rPr lang="en-US" sz="2000" dirty="0"/>
              <a:t>α</a:t>
            </a:r>
            <a:r>
              <a:rPr lang="en-US" sz="2000" dirty="0" err="1"/>
              <a:t>ι</a:t>
            </a:r>
            <a:r>
              <a:rPr lang="en-US" sz="2000" dirty="0"/>
              <a:t> </a:t>
            </a:r>
            <a:r>
              <a:rPr lang="en-US" sz="2000" dirty="0" err="1"/>
              <a:t>τον</a:t>
            </a:r>
            <a:r>
              <a:rPr lang="en-US" sz="2000" dirty="0"/>
              <a:t> </a:t>
            </a:r>
            <a:r>
              <a:rPr lang="en-US" sz="2000" dirty="0" err="1"/>
              <a:t>ίδιο</a:t>
            </a:r>
            <a:r>
              <a:rPr lang="en-US" sz="2000" dirty="0"/>
              <a:t> </a:t>
            </a:r>
            <a:r>
              <a:rPr lang="en-US" sz="2000" dirty="0" err="1"/>
              <a:t>τον</a:t>
            </a:r>
            <a:r>
              <a:rPr lang="en-US" sz="2000" dirty="0"/>
              <a:t> </a:t>
            </a:r>
            <a:r>
              <a:rPr lang="en-US" sz="2000" dirty="0" err="1"/>
              <a:t>οργ</a:t>
            </a:r>
            <a:r>
              <a:rPr lang="en-US" sz="2000" dirty="0"/>
              <a:t>α</a:t>
            </a:r>
            <a:r>
              <a:rPr lang="en-US" sz="2000" dirty="0" err="1"/>
              <a:t>νισμό</a:t>
            </a:r>
            <a:r>
              <a:rPr lang="en-US" sz="2000" dirty="0"/>
              <a:t>;</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b="1" dirty="0"/>
              <a:t>Erasmus Plan - </a:t>
            </a:r>
            <a:r>
              <a:rPr lang="en-US" sz="2000" b="1" dirty="0" err="1"/>
              <a:t>Στόχοι</a:t>
            </a:r>
            <a:r>
              <a:rPr lang="en-US" sz="2000" b="1" dirty="0"/>
              <a:t> </a:t>
            </a:r>
          </a:p>
          <a:p>
            <a:pPr marL="342900" indent="-228600">
              <a:lnSpc>
                <a:spcPct val="90000"/>
              </a:lnSpc>
              <a:buFont typeface="Arial" panose="020B0604020202020204" pitchFamily="34" charset="0"/>
              <a:buChar char="•"/>
            </a:pPr>
            <a:r>
              <a:rPr lang="en-US" sz="2000" dirty="0" err="1"/>
              <a:t>Οι</a:t>
            </a:r>
            <a:r>
              <a:rPr lang="en-US" sz="2000" dirty="0"/>
              <a:t> </a:t>
            </a:r>
            <a:r>
              <a:rPr lang="en-US" sz="2000" dirty="0" err="1"/>
              <a:t>στόχοι</a:t>
            </a:r>
            <a:r>
              <a:rPr lang="en-US" sz="2000" dirty="0"/>
              <a:t> π</a:t>
            </a:r>
            <a:r>
              <a:rPr lang="en-US" sz="2000" dirty="0" err="1"/>
              <a:t>ρέ</a:t>
            </a:r>
            <a:r>
              <a:rPr lang="en-US" sz="2000" dirty="0"/>
              <a:t>π</a:t>
            </a:r>
            <a:r>
              <a:rPr lang="en-US" sz="2000" dirty="0" err="1"/>
              <a:t>ει</a:t>
            </a:r>
            <a:r>
              <a:rPr lang="en-US" sz="2000" dirty="0"/>
              <a:t> </a:t>
            </a:r>
            <a:r>
              <a:rPr lang="en-US" sz="2000" dirty="0" err="1"/>
              <a:t>ν</a:t>
            </a:r>
            <a:r>
              <a:rPr lang="en-US" sz="2000" dirty="0"/>
              <a:t>α </a:t>
            </a:r>
            <a:r>
              <a:rPr lang="en-US" sz="2000" dirty="0" err="1"/>
              <a:t>είν</a:t>
            </a:r>
            <a:r>
              <a:rPr lang="en-US" sz="2000" dirty="0"/>
              <a:t>α</a:t>
            </a:r>
            <a:r>
              <a:rPr lang="en-US" sz="2000" dirty="0" err="1"/>
              <a:t>ι</a:t>
            </a:r>
            <a:r>
              <a:rPr lang="en-US" sz="2000" dirty="0"/>
              <a:t> </a:t>
            </a:r>
            <a:r>
              <a:rPr lang="en-US" sz="2000" dirty="0" err="1"/>
              <a:t>σ</a:t>
            </a:r>
            <a:r>
              <a:rPr lang="en-US" sz="2000" dirty="0"/>
              <a:t>α</a:t>
            </a:r>
            <a:r>
              <a:rPr lang="en-US" sz="2000" dirty="0" err="1"/>
              <a:t>φείς</a:t>
            </a:r>
            <a:r>
              <a:rPr lang="en-US" sz="2000" dirty="0"/>
              <a:t>, </a:t>
            </a:r>
            <a:r>
              <a:rPr lang="en-US" sz="2000" dirty="0" err="1"/>
              <a:t>ρε</a:t>
            </a:r>
            <a:r>
              <a:rPr lang="en-US" sz="2000" dirty="0"/>
              <a:t>α</a:t>
            </a:r>
            <a:r>
              <a:rPr lang="en-US" sz="2000" dirty="0" err="1"/>
              <a:t>λιστικοί</a:t>
            </a:r>
            <a:r>
              <a:rPr lang="en-US" sz="2000" dirty="0"/>
              <a:t> </a:t>
            </a:r>
            <a:r>
              <a:rPr lang="en-US" sz="2000" dirty="0" err="1"/>
              <a:t>κ</a:t>
            </a:r>
            <a:r>
              <a:rPr lang="en-US" sz="2000" dirty="0"/>
              <a:t>α</a:t>
            </a:r>
            <a:r>
              <a:rPr lang="en-US" sz="2000" dirty="0" err="1"/>
              <a:t>ι</a:t>
            </a:r>
            <a:r>
              <a:rPr lang="en-US" sz="2000" dirty="0"/>
              <a:t> </a:t>
            </a:r>
            <a:r>
              <a:rPr lang="en-US" sz="2000" dirty="0" err="1"/>
              <a:t>με</a:t>
            </a:r>
            <a:r>
              <a:rPr lang="en-US" sz="2000" dirty="0"/>
              <a:t> </a:t>
            </a:r>
            <a:r>
              <a:rPr lang="en-US" sz="2000" dirty="0" err="1"/>
              <a:t>συγκεκριμένο</a:t>
            </a:r>
            <a:r>
              <a:rPr lang="en-US" sz="2000" dirty="0"/>
              <a:t> </a:t>
            </a:r>
            <a:r>
              <a:rPr lang="en-US" sz="2000" dirty="0" err="1"/>
              <a:t>όφελος</a:t>
            </a:r>
            <a:r>
              <a:rPr lang="en-US" sz="2000" dirty="0"/>
              <a:t> </a:t>
            </a:r>
            <a:r>
              <a:rPr lang="en-US" sz="2000" dirty="0" err="1"/>
              <a:t>γι</a:t>
            </a:r>
            <a:r>
              <a:rPr lang="en-US" sz="2000" dirty="0"/>
              <a:t>α </a:t>
            </a:r>
            <a:r>
              <a:rPr lang="en-US" sz="2000" dirty="0" err="1"/>
              <a:t>τον</a:t>
            </a:r>
            <a:r>
              <a:rPr lang="en-US" sz="2000" dirty="0"/>
              <a:t> </a:t>
            </a:r>
            <a:r>
              <a:rPr lang="en-US" sz="2000" dirty="0" err="1"/>
              <a:t>οργ</a:t>
            </a:r>
            <a:r>
              <a:rPr lang="en-US" sz="2000" dirty="0"/>
              <a:t>α</a:t>
            </a:r>
            <a:r>
              <a:rPr lang="en-US" sz="2000" dirty="0" err="1"/>
              <a:t>νισμό</a:t>
            </a:r>
            <a:endParaRPr lang="en-US" sz="2000" dirty="0"/>
          </a:p>
          <a:p>
            <a:pPr marL="342900" indent="-228600">
              <a:lnSpc>
                <a:spcPct val="90000"/>
              </a:lnSpc>
              <a:buFont typeface="Arial" panose="020B0604020202020204" pitchFamily="34" charset="0"/>
              <a:buChar char="•"/>
            </a:pPr>
            <a:r>
              <a:rPr lang="en-US" sz="2000" dirty="0" err="1"/>
              <a:t>Πρέ</a:t>
            </a:r>
            <a:r>
              <a:rPr lang="en-US" sz="2000" dirty="0"/>
              <a:t>π</a:t>
            </a:r>
            <a:r>
              <a:rPr lang="en-US" sz="2000" dirty="0" err="1"/>
              <a:t>ει</a:t>
            </a:r>
            <a:r>
              <a:rPr lang="en-US" sz="2000" dirty="0"/>
              <a:t> </a:t>
            </a:r>
            <a:r>
              <a:rPr lang="en-US" sz="2000" dirty="0" err="1"/>
              <a:t>ν</a:t>
            </a:r>
            <a:r>
              <a:rPr lang="en-US" sz="2000" dirty="0"/>
              <a:t>α </a:t>
            </a:r>
            <a:r>
              <a:rPr lang="en-US" sz="2000" dirty="0" err="1"/>
              <a:t>είν</a:t>
            </a:r>
            <a:r>
              <a:rPr lang="en-US" sz="2000" dirty="0"/>
              <a:t>α</a:t>
            </a:r>
            <a:r>
              <a:rPr lang="en-US" sz="2000" dirty="0" err="1"/>
              <a:t>ι</a:t>
            </a:r>
            <a:r>
              <a:rPr lang="en-US" sz="2000" dirty="0"/>
              <a:t> </a:t>
            </a:r>
            <a:r>
              <a:rPr lang="en-US" sz="2000" dirty="0" err="1"/>
              <a:t>μετρήσιμοι</a:t>
            </a:r>
            <a:r>
              <a:rPr lang="en-US" sz="2000" dirty="0"/>
              <a:t> </a:t>
            </a:r>
            <a:r>
              <a:rPr lang="en-US" sz="2000" dirty="0" err="1"/>
              <a:t>γι</a:t>
            </a:r>
            <a:r>
              <a:rPr lang="en-US" sz="2000" dirty="0"/>
              <a:t>α </a:t>
            </a:r>
            <a:r>
              <a:rPr lang="en-US" sz="2000" dirty="0" err="1"/>
              <a:t>σκο</a:t>
            </a:r>
            <a:r>
              <a:rPr lang="en-US" sz="2000" dirty="0"/>
              <a:t>π</a:t>
            </a:r>
            <a:r>
              <a:rPr lang="en-US" sz="2000" dirty="0" err="1"/>
              <a:t>ούς</a:t>
            </a:r>
            <a:r>
              <a:rPr lang="en-US" sz="2000" dirty="0"/>
              <a:t> α</a:t>
            </a:r>
            <a:r>
              <a:rPr lang="en-US" sz="2000" dirty="0" err="1"/>
              <a:t>ξιολόγησης</a:t>
            </a:r>
            <a:endParaRPr lang="en-US" sz="2000" dirty="0"/>
          </a:p>
          <a:p>
            <a:pPr marL="342900" indent="-228600">
              <a:lnSpc>
                <a:spcPct val="90000"/>
              </a:lnSpc>
              <a:buFont typeface="Arial" panose="020B0604020202020204" pitchFamily="34" charset="0"/>
              <a:buChar char="•"/>
            </a:pPr>
            <a:r>
              <a:rPr lang="en-US" sz="2000" dirty="0" err="1"/>
              <a:t>Ν</a:t>
            </a:r>
            <a:r>
              <a:rPr lang="en-US" sz="2000" dirty="0"/>
              <a:t>α </a:t>
            </a:r>
            <a:r>
              <a:rPr lang="en-US" sz="2000" dirty="0" err="1"/>
              <a:t>συνδέοντ</a:t>
            </a:r>
            <a:r>
              <a:rPr lang="en-US" sz="2000" dirty="0"/>
              <a:t>α</a:t>
            </a:r>
            <a:r>
              <a:rPr lang="en-US" sz="2000" dirty="0" err="1"/>
              <a:t>ι</a:t>
            </a:r>
            <a:r>
              <a:rPr lang="en-US" sz="2000" dirty="0"/>
              <a:t> </a:t>
            </a:r>
            <a:r>
              <a:rPr lang="en-US" sz="2000" dirty="0" err="1"/>
              <a:t>με</a:t>
            </a:r>
            <a:r>
              <a:rPr lang="en-US" sz="2000" dirty="0"/>
              <a:t> </a:t>
            </a:r>
            <a:r>
              <a:rPr lang="en-US" sz="2000" dirty="0" err="1"/>
              <a:t>τις</a:t>
            </a:r>
            <a:r>
              <a:rPr lang="en-US" sz="2000" dirty="0"/>
              <a:t> π</a:t>
            </a:r>
            <a:r>
              <a:rPr lang="en-US" sz="2000" dirty="0" err="1"/>
              <a:t>ληροφορίες</a:t>
            </a:r>
            <a:r>
              <a:rPr lang="en-US" sz="2000" dirty="0"/>
              <a:t> π</a:t>
            </a:r>
            <a:r>
              <a:rPr lang="en-US" sz="2000" dirty="0" err="1"/>
              <a:t>ου</a:t>
            </a:r>
            <a:r>
              <a:rPr lang="en-US" sz="2000" dirty="0"/>
              <a:t> </a:t>
            </a:r>
            <a:r>
              <a:rPr lang="en-US" sz="2000" dirty="0" err="1"/>
              <a:t>κ</a:t>
            </a:r>
            <a:r>
              <a:rPr lang="en-US" sz="2000" dirty="0"/>
              <a:t>α</a:t>
            </a:r>
            <a:r>
              <a:rPr lang="en-US" sz="2000" dirty="0" err="1"/>
              <a:t>τ</a:t>
            </a:r>
            <a:r>
              <a:rPr lang="en-US" sz="2000" dirty="0"/>
              <a:t>α</a:t>
            </a:r>
            <a:r>
              <a:rPr lang="en-US" sz="2000" dirty="0" err="1"/>
              <a:t>χωρήθηκ</a:t>
            </a:r>
            <a:r>
              <a:rPr lang="en-US" sz="2000" dirty="0"/>
              <a:t>α</a:t>
            </a:r>
            <a:r>
              <a:rPr lang="en-US" sz="2000" dirty="0" err="1"/>
              <a:t>ν</a:t>
            </a:r>
            <a:r>
              <a:rPr lang="en-US" sz="2000" dirty="0"/>
              <a:t> </a:t>
            </a:r>
            <a:r>
              <a:rPr lang="en-US" sz="2000" dirty="0" err="1"/>
              <a:t>στο</a:t>
            </a:r>
            <a:r>
              <a:rPr lang="en-US" sz="2000" dirty="0"/>
              <a:t> </a:t>
            </a:r>
            <a:r>
              <a:rPr lang="en-US" sz="2000" dirty="0" err="1"/>
              <a:t>κομμάτι</a:t>
            </a:r>
            <a:r>
              <a:rPr lang="en-US" sz="2000" dirty="0"/>
              <a:t> </a:t>
            </a:r>
            <a:r>
              <a:rPr lang="en-US" sz="2000" dirty="0" err="1"/>
              <a:t>του</a:t>
            </a:r>
            <a:r>
              <a:rPr lang="en-US" sz="2000" dirty="0"/>
              <a:t> Background</a:t>
            </a:r>
          </a:p>
          <a:p>
            <a:pPr marL="342900" indent="-228600">
              <a:lnSpc>
                <a:spcPct val="90000"/>
              </a:lnSpc>
              <a:buFont typeface="Arial" panose="020B0604020202020204" pitchFamily="34" charset="0"/>
              <a:buChar char="•"/>
            </a:pPr>
            <a:r>
              <a:rPr lang="en-US" sz="2000" dirty="0" err="1"/>
              <a:t>Μ</a:t>
            </a:r>
            <a:r>
              <a:rPr lang="en-US" sz="2000" dirty="0"/>
              <a:t>π</a:t>
            </a:r>
            <a:r>
              <a:rPr lang="en-US" sz="2000" dirty="0" err="1"/>
              <a:t>ορούν</a:t>
            </a:r>
            <a:r>
              <a:rPr lang="en-US" sz="2000" dirty="0"/>
              <a:t> </a:t>
            </a:r>
            <a:r>
              <a:rPr lang="en-US" sz="2000" dirty="0" err="1"/>
              <a:t>ν</a:t>
            </a:r>
            <a:r>
              <a:rPr lang="en-US" sz="2000" dirty="0"/>
              <a:t>α </a:t>
            </a:r>
            <a:r>
              <a:rPr lang="en-US" sz="2000" dirty="0" err="1"/>
              <a:t>κ</a:t>
            </a:r>
            <a:r>
              <a:rPr lang="en-US" sz="2000" dirty="0"/>
              <a:t>α</a:t>
            </a:r>
            <a:r>
              <a:rPr lang="en-US" sz="2000" dirty="0" err="1"/>
              <a:t>τ</a:t>
            </a:r>
            <a:r>
              <a:rPr lang="en-US" sz="2000" dirty="0"/>
              <a:t>α</a:t>
            </a:r>
            <a:r>
              <a:rPr lang="en-US" sz="2000" dirty="0" err="1"/>
              <a:t>χωρηθούν</a:t>
            </a:r>
            <a:r>
              <a:rPr lang="en-US" sz="2000" dirty="0"/>
              <a:t> </a:t>
            </a:r>
            <a:r>
              <a:rPr lang="en-US" sz="2000" dirty="0" err="1"/>
              <a:t>έως</a:t>
            </a:r>
            <a:r>
              <a:rPr lang="en-US" sz="2000" dirty="0"/>
              <a:t> </a:t>
            </a:r>
            <a:r>
              <a:rPr lang="en-US" sz="2000" dirty="0" err="1"/>
              <a:t>κ</a:t>
            </a:r>
            <a:r>
              <a:rPr lang="en-US" sz="2000" dirty="0"/>
              <a:t>α</a:t>
            </a:r>
            <a:r>
              <a:rPr lang="en-US" sz="2000" dirty="0" err="1"/>
              <a:t>ι</a:t>
            </a:r>
            <a:r>
              <a:rPr lang="en-US" sz="2000" dirty="0"/>
              <a:t> 10 </a:t>
            </a:r>
            <a:r>
              <a:rPr lang="en-US" sz="2000" dirty="0" err="1"/>
              <a:t>στόχοι</a:t>
            </a:r>
            <a:endParaRPr lang="en-US" sz="2000" dirty="0"/>
          </a:p>
          <a:p>
            <a:pPr indent="-228600">
              <a:lnSpc>
                <a:spcPct val="90000"/>
              </a:lnSpc>
              <a:buFont typeface="Arial" panose="020B0604020202020204" pitchFamily="34" charset="0"/>
              <a:buChar char="•"/>
            </a:pPr>
            <a:endParaRPr lang="en-US" sz="2000" dirty="0"/>
          </a:p>
          <a:p>
            <a:pPr marL="285750" marR="62230" indent="-228600">
              <a:lnSpc>
                <a:spcPct val="90000"/>
              </a:lnSpc>
              <a:spcBef>
                <a:spcPts val="500"/>
              </a:spcBef>
              <a:buFont typeface="Arial" panose="020B0604020202020204" pitchFamily="34" charset="0"/>
              <a:buChar char="•"/>
            </a:pPr>
            <a:endParaRPr lang="en-US" sz="2000" dirty="0"/>
          </a:p>
          <a:p>
            <a:pPr marL="285750" marR="62230" indent="-228600">
              <a:lnSpc>
                <a:spcPct val="90000"/>
              </a:lnSpc>
              <a:spcBef>
                <a:spcPts val="500"/>
              </a:spcBef>
              <a:buFont typeface="Arial" panose="020B0604020202020204" pitchFamily="34" charset="0"/>
              <a:buChar char="•"/>
            </a:pPr>
            <a:endParaRPr lang="en-US" sz="2000" dirty="0"/>
          </a:p>
          <a:p>
            <a:pPr marL="285750" lvl="1" indent="-228600">
              <a:lnSpc>
                <a:spcPct val="90000"/>
              </a:lnSpc>
              <a:spcBef>
                <a:spcPct val="0"/>
              </a:spcBef>
              <a:spcAft>
                <a:spcPct val="150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3364585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CE40DC-5723-449B-A365-A61D8C262E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53A59A15-CB96-598F-4120-9410C3D496B0}"/>
              </a:ext>
            </a:extLst>
          </p:cNvPr>
          <p:cNvPicPr>
            <a:picLocks noChangeAspect="1"/>
          </p:cNvPicPr>
          <p:nvPr/>
        </p:nvPicPr>
        <p:blipFill rotWithShape="1">
          <a:blip r:embed="rId3"/>
          <a:srcRect t="9883" r="-1" b="15098"/>
          <a:stretch/>
        </p:blipFill>
        <p:spPr>
          <a:xfrm>
            <a:off x="1524" y="10"/>
            <a:ext cx="12188952" cy="6857990"/>
          </a:xfrm>
          <a:prstGeom prst="rect">
            <a:avLst/>
          </a:prstGeom>
        </p:spPr>
      </p:pic>
      <p:sp>
        <p:nvSpPr>
          <p:cNvPr id="11" name="Freeform: Shape 10">
            <a:extLst>
              <a:ext uri="{FF2B5EF4-FFF2-40B4-BE49-F238E27FC236}">
                <a16:creationId xmlns:a16="http://schemas.microsoft.com/office/drawing/2014/main" id="{9854DBCA-D3C3-4C19-9B2E-DFA0BE6472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E1383CB6-8BE5-4911-970B-A4151A07E7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42D14D1-56B7-40CD-8694-A9A48170C0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950A315C-978A-4A52-966E-55B2698F2A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CC6F8AAC-2DAA-0346-B3D2-B832D159BF4C}"/>
              </a:ext>
            </a:extLst>
          </p:cNvPr>
          <p:cNvSpPr txBox="1"/>
          <p:nvPr/>
        </p:nvSpPr>
        <p:spPr>
          <a:xfrm>
            <a:off x="150196" y="46971"/>
            <a:ext cx="8956197" cy="132465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dirty="0">
                <a:latin typeface="+mj-lt"/>
                <a:ea typeface="+mj-ea"/>
                <a:cs typeface="+mj-cs"/>
              </a:rPr>
              <a:t>Erasmus Plan (2/3)</a:t>
            </a:r>
            <a:endParaRPr lang="en-US" sz="3600" b="1" dirty="0">
              <a:latin typeface="+mj-lt"/>
              <a:ea typeface="+mj-ea"/>
              <a:cs typeface="+mj-cs"/>
            </a:endParaRPr>
          </a:p>
        </p:txBody>
      </p:sp>
      <p:sp>
        <p:nvSpPr>
          <p:cNvPr id="3" name="Rectangle 2"/>
          <p:cNvSpPr/>
          <p:nvPr/>
        </p:nvSpPr>
        <p:spPr>
          <a:xfrm>
            <a:off x="66088" y="1556792"/>
            <a:ext cx="11574528" cy="5040560"/>
          </a:xfrm>
          <a:prstGeom prst="rect">
            <a:avLst/>
          </a:prstGeom>
        </p:spPr>
        <p:txBody>
          <a:bodyPr vert="horz" lIns="91440" tIns="45720" rIns="91440" bIns="45720" rtlCol="0">
            <a:noAutofit/>
          </a:bodyPr>
          <a:lstStyle/>
          <a:p>
            <a:pPr indent="-228600">
              <a:lnSpc>
                <a:spcPct val="90000"/>
              </a:lnSpc>
              <a:buFont typeface="Arial" panose="020B0604020202020204" pitchFamily="34" charset="0"/>
              <a:buChar char="•"/>
            </a:pPr>
            <a:r>
              <a:rPr lang="en-US" sz="2400" b="1" dirty="0"/>
              <a:t>Erasmus Plan – </a:t>
            </a:r>
            <a:r>
              <a:rPr lang="en-US" sz="2400" b="1" dirty="0" err="1"/>
              <a:t>Δρ</a:t>
            </a:r>
            <a:r>
              <a:rPr lang="en-US" sz="2400" b="1" dirty="0"/>
              <a:t>α</a:t>
            </a:r>
            <a:r>
              <a:rPr lang="en-US" sz="2400" b="1" dirty="0" err="1"/>
              <a:t>στηριότητες</a:t>
            </a:r>
            <a:endParaRPr lang="en-US" sz="2400" b="1" dirty="0"/>
          </a:p>
          <a:p>
            <a:pPr indent="-228600">
              <a:lnSpc>
                <a:spcPct val="90000"/>
              </a:lnSpc>
              <a:buFont typeface="Arial" panose="020B0604020202020204" pitchFamily="34" charset="0"/>
              <a:buChar char="•"/>
            </a:pPr>
            <a:endParaRPr lang="en-US" sz="2400" b="1" dirty="0"/>
          </a:p>
          <a:p>
            <a:pPr marL="342900" indent="-228600">
              <a:lnSpc>
                <a:spcPct val="90000"/>
              </a:lnSpc>
              <a:buFont typeface="Arial" panose="020B0604020202020204" pitchFamily="34" charset="0"/>
              <a:buChar char="•"/>
            </a:pPr>
            <a:r>
              <a:rPr lang="en-US" sz="2400" dirty="0" err="1"/>
              <a:t>Ποιες</a:t>
            </a:r>
            <a:r>
              <a:rPr lang="en-US" sz="2400" dirty="0"/>
              <a:t> </a:t>
            </a:r>
            <a:r>
              <a:rPr lang="en-US" sz="2400" dirty="0" err="1"/>
              <a:t>δρ</a:t>
            </a:r>
            <a:r>
              <a:rPr lang="en-US" sz="2400" dirty="0"/>
              <a:t>α</a:t>
            </a:r>
            <a:r>
              <a:rPr lang="en-US" sz="2400" dirty="0" err="1"/>
              <a:t>στηριότητες</a:t>
            </a:r>
            <a:r>
              <a:rPr lang="en-US" sz="2400" dirty="0"/>
              <a:t>  α</a:t>
            </a:r>
            <a:r>
              <a:rPr lang="en-US" sz="2400" dirty="0" err="1"/>
              <a:t>ντ</a:t>
            </a:r>
            <a:r>
              <a:rPr lang="en-US" sz="2400" dirty="0"/>
              <a:t>απ</a:t>
            </a:r>
            <a:r>
              <a:rPr lang="en-US" sz="2400" dirty="0" err="1"/>
              <a:t>οκρίνοντ</a:t>
            </a:r>
            <a:r>
              <a:rPr lang="en-US" sz="2400" dirty="0"/>
              <a:t>α</a:t>
            </a:r>
            <a:r>
              <a:rPr lang="en-US" sz="2400" dirty="0" err="1"/>
              <a:t>ι</a:t>
            </a:r>
            <a:r>
              <a:rPr lang="en-US" sz="2400" dirty="0"/>
              <a:t> </a:t>
            </a:r>
            <a:r>
              <a:rPr lang="en-US" sz="2400" dirty="0" err="1"/>
              <a:t>στις</a:t>
            </a:r>
            <a:r>
              <a:rPr lang="en-US" sz="2400" dirty="0"/>
              <a:t> α</a:t>
            </a:r>
            <a:r>
              <a:rPr lang="en-US" sz="2400" dirty="0" err="1"/>
              <a:t>νάγκες</a:t>
            </a:r>
            <a:r>
              <a:rPr lang="en-US" sz="2400" dirty="0"/>
              <a:t>  </a:t>
            </a:r>
            <a:r>
              <a:rPr lang="en-US" sz="2400" dirty="0" err="1"/>
              <a:t>του</a:t>
            </a:r>
            <a:r>
              <a:rPr lang="en-US" sz="2400" dirty="0"/>
              <a:t> </a:t>
            </a:r>
            <a:r>
              <a:rPr lang="en-US" sz="2400" dirty="0" err="1"/>
              <a:t>οργ</a:t>
            </a:r>
            <a:r>
              <a:rPr lang="en-US" sz="2400" dirty="0"/>
              <a:t>α</a:t>
            </a:r>
            <a:r>
              <a:rPr lang="en-US" sz="2400" dirty="0" err="1"/>
              <a:t>νισμού</a:t>
            </a:r>
            <a:r>
              <a:rPr lang="en-US" sz="2400" dirty="0"/>
              <a:t> </a:t>
            </a:r>
            <a:r>
              <a:rPr lang="en-US" sz="2400" dirty="0" err="1"/>
              <a:t>σ</a:t>
            </a:r>
            <a:r>
              <a:rPr lang="en-US" sz="2400" dirty="0"/>
              <a:t>α</a:t>
            </a:r>
            <a:r>
              <a:rPr lang="en-US" sz="2400" dirty="0" err="1"/>
              <a:t>ς</a:t>
            </a:r>
            <a:r>
              <a:rPr lang="en-US" sz="2400" dirty="0"/>
              <a:t>; </a:t>
            </a:r>
          </a:p>
          <a:p>
            <a:pPr marL="342900" indent="-228600">
              <a:lnSpc>
                <a:spcPct val="90000"/>
              </a:lnSpc>
              <a:buFont typeface="Arial" panose="020B0604020202020204" pitchFamily="34" charset="0"/>
              <a:buChar char="•"/>
            </a:pPr>
            <a:endParaRPr lang="en-US" sz="2400" dirty="0"/>
          </a:p>
          <a:p>
            <a:pPr marL="342900" indent="-228600">
              <a:lnSpc>
                <a:spcPct val="90000"/>
              </a:lnSpc>
              <a:buFont typeface="Arial" panose="020B0604020202020204" pitchFamily="34" charset="0"/>
              <a:buChar char="•"/>
            </a:pPr>
            <a:r>
              <a:rPr lang="en-US" sz="2400" dirty="0" err="1"/>
              <a:t>Οι</a:t>
            </a:r>
            <a:r>
              <a:rPr lang="en-US" sz="2400" dirty="0"/>
              <a:t> </a:t>
            </a:r>
            <a:r>
              <a:rPr lang="en-US" sz="2400" dirty="0" err="1"/>
              <a:t>στόχοι</a:t>
            </a:r>
            <a:r>
              <a:rPr lang="en-US" sz="2400" dirty="0"/>
              <a:t> </a:t>
            </a:r>
            <a:r>
              <a:rPr lang="en-US" sz="2400" dirty="0" err="1"/>
              <a:t>σχετικά</a:t>
            </a:r>
            <a:r>
              <a:rPr lang="en-US" sz="2400" dirty="0"/>
              <a:t> </a:t>
            </a:r>
            <a:r>
              <a:rPr lang="en-US" sz="2400" dirty="0" err="1"/>
              <a:t>με</a:t>
            </a:r>
            <a:r>
              <a:rPr lang="en-US" sz="2400" dirty="0"/>
              <a:t> </a:t>
            </a:r>
            <a:r>
              <a:rPr lang="en-US" sz="2400" dirty="0" err="1"/>
              <a:t>τον</a:t>
            </a:r>
            <a:r>
              <a:rPr lang="en-US" sz="2400" dirty="0"/>
              <a:t> α</a:t>
            </a:r>
            <a:r>
              <a:rPr lang="en-US" sz="2400" dirty="0" err="1"/>
              <a:t>ριθμό</a:t>
            </a:r>
            <a:r>
              <a:rPr lang="en-US" sz="2400" dirty="0"/>
              <a:t> </a:t>
            </a:r>
            <a:r>
              <a:rPr lang="en-US" sz="2400" dirty="0" err="1"/>
              <a:t>των</a:t>
            </a:r>
            <a:r>
              <a:rPr lang="en-US" sz="2400" dirty="0"/>
              <a:t> </a:t>
            </a:r>
            <a:r>
              <a:rPr lang="en-US" sz="2400" dirty="0" err="1"/>
              <a:t>συμμετεχόντων</a:t>
            </a:r>
            <a:r>
              <a:rPr lang="en-US" sz="2400" dirty="0"/>
              <a:t> </a:t>
            </a:r>
            <a:r>
              <a:rPr lang="en-US" sz="2400" dirty="0" err="1"/>
              <a:t>δεν</a:t>
            </a:r>
            <a:r>
              <a:rPr lang="en-US" sz="2400" dirty="0"/>
              <a:t> </a:t>
            </a:r>
            <a:r>
              <a:rPr lang="en-US" sz="2400" dirty="0" err="1"/>
              <a:t>είν</a:t>
            </a:r>
            <a:r>
              <a:rPr lang="en-US" sz="2400" dirty="0"/>
              <a:t>α</a:t>
            </a:r>
            <a:r>
              <a:rPr lang="en-US" sz="2400" dirty="0" err="1"/>
              <a:t>ι</a:t>
            </a:r>
            <a:r>
              <a:rPr lang="en-US" sz="2400" dirty="0"/>
              <a:t> </a:t>
            </a:r>
            <a:r>
              <a:rPr lang="en-US" sz="2400" dirty="0" err="1"/>
              <a:t>δεσμευτικοί</a:t>
            </a:r>
            <a:r>
              <a:rPr lang="en-US" sz="2400" dirty="0"/>
              <a:t>, α</a:t>
            </a:r>
            <a:r>
              <a:rPr lang="en-US" sz="2400" dirty="0" err="1"/>
              <a:t>λλά</a:t>
            </a:r>
            <a:r>
              <a:rPr lang="en-US" sz="2400" dirty="0"/>
              <a:t> π</a:t>
            </a:r>
            <a:r>
              <a:rPr lang="en-US" sz="2400" dirty="0" err="1"/>
              <a:t>ρέ</a:t>
            </a:r>
            <a:r>
              <a:rPr lang="en-US" sz="2400" dirty="0"/>
              <a:t>π</a:t>
            </a:r>
            <a:r>
              <a:rPr lang="en-US" sz="2400" dirty="0" err="1"/>
              <a:t>ει</a:t>
            </a:r>
            <a:r>
              <a:rPr lang="en-US" sz="2400" dirty="0"/>
              <a:t> </a:t>
            </a:r>
            <a:r>
              <a:rPr lang="en-US" sz="2400" dirty="0" err="1"/>
              <a:t>ν</a:t>
            </a:r>
            <a:r>
              <a:rPr lang="en-US" sz="2400" dirty="0"/>
              <a:t>α </a:t>
            </a:r>
            <a:r>
              <a:rPr lang="en-US" sz="2400" dirty="0" err="1"/>
              <a:t>είν</a:t>
            </a:r>
            <a:r>
              <a:rPr lang="en-US" sz="2400" dirty="0"/>
              <a:t>α</a:t>
            </a:r>
            <a:r>
              <a:rPr lang="en-US" sz="2400" dirty="0" err="1"/>
              <a:t>ι</a:t>
            </a:r>
            <a:r>
              <a:rPr lang="en-US" sz="2400" dirty="0"/>
              <a:t> π</a:t>
            </a:r>
            <a:r>
              <a:rPr lang="en-US" sz="2400" dirty="0" err="1"/>
              <a:t>ροσ</a:t>
            </a:r>
            <a:r>
              <a:rPr lang="en-US" sz="2400" dirty="0"/>
              <a:t>α</a:t>
            </a:r>
            <a:r>
              <a:rPr lang="en-US" sz="2400" dirty="0" err="1"/>
              <a:t>ρμοσμένοι</a:t>
            </a:r>
            <a:r>
              <a:rPr lang="en-US" sz="2400" dirty="0"/>
              <a:t> </a:t>
            </a:r>
            <a:r>
              <a:rPr lang="en-US" sz="2400" dirty="0" err="1"/>
              <a:t>στους</a:t>
            </a:r>
            <a:r>
              <a:rPr lang="en-US" sz="2400" dirty="0"/>
              <a:t> </a:t>
            </a:r>
            <a:r>
              <a:rPr lang="en-US" sz="2400" dirty="0" err="1"/>
              <a:t>στόχους</a:t>
            </a:r>
            <a:r>
              <a:rPr lang="en-US" sz="2400" dirty="0"/>
              <a:t> </a:t>
            </a:r>
            <a:r>
              <a:rPr lang="en-US" sz="2400" dirty="0" err="1"/>
              <a:t>κ</a:t>
            </a:r>
            <a:r>
              <a:rPr lang="en-US" sz="2400" dirty="0"/>
              <a:t>α</a:t>
            </a:r>
            <a:r>
              <a:rPr lang="en-US" sz="2400" dirty="0" err="1"/>
              <a:t>ι</a:t>
            </a:r>
            <a:r>
              <a:rPr lang="en-US" sz="2400" dirty="0"/>
              <a:t> </a:t>
            </a:r>
            <a:r>
              <a:rPr lang="en-US" sz="2400" dirty="0" err="1"/>
              <a:t>το</a:t>
            </a:r>
            <a:r>
              <a:rPr lang="en-US" sz="2400" dirty="0"/>
              <a:t> </a:t>
            </a:r>
            <a:r>
              <a:rPr lang="en-US" sz="2400" dirty="0" err="1"/>
              <a:t>μέγεθος</a:t>
            </a:r>
            <a:r>
              <a:rPr lang="en-US" sz="2400" dirty="0"/>
              <a:t> </a:t>
            </a:r>
            <a:r>
              <a:rPr lang="en-US" sz="2400" dirty="0" err="1"/>
              <a:t>του</a:t>
            </a:r>
            <a:r>
              <a:rPr lang="en-US" sz="2400" dirty="0"/>
              <a:t> </a:t>
            </a:r>
            <a:r>
              <a:rPr lang="en-US" sz="2400" dirty="0" err="1"/>
              <a:t>οργ</a:t>
            </a:r>
            <a:r>
              <a:rPr lang="en-US" sz="2400" dirty="0"/>
              <a:t>α</a:t>
            </a:r>
            <a:r>
              <a:rPr lang="en-US" sz="2400" dirty="0" err="1"/>
              <a:t>νισμού</a:t>
            </a:r>
            <a:endParaRPr lang="en-US" sz="2400" dirty="0"/>
          </a:p>
          <a:p>
            <a:pPr marL="342900" indent="-228600">
              <a:lnSpc>
                <a:spcPct val="90000"/>
              </a:lnSpc>
              <a:buFont typeface="Arial" panose="020B0604020202020204" pitchFamily="34" charset="0"/>
              <a:buChar char="•"/>
            </a:pPr>
            <a:endParaRPr lang="en-US" sz="2400" dirty="0"/>
          </a:p>
          <a:p>
            <a:pPr marL="342900" indent="-228600">
              <a:lnSpc>
                <a:spcPct val="90000"/>
              </a:lnSpc>
              <a:buFont typeface="Arial" panose="020B0604020202020204" pitchFamily="34" charset="0"/>
              <a:buChar char="•"/>
            </a:pPr>
            <a:r>
              <a:rPr lang="en-US" sz="2400" dirty="0" err="1"/>
              <a:t>Οι</a:t>
            </a:r>
            <a:r>
              <a:rPr lang="en-US" sz="2400" dirty="0"/>
              <a:t> α</a:t>
            </a:r>
            <a:r>
              <a:rPr lang="en-US" sz="2400" dirty="0" err="1"/>
              <a:t>ξιολογητές</a:t>
            </a:r>
            <a:r>
              <a:rPr lang="en-US" sz="2400" dirty="0"/>
              <a:t> </a:t>
            </a:r>
            <a:r>
              <a:rPr lang="en-US" sz="2400" dirty="0" err="1"/>
              <a:t>κ</a:t>
            </a:r>
            <a:r>
              <a:rPr lang="en-US" sz="2400" dirty="0"/>
              <a:t>α</a:t>
            </a:r>
            <a:r>
              <a:rPr lang="en-US" sz="2400" dirty="0" err="1"/>
              <a:t>ι</a:t>
            </a:r>
            <a:r>
              <a:rPr lang="en-US" sz="2400" dirty="0"/>
              <a:t> </a:t>
            </a:r>
            <a:r>
              <a:rPr lang="en-US" sz="2400" dirty="0" err="1"/>
              <a:t>η</a:t>
            </a:r>
            <a:r>
              <a:rPr lang="en-US" sz="2400" dirty="0"/>
              <a:t> </a:t>
            </a:r>
            <a:r>
              <a:rPr lang="en-US" sz="2400" dirty="0" err="1"/>
              <a:t>Εθνική</a:t>
            </a:r>
            <a:r>
              <a:rPr lang="en-US" sz="2400" dirty="0"/>
              <a:t> </a:t>
            </a:r>
            <a:r>
              <a:rPr lang="en-US" sz="2400" dirty="0" err="1"/>
              <a:t>Υ</a:t>
            </a:r>
            <a:r>
              <a:rPr lang="en-US" sz="2400" dirty="0"/>
              <a:t>π</a:t>
            </a:r>
            <a:r>
              <a:rPr lang="en-US" sz="2400" dirty="0" err="1"/>
              <a:t>ηρεσί</a:t>
            </a:r>
            <a:r>
              <a:rPr lang="en-US" sz="2400" dirty="0"/>
              <a:t>α </a:t>
            </a:r>
            <a:r>
              <a:rPr lang="en-US" sz="2400" dirty="0" err="1"/>
              <a:t>μ</a:t>
            </a:r>
            <a:r>
              <a:rPr lang="en-US" sz="2400" dirty="0"/>
              <a:t>π</a:t>
            </a:r>
            <a:r>
              <a:rPr lang="en-US" sz="2400" dirty="0" err="1"/>
              <a:t>ορούν</a:t>
            </a:r>
            <a:r>
              <a:rPr lang="en-US" sz="2400" dirty="0"/>
              <a:t> </a:t>
            </a:r>
            <a:r>
              <a:rPr lang="en-US" sz="2400" dirty="0" err="1"/>
              <a:t>ε</a:t>
            </a:r>
            <a:r>
              <a:rPr lang="en-US" sz="2400" dirty="0"/>
              <a:t>π</a:t>
            </a:r>
            <a:r>
              <a:rPr lang="en-US" sz="2400" dirty="0" err="1"/>
              <a:t>ίσης</a:t>
            </a:r>
            <a:r>
              <a:rPr lang="en-US" sz="2400" dirty="0"/>
              <a:t> </a:t>
            </a:r>
            <a:r>
              <a:rPr lang="en-US" sz="2400" dirty="0" err="1"/>
              <a:t>ν</a:t>
            </a:r>
            <a:r>
              <a:rPr lang="en-US" sz="2400" dirty="0"/>
              <a:t>α π</a:t>
            </a:r>
            <a:r>
              <a:rPr lang="en-US" sz="2400" dirty="0" err="1"/>
              <a:t>ροτείνουν</a:t>
            </a:r>
            <a:r>
              <a:rPr lang="en-US" sz="2400" dirty="0"/>
              <a:t> </a:t>
            </a:r>
            <a:r>
              <a:rPr lang="en-US" sz="2400" dirty="0" err="1"/>
              <a:t>τη</a:t>
            </a:r>
            <a:r>
              <a:rPr lang="en-US" sz="2400" dirty="0"/>
              <a:t> </a:t>
            </a:r>
            <a:r>
              <a:rPr lang="en-US" sz="2400" dirty="0" err="1"/>
              <a:t>μείωση</a:t>
            </a:r>
            <a:r>
              <a:rPr lang="en-US" sz="2400" dirty="0"/>
              <a:t> </a:t>
            </a:r>
            <a:r>
              <a:rPr lang="en-US" sz="2400" dirty="0" err="1"/>
              <a:t>ορισμένων</a:t>
            </a:r>
            <a:r>
              <a:rPr lang="en-US" sz="2400" dirty="0"/>
              <a:t> </a:t>
            </a:r>
            <a:r>
              <a:rPr lang="en-US" sz="2400" dirty="0" err="1"/>
              <a:t>στόχων</a:t>
            </a:r>
            <a:r>
              <a:rPr lang="en-US" sz="2400" dirty="0"/>
              <a:t> </a:t>
            </a:r>
            <a:r>
              <a:rPr lang="en-US" sz="2400" dirty="0" err="1"/>
              <a:t>γι</a:t>
            </a:r>
            <a:r>
              <a:rPr lang="en-US" sz="2400" dirty="0"/>
              <a:t>α </a:t>
            </a:r>
            <a:r>
              <a:rPr lang="en-US" sz="2400" dirty="0" err="1"/>
              <a:t>ν</a:t>
            </a:r>
            <a:r>
              <a:rPr lang="en-US" sz="2400" dirty="0"/>
              <a:t>α </a:t>
            </a:r>
            <a:r>
              <a:rPr lang="en-US" sz="2400" dirty="0" err="1"/>
              <a:t>τους</a:t>
            </a:r>
            <a:r>
              <a:rPr lang="en-US" sz="2400" dirty="0"/>
              <a:t> </a:t>
            </a:r>
            <a:r>
              <a:rPr lang="en-US" sz="2400" dirty="0" err="1"/>
              <a:t>δι</a:t>
            </a:r>
            <a:r>
              <a:rPr lang="en-US" sz="2400" dirty="0"/>
              <a:t>α</a:t>
            </a:r>
            <a:r>
              <a:rPr lang="en-US" sz="2400" dirty="0" err="1"/>
              <a:t>τηρήσουν</a:t>
            </a:r>
            <a:r>
              <a:rPr lang="en-US" sz="2400" dirty="0"/>
              <a:t> </a:t>
            </a:r>
            <a:r>
              <a:rPr lang="en-US" sz="2400" dirty="0" err="1"/>
              <a:t>ρε</a:t>
            </a:r>
            <a:r>
              <a:rPr lang="en-US" sz="2400" dirty="0"/>
              <a:t>α</a:t>
            </a:r>
            <a:r>
              <a:rPr lang="en-US" sz="2400" dirty="0" err="1"/>
              <a:t>λιστικούς</a:t>
            </a:r>
            <a:r>
              <a:rPr lang="en-US" sz="2400" dirty="0"/>
              <a:t> </a:t>
            </a:r>
            <a:r>
              <a:rPr lang="en-US" sz="2400" dirty="0" err="1"/>
              <a:t>κ</a:t>
            </a:r>
            <a:r>
              <a:rPr lang="en-US" sz="2400" dirty="0"/>
              <a:t>α</a:t>
            </a:r>
            <a:r>
              <a:rPr lang="en-US" sz="2400" dirty="0" err="1"/>
              <a:t>ι</a:t>
            </a:r>
            <a:r>
              <a:rPr lang="en-US" sz="2400" dirty="0"/>
              <a:t> α</a:t>
            </a:r>
            <a:r>
              <a:rPr lang="en-US" sz="2400" dirty="0" err="1"/>
              <a:t>ν</a:t>
            </a:r>
            <a:r>
              <a:rPr lang="en-US" sz="2400" dirty="0"/>
              <a:t>α</a:t>
            </a:r>
            <a:r>
              <a:rPr lang="en-US" sz="2400" dirty="0" err="1"/>
              <a:t>λογικούς</a:t>
            </a:r>
            <a:endParaRPr lang="en-US" sz="2400" dirty="0"/>
          </a:p>
          <a:p>
            <a:pPr marL="342900" indent="-228600">
              <a:lnSpc>
                <a:spcPct val="90000"/>
              </a:lnSpc>
              <a:buFont typeface="Arial" panose="020B0604020202020204" pitchFamily="34" charset="0"/>
              <a:buChar char="•"/>
            </a:pPr>
            <a:endParaRPr lang="en-US" sz="2400" dirty="0"/>
          </a:p>
          <a:p>
            <a:pPr marL="342900" indent="-228600">
              <a:lnSpc>
                <a:spcPct val="90000"/>
              </a:lnSpc>
              <a:buFont typeface="Arial" panose="020B0604020202020204" pitchFamily="34" charset="0"/>
              <a:buChar char="•"/>
            </a:pPr>
            <a:r>
              <a:rPr lang="en-US" sz="2400" dirty="0" err="1"/>
              <a:t>Φροντίστε</a:t>
            </a:r>
            <a:r>
              <a:rPr lang="en-US" sz="2400" dirty="0"/>
              <a:t> </a:t>
            </a:r>
            <a:r>
              <a:rPr lang="en-US" sz="2400" dirty="0" err="1"/>
              <a:t>ν</a:t>
            </a:r>
            <a:r>
              <a:rPr lang="en-US" sz="2400" dirty="0"/>
              <a:t>α </a:t>
            </a:r>
            <a:r>
              <a:rPr lang="en-US" sz="2400" dirty="0" err="1"/>
              <a:t>είστε</a:t>
            </a:r>
            <a:r>
              <a:rPr lang="en-US" sz="2400" dirty="0"/>
              <a:t> </a:t>
            </a:r>
            <a:r>
              <a:rPr lang="en-US" sz="2400" dirty="0" err="1"/>
              <a:t>ρε</a:t>
            </a:r>
            <a:r>
              <a:rPr lang="en-US" sz="2400" dirty="0"/>
              <a:t>α</a:t>
            </a:r>
            <a:r>
              <a:rPr lang="en-US" sz="2400" dirty="0" err="1"/>
              <a:t>λιστικοί</a:t>
            </a:r>
            <a:r>
              <a:rPr lang="en-US" sz="2400" dirty="0"/>
              <a:t>  </a:t>
            </a:r>
            <a:r>
              <a:rPr lang="en-US" sz="2400" dirty="0" err="1"/>
              <a:t>στ</a:t>
            </a:r>
            <a:r>
              <a:rPr lang="en-US" sz="2400" dirty="0"/>
              <a:t>α α</a:t>
            </a:r>
            <a:r>
              <a:rPr lang="en-US" sz="2400" dirty="0" err="1"/>
              <a:t>ιτήμ</a:t>
            </a:r>
            <a:r>
              <a:rPr lang="en-US" sz="2400" dirty="0"/>
              <a:t>α</a:t>
            </a:r>
            <a:r>
              <a:rPr lang="en-US" sz="2400" dirty="0" err="1"/>
              <a:t>τ</a:t>
            </a:r>
            <a:r>
              <a:rPr lang="en-US" sz="2400" dirty="0"/>
              <a:t>α </a:t>
            </a:r>
            <a:r>
              <a:rPr lang="en-US" sz="2400" dirty="0" err="1"/>
              <a:t>σ</a:t>
            </a:r>
            <a:r>
              <a:rPr lang="en-US" sz="2400" dirty="0"/>
              <a:t>α</a:t>
            </a:r>
            <a:r>
              <a:rPr lang="en-US" sz="2400" dirty="0" err="1"/>
              <a:t>ς</a:t>
            </a:r>
            <a:r>
              <a:rPr lang="en-US" sz="2400" dirty="0"/>
              <a:t> </a:t>
            </a:r>
            <a:r>
              <a:rPr lang="en-US" sz="2400" dirty="0" err="1"/>
              <a:t>γι</a:t>
            </a:r>
            <a:r>
              <a:rPr lang="en-US" sz="2400" dirty="0"/>
              <a:t>α</a:t>
            </a:r>
            <a:r>
              <a:rPr lang="en-US" sz="2400" dirty="0" err="1"/>
              <a:t>τί</a:t>
            </a:r>
            <a:r>
              <a:rPr lang="en-US" sz="2400" dirty="0"/>
              <a:t> α</a:t>
            </a:r>
            <a:r>
              <a:rPr lang="en-US" sz="2400" dirty="0" err="1"/>
              <a:t>υτό</a:t>
            </a:r>
            <a:r>
              <a:rPr lang="en-US" sz="2400" dirty="0"/>
              <a:t> </a:t>
            </a:r>
            <a:r>
              <a:rPr lang="en-US" sz="2400" dirty="0" err="1"/>
              <a:t>έχει</a:t>
            </a:r>
            <a:r>
              <a:rPr lang="en-US" sz="2400" dirty="0"/>
              <a:t> α</a:t>
            </a:r>
            <a:r>
              <a:rPr lang="en-US" sz="2400" dirty="0" err="1"/>
              <a:t>ντίκτυ</a:t>
            </a:r>
            <a:r>
              <a:rPr lang="en-US" sz="2400" dirty="0"/>
              <a:t>π</a:t>
            </a:r>
            <a:r>
              <a:rPr lang="en-US" sz="2400" dirty="0" err="1"/>
              <a:t>ο</a:t>
            </a:r>
            <a:r>
              <a:rPr lang="en-US" sz="2400" dirty="0"/>
              <a:t> </a:t>
            </a:r>
            <a:r>
              <a:rPr lang="en-US" sz="2400" dirty="0" err="1"/>
              <a:t>στην</a:t>
            </a:r>
            <a:r>
              <a:rPr lang="en-US" sz="2400" dirty="0"/>
              <a:t> α</a:t>
            </a:r>
            <a:r>
              <a:rPr lang="en-US" sz="2400" dirty="0" err="1"/>
              <a:t>ξιολόγησή</a:t>
            </a:r>
            <a:r>
              <a:rPr lang="en-US" sz="2400" dirty="0"/>
              <a:t> </a:t>
            </a:r>
            <a:r>
              <a:rPr lang="en-US" sz="2400" dirty="0" err="1"/>
              <a:t>σ</a:t>
            </a:r>
            <a:r>
              <a:rPr lang="en-US" sz="2400" dirty="0"/>
              <a:t>α</a:t>
            </a:r>
            <a:r>
              <a:rPr lang="en-US" sz="2400" dirty="0" err="1"/>
              <a:t>ς</a:t>
            </a:r>
            <a:r>
              <a:rPr lang="en-US" sz="2400" dirty="0"/>
              <a:t> </a:t>
            </a:r>
          </a:p>
          <a:p>
            <a:pPr marL="171450" indent="-228600">
              <a:lnSpc>
                <a:spcPct val="90000"/>
              </a:lnSpc>
              <a:buFont typeface="Arial" panose="020B0604020202020204" pitchFamily="34" charset="0"/>
              <a:buChar char="•"/>
            </a:pPr>
            <a:endParaRPr lang="en-US" sz="2400" dirty="0"/>
          </a:p>
          <a:p>
            <a:pPr marL="342900" indent="-228600">
              <a:lnSpc>
                <a:spcPct val="90000"/>
              </a:lnSpc>
              <a:buFont typeface="Arial" panose="020B0604020202020204" pitchFamily="34" charset="0"/>
              <a:buChar char="•"/>
            </a:pPr>
            <a:r>
              <a:rPr lang="en-US" sz="2400" dirty="0" err="1"/>
              <a:t>Φροντίστε</a:t>
            </a:r>
            <a:r>
              <a:rPr lang="en-US" sz="2400" dirty="0"/>
              <a:t> </a:t>
            </a:r>
            <a:r>
              <a:rPr lang="en-US" sz="2400" dirty="0" err="1"/>
              <a:t>ν</a:t>
            </a:r>
            <a:r>
              <a:rPr lang="en-US" sz="2400" dirty="0"/>
              <a:t>α </a:t>
            </a:r>
            <a:r>
              <a:rPr lang="en-US" sz="2400" dirty="0" err="1"/>
              <a:t>συμ</a:t>
            </a:r>
            <a:r>
              <a:rPr lang="en-US" sz="2400" dirty="0"/>
              <a:t>π</a:t>
            </a:r>
            <a:r>
              <a:rPr lang="en-US" sz="2400" dirty="0" err="1"/>
              <a:t>εριλά</a:t>
            </a:r>
            <a:r>
              <a:rPr lang="en-US" sz="2400" dirty="0"/>
              <a:t>β</a:t>
            </a:r>
            <a:r>
              <a:rPr lang="en-US" sz="2400" dirty="0" err="1"/>
              <a:t>ετε</a:t>
            </a:r>
            <a:r>
              <a:rPr lang="en-US" sz="2400" dirty="0"/>
              <a:t> </a:t>
            </a:r>
            <a:r>
              <a:rPr lang="en-US" sz="2400" dirty="0" err="1"/>
              <a:t>ευάλωτες</a:t>
            </a:r>
            <a:r>
              <a:rPr lang="en-US" sz="2400" dirty="0"/>
              <a:t> </a:t>
            </a:r>
            <a:r>
              <a:rPr lang="en-US" sz="2400" dirty="0" err="1"/>
              <a:t>κοινωνικές</a:t>
            </a:r>
            <a:r>
              <a:rPr lang="en-US" sz="2400" dirty="0"/>
              <a:t> </a:t>
            </a:r>
            <a:r>
              <a:rPr lang="en-US" sz="2400" dirty="0" err="1"/>
              <a:t>ομάδες</a:t>
            </a:r>
            <a:r>
              <a:rPr lang="en-US" sz="2400" dirty="0"/>
              <a:t>, </a:t>
            </a:r>
            <a:r>
              <a:rPr lang="en-US" sz="2400" dirty="0" err="1"/>
              <a:t>ιδι</a:t>
            </a:r>
            <a:r>
              <a:rPr lang="en-US" sz="2400" dirty="0"/>
              <a:t>α</a:t>
            </a:r>
            <a:r>
              <a:rPr lang="en-US" sz="2400" dirty="0" err="1"/>
              <a:t>ίτερ</a:t>
            </a:r>
            <a:r>
              <a:rPr lang="en-US" sz="2400" dirty="0"/>
              <a:t>α </a:t>
            </a:r>
            <a:r>
              <a:rPr lang="en-US" sz="2400" dirty="0" err="1"/>
              <a:t>στην</a:t>
            </a:r>
            <a:r>
              <a:rPr lang="en-US" sz="2400" dirty="0"/>
              <a:t> π</a:t>
            </a:r>
            <a:r>
              <a:rPr lang="en-US" sz="2400" dirty="0" err="1"/>
              <a:t>ερί</a:t>
            </a:r>
            <a:r>
              <a:rPr lang="en-US" sz="2400" dirty="0"/>
              <a:t>π</a:t>
            </a:r>
            <a:r>
              <a:rPr lang="en-US" sz="2400" dirty="0" err="1"/>
              <a:t>τωση</a:t>
            </a:r>
            <a:r>
              <a:rPr lang="en-US" sz="2400" dirty="0"/>
              <a:t> </a:t>
            </a:r>
            <a:r>
              <a:rPr lang="en-US" sz="2400" dirty="0" err="1"/>
              <a:t>των</a:t>
            </a:r>
            <a:r>
              <a:rPr lang="en-US" sz="2400" dirty="0"/>
              <a:t> </a:t>
            </a:r>
            <a:r>
              <a:rPr lang="en-US" sz="2400" dirty="0" err="1"/>
              <a:t>εκ</a:t>
            </a:r>
            <a:r>
              <a:rPr lang="en-US" sz="2400" dirty="0"/>
              <a:t>πα</a:t>
            </a:r>
            <a:r>
              <a:rPr lang="en-US" sz="2400" dirty="0" err="1"/>
              <a:t>ιδευομένων</a:t>
            </a:r>
            <a:r>
              <a:rPr lang="en-US" sz="2400" dirty="0"/>
              <a:t>/</a:t>
            </a:r>
            <a:r>
              <a:rPr lang="en-US" sz="2400" dirty="0" err="1"/>
              <a:t>μ</a:t>
            </a:r>
            <a:r>
              <a:rPr lang="en-US" sz="2400" dirty="0"/>
              <a:t>α</a:t>
            </a:r>
            <a:r>
              <a:rPr lang="en-US" sz="2400" dirty="0" err="1"/>
              <a:t>θητών</a:t>
            </a:r>
            <a:endParaRPr lang="en-US" sz="2400" dirty="0"/>
          </a:p>
          <a:p>
            <a:pPr indent="-228600">
              <a:lnSpc>
                <a:spcPct val="90000"/>
              </a:lnSpc>
              <a:buFont typeface="Arial" panose="020B0604020202020204" pitchFamily="34" charset="0"/>
              <a:buChar char="•"/>
            </a:pPr>
            <a:endParaRPr lang="en-US" sz="2400" dirty="0"/>
          </a:p>
          <a:p>
            <a:pPr marL="285750" marR="62230" indent="-228600">
              <a:lnSpc>
                <a:spcPct val="90000"/>
              </a:lnSpc>
              <a:spcBef>
                <a:spcPts val="500"/>
              </a:spcBef>
              <a:buFont typeface="Arial" panose="020B0604020202020204" pitchFamily="34" charset="0"/>
              <a:buChar char="•"/>
            </a:pPr>
            <a:endParaRPr lang="en-US" sz="2400" dirty="0"/>
          </a:p>
          <a:p>
            <a:pPr marL="285750" marR="62230" indent="-228600">
              <a:lnSpc>
                <a:spcPct val="90000"/>
              </a:lnSpc>
              <a:spcBef>
                <a:spcPts val="500"/>
              </a:spcBef>
              <a:buFont typeface="Arial" panose="020B0604020202020204" pitchFamily="34" charset="0"/>
              <a:buChar char="•"/>
            </a:pPr>
            <a:endParaRPr lang="en-US" sz="2400" dirty="0"/>
          </a:p>
          <a:p>
            <a:pPr marL="285750" lvl="1" indent="-228600">
              <a:lnSpc>
                <a:spcPct val="90000"/>
              </a:lnSpc>
              <a:spcBef>
                <a:spcPct val="0"/>
              </a:spcBef>
              <a:spcAft>
                <a:spcPct val="150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29335186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5015880" y="-260582"/>
            <a:ext cx="7706070"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100" dirty="0">
                <a:latin typeface="+mj-lt"/>
                <a:ea typeface="+mj-ea"/>
                <a:cs typeface="+mj-cs"/>
              </a:rPr>
              <a:t>Erasmus Plan - Quality Standards (3/3)</a:t>
            </a:r>
            <a:endParaRPr lang="en-US" sz="4100" b="1" dirty="0">
              <a:latin typeface="+mj-lt"/>
              <a:ea typeface="+mj-ea"/>
              <a:cs typeface="+mj-cs"/>
            </a:endParaRPr>
          </a:p>
        </p:txBody>
      </p:sp>
      <p:pic>
        <p:nvPicPr>
          <p:cNvPr id="5" name="Picture 4" descr="Pen placed on top of a signature line">
            <a:extLst>
              <a:ext uri="{FF2B5EF4-FFF2-40B4-BE49-F238E27FC236}">
                <a16:creationId xmlns:a16="http://schemas.microsoft.com/office/drawing/2014/main" id="{1F7221E4-D3D6-6E4A-FD58-A226A72AAA01}"/>
              </a:ext>
            </a:extLst>
          </p:cNvPr>
          <p:cNvPicPr>
            <a:picLocks noChangeAspect="1"/>
          </p:cNvPicPr>
          <p:nvPr/>
        </p:nvPicPr>
        <p:blipFill rotWithShape="1">
          <a:blip r:embed="rId3"/>
          <a:srcRect l="40467" r="-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Rectangle 2"/>
          <p:cNvSpPr/>
          <p:nvPr/>
        </p:nvSpPr>
        <p:spPr>
          <a:xfrm>
            <a:off x="3279925" y="1124744"/>
            <a:ext cx="8928991" cy="5090185"/>
          </a:xfrm>
          <a:prstGeom prst="rect">
            <a:avLst/>
          </a:prstGeom>
        </p:spPr>
        <p:txBody>
          <a:bodyPr vert="horz" lIns="91440" tIns="45720" rIns="91440" bIns="45720" rtlCol="0">
            <a:noAutofit/>
          </a:bodyPr>
          <a:lstStyle/>
          <a:p>
            <a:pPr marL="772160" indent="-228600">
              <a:lnSpc>
                <a:spcPct val="90000"/>
              </a:lnSpc>
              <a:spcBef>
                <a:spcPts val="1880"/>
              </a:spcBef>
              <a:buFont typeface="Arial" panose="020B0604020202020204" pitchFamily="34" charset="0"/>
              <a:buChar char="•"/>
              <a:tabLst>
                <a:tab pos="772795" algn="l"/>
                <a:tab pos="773430" algn="l"/>
              </a:tabLst>
            </a:pPr>
            <a:r>
              <a:rPr lang="en-US" sz="2000" dirty="0" err="1"/>
              <a:t>Περιγράφουν</a:t>
            </a:r>
            <a:r>
              <a:rPr lang="en-US" sz="2000" dirty="0"/>
              <a:t> π</a:t>
            </a:r>
            <a:r>
              <a:rPr lang="en-US" sz="2000" dirty="0" err="1"/>
              <a:t>ώς</a:t>
            </a:r>
            <a:r>
              <a:rPr lang="en-US" sz="2000" dirty="0"/>
              <a:t> π</a:t>
            </a:r>
            <a:r>
              <a:rPr lang="en-US" sz="2000" dirty="0" err="1"/>
              <a:t>ρέ</a:t>
            </a:r>
            <a:r>
              <a:rPr lang="en-US" sz="2000" dirty="0"/>
              <a:t>π</a:t>
            </a:r>
            <a:r>
              <a:rPr lang="en-US" sz="2000" dirty="0" err="1"/>
              <a:t>ει</a:t>
            </a:r>
            <a:r>
              <a:rPr lang="en-US" sz="2000" dirty="0"/>
              <a:t> </a:t>
            </a:r>
            <a:r>
              <a:rPr lang="en-US" sz="2000" dirty="0" err="1"/>
              <a:t>ν</a:t>
            </a:r>
            <a:r>
              <a:rPr lang="en-US" sz="2000" dirty="0"/>
              <a:t>α </a:t>
            </a:r>
            <a:r>
              <a:rPr lang="en-US" sz="2000" dirty="0" err="1"/>
              <a:t>είν</a:t>
            </a:r>
            <a:r>
              <a:rPr lang="en-US" sz="2000" dirty="0"/>
              <a:t>α</a:t>
            </a:r>
            <a:r>
              <a:rPr lang="en-US" sz="2000" dirty="0" err="1"/>
              <a:t>ι</a:t>
            </a:r>
            <a:r>
              <a:rPr lang="en-US" sz="2000" dirty="0"/>
              <a:t> </a:t>
            </a:r>
            <a:r>
              <a:rPr lang="en-US" sz="2000" dirty="0" err="1"/>
              <a:t>έν</a:t>
            </a:r>
            <a:r>
              <a:rPr lang="en-US" sz="2000" dirty="0"/>
              <a:t>α </a:t>
            </a:r>
            <a:r>
              <a:rPr lang="en-US" sz="2000" dirty="0" err="1"/>
              <a:t>κ</a:t>
            </a:r>
            <a:r>
              <a:rPr lang="en-US" sz="2000" dirty="0"/>
              <a:t>α</a:t>
            </a:r>
            <a:r>
              <a:rPr lang="en-US" sz="2000" dirty="0" err="1"/>
              <a:t>λό</a:t>
            </a:r>
            <a:r>
              <a:rPr lang="en-US" sz="2000" dirty="0"/>
              <a:t> </a:t>
            </a:r>
            <a:r>
              <a:rPr lang="en-US" sz="2000" dirty="0" err="1"/>
              <a:t>σχέδιο</a:t>
            </a:r>
            <a:r>
              <a:rPr lang="en-US" sz="2000" dirty="0"/>
              <a:t> </a:t>
            </a:r>
            <a:r>
              <a:rPr lang="en-US" sz="2000" dirty="0" err="1"/>
              <a:t>κινητικότητ</a:t>
            </a:r>
            <a:r>
              <a:rPr lang="en-US" sz="2000" dirty="0"/>
              <a:t>α</a:t>
            </a:r>
            <a:r>
              <a:rPr lang="en-US" sz="2000" dirty="0" err="1"/>
              <a:t>ς</a:t>
            </a:r>
            <a:r>
              <a:rPr lang="en-US" sz="2000" dirty="0"/>
              <a:t>. </a:t>
            </a:r>
            <a:r>
              <a:rPr lang="en-US" sz="2000" dirty="0" err="1"/>
              <a:t>Π</a:t>
            </a:r>
            <a:r>
              <a:rPr lang="en-US" sz="2000" dirty="0"/>
              <a:t>α</a:t>
            </a:r>
            <a:r>
              <a:rPr lang="en-US" sz="2000" dirty="0" err="1"/>
              <a:t>ρ</a:t>
            </a:r>
            <a:r>
              <a:rPr lang="en-US" sz="2000" dirty="0"/>
              <a:t>α</a:t>
            </a:r>
            <a:r>
              <a:rPr lang="en-US" sz="2000" dirty="0" err="1"/>
              <a:t>τίθεντ</a:t>
            </a:r>
            <a:r>
              <a:rPr lang="en-US" sz="2000" dirty="0"/>
              <a:t>α</a:t>
            </a:r>
            <a:r>
              <a:rPr lang="en-US" sz="2000" dirty="0" err="1"/>
              <a:t>ι</a:t>
            </a:r>
            <a:r>
              <a:rPr lang="en-US" sz="2000" dirty="0"/>
              <a:t> </a:t>
            </a:r>
            <a:r>
              <a:rPr lang="en-US" sz="2000" dirty="0" err="1"/>
              <a:t>στην</a:t>
            </a:r>
            <a:r>
              <a:rPr lang="en-US" sz="2000" dirty="0"/>
              <a:t> α</a:t>
            </a:r>
            <a:r>
              <a:rPr lang="en-US" sz="2000" dirty="0" err="1"/>
              <a:t>ίτηση</a:t>
            </a:r>
            <a:r>
              <a:rPr lang="en-US" sz="2000" dirty="0"/>
              <a:t> </a:t>
            </a:r>
            <a:r>
              <a:rPr lang="en-US" sz="2000" dirty="0" err="1"/>
              <a:t>κ</a:t>
            </a:r>
            <a:r>
              <a:rPr lang="en-US" sz="2000" dirty="0"/>
              <a:t>α</a:t>
            </a:r>
            <a:r>
              <a:rPr lang="en-US" sz="2000" dirty="0" err="1"/>
              <a:t>ι</a:t>
            </a:r>
            <a:r>
              <a:rPr lang="en-US" sz="2000" dirty="0"/>
              <a:t> </a:t>
            </a:r>
            <a:r>
              <a:rPr lang="en-US" sz="2000" dirty="0" err="1"/>
              <a:t>οι</a:t>
            </a:r>
            <a:r>
              <a:rPr lang="en-US" sz="2000" dirty="0"/>
              <a:t> α</a:t>
            </a:r>
            <a:r>
              <a:rPr lang="en-US" sz="2000" dirty="0" err="1"/>
              <a:t>ιτούντες</a:t>
            </a:r>
            <a:r>
              <a:rPr lang="en-US" sz="2000" dirty="0"/>
              <a:t> </a:t>
            </a:r>
            <a:r>
              <a:rPr lang="en-US" sz="2000" dirty="0" err="1"/>
              <a:t>κ</a:t>
            </a:r>
            <a:r>
              <a:rPr lang="en-US" sz="2000" dirty="0"/>
              <a:t>α</a:t>
            </a:r>
            <a:r>
              <a:rPr lang="en-US" sz="2000" dirty="0" err="1"/>
              <a:t>λούντ</a:t>
            </a:r>
            <a:r>
              <a:rPr lang="en-US" sz="2000" dirty="0"/>
              <a:t>α</a:t>
            </a:r>
            <a:r>
              <a:rPr lang="en-US" sz="2000" dirty="0" err="1"/>
              <a:t>ι</a:t>
            </a:r>
            <a:r>
              <a:rPr lang="en-US" sz="2000" dirty="0"/>
              <a:t> </a:t>
            </a:r>
            <a:r>
              <a:rPr lang="en-US" sz="2000" dirty="0" err="1"/>
              <a:t>ν</a:t>
            </a:r>
            <a:r>
              <a:rPr lang="en-US" sz="2000" dirty="0"/>
              <a:t>α </a:t>
            </a:r>
            <a:r>
              <a:rPr lang="en-US" sz="2000" dirty="0" err="1"/>
              <a:t>δηλώσουν</a:t>
            </a:r>
            <a:r>
              <a:rPr lang="en-US" sz="2000" dirty="0"/>
              <a:t> </a:t>
            </a:r>
            <a:r>
              <a:rPr lang="en-US" sz="2000" dirty="0" err="1"/>
              <a:t>ρητά</a:t>
            </a:r>
            <a:r>
              <a:rPr lang="en-US" sz="2000" dirty="0"/>
              <a:t> </a:t>
            </a:r>
            <a:r>
              <a:rPr lang="en-US" sz="2000" dirty="0" err="1"/>
              <a:t>ότι</a:t>
            </a:r>
            <a:r>
              <a:rPr lang="en-US" sz="2000" dirty="0"/>
              <a:t> </a:t>
            </a:r>
            <a:r>
              <a:rPr lang="en-US" sz="2000" dirty="0" err="1"/>
              <a:t>θ</a:t>
            </a:r>
            <a:r>
              <a:rPr lang="en-US" sz="2000" dirty="0"/>
              <a:t>α </a:t>
            </a:r>
            <a:r>
              <a:rPr lang="en-US" sz="2000" dirty="0" err="1"/>
              <a:t>τηρήσουν</a:t>
            </a:r>
            <a:r>
              <a:rPr lang="en-US" sz="2000" dirty="0"/>
              <a:t> </a:t>
            </a:r>
            <a:r>
              <a:rPr lang="en-US" sz="2000" dirty="0" err="1"/>
              <a:t>τ</a:t>
            </a:r>
            <a:r>
              <a:rPr lang="en-US" sz="2000" dirty="0"/>
              <a:t>α α</a:t>
            </a:r>
            <a:r>
              <a:rPr lang="en-US" sz="2000" dirty="0" err="1"/>
              <a:t>κόλουθ</a:t>
            </a:r>
            <a:r>
              <a:rPr lang="en-US" sz="2000" dirty="0"/>
              <a:t>α π</a:t>
            </a:r>
            <a:r>
              <a:rPr lang="en-US" sz="2000" dirty="0" err="1"/>
              <a:t>ρότυ</a:t>
            </a:r>
            <a:r>
              <a:rPr lang="en-US" sz="2000" dirty="0"/>
              <a:t>πα: </a:t>
            </a:r>
          </a:p>
          <a:p>
            <a:pPr marL="429260" indent="-228600">
              <a:lnSpc>
                <a:spcPct val="90000"/>
              </a:lnSpc>
              <a:spcBef>
                <a:spcPts val="1880"/>
              </a:spcBef>
              <a:buFont typeface="Arial" panose="020B0604020202020204" pitchFamily="34" charset="0"/>
              <a:buChar char="•"/>
              <a:tabLst>
                <a:tab pos="772795" algn="l"/>
                <a:tab pos="773430" algn="l"/>
              </a:tabLst>
            </a:pPr>
            <a:r>
              <a:rPr lang="en-US" sz="2000" b="1" dirty="0"/>
              <a:t>1. </a:t>
            </a:r>
            <a:r>
              <a:rPr lang="en-US" sz="2000" b="1" dirty="0" err="1"/>
              <a:t>Β</a:t>
            </a:r>
            <a:r>
              <a:rPr lang="en-US" sz="2000" b="1" dirty="0"/>
              <a:t>α</a:t>
            </a:r>
            <a:r>
              <a:rPr lang="en-US" sz="2000" b="1" dirty="0" err="1"/>
              <a:t>σικές</a:t>
            </a:r>
            <a:r>
              <a:rPr lang="en-US" sz="2000" b="1" dirty="0"/>
              <a:t> </a:t>
            </a:r>
            <a:r>
              <a:rPr lang="en-US" sz="2000" b="1" dirty="0" err="1"/>
              <a:t>Αρχές</a:t>
            </a:r>
            <a:r>
              <a:rPr lang="en-US" sz="2000" b="1" dirty="0"/>
              <a:t>: </a:t>
            </a:r>
          </a:p>
          <a:p>
            <a:pPr marL="1057910" indent="-228600">
              <a:lnSpc>
                <a:spcPct val="90000"/>
              </a:lnSpc>
              <a:spcBef>
                <a:spcPts val="1880"/>
              </a:spcBef>
              <a:buFont typeface="Arial" panose="020B0604020202020204" pitchFamily="34" charset="0"/>
              <a:buChar char="•"/>
              <a:tabLst>
                <a:tab pos="772795" algn="l"/>
                <a:tab pos="773430" algn="l"/>
              </a:tabLst>
            </a:pPr>
            <a:r>
              <a:rPr lang="en-US" sz="2000" dirty="0" err="1"/>
              <a:t>Συμ</a:t>
            </a:r>
            <a:r>
              <a:rPr lang="en-US" sz="2000" dirty="0"/>
              <a:t>π</a:t>
            </a:r>
            <a:r>
              <a:rPr lang="en-US" sz="2000" dirty="0" err="1"/>
              <a:t>εριλη</a:t>
            </a:r>
            <a:r>
              <a:rPr lang="en-US" sz="2000" dirty="0"/>
              <a:t>π</a:t>
            </a:r>
            <a:r>
              <a:rPr lang="en-US" sz="2000" dirty="0" err="1"/>
              <a:t>τικότητ</a:t>
            </a:r>
            <a:r>
              <a:rPr lang="en-US" sz="2000" dirty="0"/>
              <a:t>α </a:t>
            </a:r>
            <a:r>
              <a:rPr lang="en-US" sz="2000" dirty="0" err="1"/>
              <a:t>κ</a:t>
            </a:r>
            <a:r>
              <a:rPr lang="en-US" sz="2000" dirty="0"/>
              <a:t>α</a:t>
            </a:r>
            <a:r>
              <a:rPr lang="en-US" sz="2000" dirty="0" err="1"/>
              <a:t>ι</a:t>
            </a:r>
            <a:r>
              <a:rPr lang="en-US" sz="2000" dirty="0"/>
              <a:t> </a:t>
            </a:r>
            <a:r>
              <a:rPr lang="en-US" sz="2000" dirty="0" err="1"/>
              <a:t>Πολυμορφί</a:t>
            </a:r>
            <a:r>
              <a:rPr lang="en-US" sz="2000" dirty="0"/>
              <a:t>α, </a:t>
            </a:r>
          </a:p>
          <a:p>
            <a:pPr marL="1057910" indent="-228600">
              <a:lnSpc>
                <a:spcPct val="90000"/>
              </a:lnSpc>
              <a:spcBef>
                <a:spcPts val="1880"/>
              </a:spcBef>
              <a:buFont typeface="Arial" panose="020B0604020202020204" pitchFamily="34" charset="0"/>
              <a:buChar char="•"/>
              <a:tabLst>
                <a:tab pos="772795" algn="l"/>
                <a:tab pos="773430" algn="l"/>
              </a:tabLst>
            </a:pPr>
            <a:r>
              <a:rPr lang="en-US" sz="2000" dirty="0" err="1"/>
              <a:t>Ψηφι</a:t>
            </a:r>
            <a:r>
              <a:rPr lang="en-US" sz="2000" dirty="0"/>
              <a:t>α</a:t>
            </a:r>
            <a:r>
              <a:rPr lang="en-US" sz="2000" dirty="0" err="1"/>
              <a:t>κή</a:t>
            </a:r>
            <a:r>
              <a:rPr lang="en-US" sz="2000" dirty="0"/>
              <a:t> </a:t>
            </a:r>
            <a:r>
              <a:rPr lang="en-US" sz="2000" dirty="0" err="1"/>
              <a:t>Εκ</a:t>
            </a:r>
            <a:r>
              <a:rPr lang="en-US" sz="2000" dirty="0"/>
              <a:t>πα</a:t>
            </a:r>
            <a:r>
              <a:rPr lang="en-US" sz="2000" dirty="0" err="1"/>
              <a:t>ίδευση</a:t>
            </a:r>
            <a:r>
              <a:rPr lang="en-US" sz="2000" dirty="0"/>
              <a:t> (</a:t>
            </a:r>
            <a:r>
              <a:rPr lang="en-US" sz="2000" dirty="0" err="1"/>
              <a:t>μικτές</a:t>
            </a:r>
            <a:r>
              <a:rPr lang="en-US" sz="2000" dirty="0"/>
              <a:t> </a:t>
            </a:r>
            <a:r>
              <a:rPr lang="en-US" sz="2000" dirty="0" err="1"/>
              <a:t>κινητικότητες</a:t>
            </a:r>
            <a:r>
              <a:rPr lang="en-US" sz="2000" dirty="0"/>
              <a:t>)</a:t>
            </a:r>
          </a:p>
          <a:p>
            <a:pPr marL="1057910" indent="-228600">
              <a:lnSpc>
                <a:spcPct val="90000"/>
              </a:lnSpc>
              <a:spcBef>
                <a:spcPts val="1880"/>
              </a:spcBef>
              <a:buFont typeface="Arial" panose="020B0604020202020204" pitchFamily="34" charset="0"/>
              <a:buChar char="•"/>
              <a:tabLst>
                <a:tab pos="772795" algn="l"/>
                <a:tab pos="773430" algn="l"/>
              </a:tabLst>
            </a:pPr>
            <a:r>
              <a:rPr lang="en-US" sz="2000" dirty="0"/>
              <a:t> </a:t>
            </a:r>
            <a:r>
              <a:rPr lang="en-US" sz="2000" dirty="0" err="1"/>
              <a:t>Περι</a:t>
            </a:r>
            <a:r>
              <a:rPr lang="en-US" sz="2000" dirty="0"/>
              <a:t>βα</a:t>
            </a:r>
            <a:r>
              <a:rPr lang="en-US" sz="2000" dirty="0" err="1"/>
              <a:t>λλοντική</a:t>
            </a:r>
            <a:r>
              <a:rPr lang="en-US" sz="2000" dirty="0"/>
              <a:t> β</a:t>
            </a:r>
            <a:r>
              <a:rPr lang="en-US" sz="2000" dirty="0" err="1"/>
              <a:t>ιωσιμότητ</a:t>
            </a:r>
            <a:r>
              <a:rPr lang="en-US" sz="2000" dirty="0"/>
              <a:t>α </a:t>
            </a:r>
            <a:r>
              <a:rPr lang="en-US" sz="2000" dirty="0" err="1"/>
              <a:t>κ</a:t>
            </a:r>
            <a:r>
              <a:rPr lang="en-US" sz="2000" dirty="0"/>
              <a:t>α</a:t>
            </a:r>
            <a:r>
              <a:rPr lang="en-US" sz="2000" dirty="0" err="1"/>
              <a:t>ι</a:t>
            </a:r>
            <a:r>
              <a:rPr lang="en-US" sz="2000" dirty="0"/>
              <a:t> </a:t>
            </a:r>
            <a:r>
              <a:rPr lang="en-US" sz="2000" dirty="0" err="1"/>
              <a:t>ευθύνη</a:t>
            </a:r>
            <a:endParaRPr lang="en-US" sz="2000" dirty="0"/>
          </a:p>
          <a:p>
            <a:pPr marL="1057910" indent="-228600">
              <a:lnSpc>
                <a:spcPct val="90000"/>
              </a:lnSpc>
              <a:spcBef>
                <a:spcPts val="1880"/>
              </a:spcBef>
              <a:buFont typeface="Arial" panose="020B0604020202020204" pitchFamily="34" charset="0"/>
              <a:buChar char="•"/>
              <a:tabLst>
                <a:tab pos="772795" algn="l"/>
                <a:tab pos="773430" algn="l"/>
              </a:tabLst>
            </a:pPr>
            <a:r>
              <a:rPr lang="en-US" sz="2000" dirty="0" err="1"/>
              <a:t>Eνεργός</a:t>
            </a:r>
            <a:r>
              <a:rPr lang="en-US" sz="2000" dirty="0"/>
              <a:t> </a:t>
            </a:r>
            <a:r>
              <a:rPr lang="en-US" sz="2000" dirty="0" err="1"/>
              <a:t>συμμετοχή</a:t>
            </a:r>
            <a:r>
              <a:rPr lang="en-US" sz="2000" dirty="0"/>
              <a:t> </a:t>
            </a:r>
            <a:r>
              <a:rPr lang="en-US" sz="2000" dirty="0" err="1"/>
              <a:t>στο</a:t>
            </a:r>
            <a:r>
              <a:rPr lang="en-US" sz="2000" dirty="0"/>
              <a:t> </a:t>
            </a:r>
            <a:r>
              <a:rPr lang="en-US" sz="2000" dirty="0" err="1"/>
              <a:t>δίκτυο</a:t>
            </a:r>
            <a:r>
              <a:rPr lang="en-US" sz="2000" dirty="0"/>
              <a:t> </a:t>
            </a:r>
            <a:r>
              <a:rPr lang="en-US" sz="2000" dirty="0" err="1"/>
              <a:t>οργ</a:t>
            </a:r>
            <a:r>
              <a:rPr lang="en-US" sz="2000" dirty="0"/>
              <a:t>α</a:t>
            </a:r>
            <a:r>
              <a:rPr lang="en-US" sz="2000" dirty="0" err="1"/>
              <a:t>νισμών</a:t>
            </a:r>
            <a:r>
              <a:rPr lang="en-US" sz="2000" dirty="0"/>
              <a:t> Erasmus</a:t>
            </a:r>
          </a:p>
          <a:p>
            <a:pPr marL="772795" indent="-228600">
              <a:lnSpc>
                <a:spcPct val="90000"/>
              </a:lnSpc>
              <a:buFont typeface="Arial" panose="020B0604020202020204" pitchFamily="34" charset="0"/>
              <a:buChar char="•"/>
              <a:tabLst>
                <a:tab pos="772795" algn="l"/>
                <a:tab pos="773430" algn="l"/>
              </a:tabLst>
            </a:pPr>
            <a:endParaRPr lang="en-US" sz="2000" dirty="0"/>
          </a:p>
          <a:p>
            <a:pPr marL="429260" indent="-228600">
              <a:lnSpc>
                <a:spcPct val="90000"/>
              </a:lnSpc>
              <a:buFont typeface="Arial" panose="020B0604020202020204" pitchFamily="34" charset="0"/>
              <a:buChar char="•"/>
              <a:tabLst>
                <a:tab pos="772795" algn="l"/>
                <a:tab pos="773430" algn="l"/>
              </a:tabLst>
            </a:pPr>
            <a:r>
              <a:rPr lang="en-US" sz="2000" b="1" dirty="0"/>
              <a:t>2. </a:t>
            </a:r>
            <a:r>
              <a:rPr lang="en-US" sz="2000" b="1" dirty="0" err="1"/>
              <a:t>Ορθή</a:t>
            </a:r>
            <a:r>
              <a:rPr lang="en-US" sz="2000" b="1" dirty="0"/>
              <a:t> </a:t>
            </a:r>
            <a:r>
              <a:rPr lang="en-US" sz="2000" b="1" dirty="0" err="1"/>
              <a:t>δι</a:t>
            </a:r>
            <a:r>
              <a:rPr lang="en-US" sz="2000" b="1" dirty="0"/>
              <a:t>α</a:t>
            </a:r>
            <a:r>
              <a:rPr lang="en-US" sz="2000" b="1" dirty="0" err="1"/>
              <a:t>χείριση</a:t>
            </a:r>
            <a:r>
              <a:rPr lang="en-US" sz="2000" b="1" dirty="0"/>
              <a:t> </a:t>
            </a:r>
            <a:r>
              <a:rPr lang="en-US" sz="2000" b="1" dirty="0" err="1"/>
              <a:t>των</a:t>
            </a:r>
            <a:r>
              <a:rPr lang="en-US" sz="2000" b="1" dirty="0"/>
              <a:t> </a:t>
            </a:r>
            <a:r>
              <a:rPr lang="en-US" sz="2000" b="1" dirty="0" err="1"/>
              <a:t>δρ</a:t>
            </a:r>
            <a:r>
              <a:rPr lang="en-US" sz="2000" b="1" dirty="0"/>
              <a:t>α</a:t>
            </a:r>
            <a:r>
              <a:rPr lang="en-US" sz="2000" b="1" dirty="0" err="1"/>
              <a:t>στηριοτήτων</a:t>
            </a:r>
            <a:r>
              <a:rPr lang="en-US" sz="2000" b="1" dirty="0"/>
              <a:t> </a:t>
            </a:r>
            <a:r>
              <a:rPr lang="en-US" sz="2000" b="1" dirty="0" err="1"/>
              <a:t>κινητικότητ</a:t>
            </a:r>
            <a:r>
              <a:rPr lang="en-US" sz="2000" b="1" dirty="0"/>
              <a:t>α</a:t>
            </a:r>
            <a:r>
              <a:rPr lang="en-US" sz="2000" b="1" dirty="0" err="1"/>
              <a:t>ς</a:t>
            </a:r>
            <a:endParaRPr lang="en-US" sz="2000" b="1" dirty="0"/>
          </a:p>
          <a:p>
            <a:pPr marL="457200" indent="-228600">
              <a:lnSpc>
                <a:spcPct val="90000"/>
              </a:lnSpc>
              <a:spcBef>
                <a:spcPts val="35"/>
              </a:spcBef>
              <a:buFont typeface="Arial" panose="020B0604020202020204" pitchFamily="34" charset="0"/>
              <a:buChar char="•"/>
            </a:pPr>
            <a:endParaRPr lang="en-US" sz="2000" b="1" dirty="0"/>
          </a:p>
          <a:p>
            <a:pPr marL="429260" indent="-228600">
              <a:lnSpc>
                <a:spcPct val="90000"/>
              </a:lnSpc>
              <a:buFont typeface="Arial" panose="020B0604020202020204" pitchFamily="34" charset="0"/>
              <a:buChar char="•"/>
              <a:tabLst>
                <a:tab pos="772795" algn="l"/>
                <a:tab pos="773430" algn="l"/>
              </a:tabLst>
            </a:pPr>
            <a:r>
              <a:rPr lang="en-US" sz="2000" b="1" dirty="0"/>
              <a:t>3. </a:t>
            </a:r>
            <a:r>
              <a:rPr lang="en-US" sz="2000" b="1" dirty="0" err="1"/>
              <a:t>Π</a:t>
            </a:r>
            <a:r>
              <a:rPr lang="en-US" sz="2000" b="1" dirty="0"/>
              <a:t>α</a:t>
            </a:r>
            <a:r>
              <a:rPr lang="en-US" sz="2000" b="1" dirty="0" err="1"/>
              <a:t>ροχή</a:t>
            </a:r>
            <a:r>
              <a:rPr lang="en-US" sz="2000" b="1" dirty="0"/>
              <a:t> </a:t>
            </a:r>
            <a:r>
              <a:rPr lang="en-US" sz="2000" b="1" dirty="0" err="1"/>
              <a:t>υ</a:t>
            </a:r>
            <a:r>
              <a:rPr lang="en-US" sz="2000" b="1" dirty="0"/>
              <a:t>π</a:t>
            </a:r>
            <a:r>
              <a:rPr lang="en-US" sz="2000" b="1" dirty="0" err="1"/>
              <a:t>οστήριξης</a:t>
            </a:r>
            <a:r>
              <a:rPr lang="en-US" sz="2000" b="1" dirty="0"/>
              <a:t> </a:t>
            </a:r>
            <a:r>
              <a:rPr lang="en-US" sz="2000" b="1" dirty="0" err="1"/>
              <a:t>στους</a:t>
            </a:r>
            <a:r>
              <a:rPr lang="en-US" sz="2000" b="1" dirty="0"/>
              <a:t> </a:t>
            </a:r>
            <a:r>
              <a:rPr lang="en-US" sz="2000" b="1" dirty="0" err="1"/>
              <a:t>συμμετέχοντες</a:t>
            </a:r>
            <a:r>
              <a:rPr lang="en-US" sz="2000" b="1" dirty="0"/>
              <a:t> </a:t>
            </a:r>
            <a:r>
              <a:rPr lang="en-US" sz="2000" b="1" dirty="0" err="1"/>
              <a:t>κ</a:t>
            </a:r>
            <a:r>
              <a:rPr lang="en-US" sz="2000" b="1" dirty="0"/>
              <a:t>α</a:t>
            </a:r>
            <a:r>
              <a:rPr lang="en-US" sz="2000" b="1" dirty="0" err="1"/>
              <a:t>ι</a:t>
            </a:r>
            <a:r>
              <a:rPr lang="en-US" sz="2000" b="1" dirty="0"/>
              <a:t> </a:t>
            </a:r>
            <a:r>
              <a:rPr lang="en-US" sz="2000" b="1" dirty="0" err="1"/>
              <a:t>δι</a:t>
            </a:r>
            <a:r>
              <a:rPr lang="en-US" sz="2000" b="1" dirty="0"/>
              <a:t>α</a:t>
            </a:r>
            <a:r>
              <a:rPr lang="en-US" sz="2000" b="1" dirty="0" err="1"/>
              <a:t>σφάλιση</a:t>
            </a:r>
            <a:r>
              <a:rPr lang="en-US" sz="2000" b="1" dirty="0"/>
              <a:t> </a:t>
            </a:r>
            <a:r>
              <a:rPr lang="en-US" sz="2000" b="1" dirty="0" err="1"/>
              <a:t>της</a:t>
            </a:r>
            <a:r>
              <a:rPr lang="en-US" sz="2000" b="1" dirty="0"/>
              <a:t> π</a:t>
            </a:r>
            <a:r>
              <a:rPr lang="en-US" sz="2000" b="1" dirty="0" err="1"/>
              <a:t>οιότητ</a:t>
            </a:r>
            <a:r>
              <a:rPr lang="en-US" sz="2000" b="1" dirty="0"/>
              <a:t>α</a:t>
            </a:r>
            <a:r>
              <a:rPr lang="en-US" sz="2000" b="1" dirty="0" err="1"/>
              <a:t>ς</a:t>
            </a:r>
            <a:endParaRPr lang="en-US" sz="2000" b="1" dirty="0"/>
          </a:p>
          <a:p>
            <a:pPr marL="457200" indent="-228600">
              <a:lnSpc>
                <a:spcPct val="90000"/>
              </a:lnSpc>
              <a:spcBef>
                <a:spcPts val="35"/>
              </a:spcBef>
              <a:buFont typeface="Arial" panose="020B0604020202020204" pitchFamily="34" charset="0"/>
              <a:buChar char="•"/>
            </a:pPr>
            <a:endParaRPr lang="en-US" sz="2000" b="1" dirty="0"/>
          </a:p>
          <a:p>
            <a:pPr marL="429895" indent="-228600">
              <a:lnSpc>
                <a:spcPct val="90000"/>
              </a:lnSpc>
              <a:buFont typeface="Arial" panose="020B0604020202020204" pitchFamily="34" charset="0"/>
              <a:buChar char="•"/>
              <a:tabLst>
                <a:tab pos="772795" algn="l"/>
              </a:tabLst>
            </a:pPr>
            <a:r>
              <a:rPr lang="en-US" sz="2000" b="1" dirty="0"/>
              <a:t>4. </a:t>
            </a:r>
            <a:r>
              <a:rPr lang="en-US" sz="2000" b="1" dirty="0" err="1"/>
              <a:t>Διάδοση</a:t>
            </a:r>
            <a:r>
              <a:rPr lang="en-US" sz="2000" b="1" dirty="0"/>
              <a:t> απ</a:t>
            </a:r>
            <a:r>
              <a:rPr lang="en-US" sz="2000" b="1" dirty="0" err="1"/>
              <a:t>οτελεσμάτων</a:t>
            </a:r>
            <a:r>
              <a:rPr lang="en-US" sz="2000" b="1" dirty="0"/>
              <a:t> </a:t>
            </a:r>
            <a:r>
              <a:rPr lang="en-US" sz="2000" b="1" dirty="0" err="1"/>
              <a:t>κ</a:t>
            </a:r>
            <a:r>
              <a:rPr lang="en-US" sz="2000" b="1" dirty="0"/>
              <a:t>α</a:t>
            </a:r>
            <a:r>
              <a:rPr lang="en-US" sz="2000" b="1" dirty="0" err="1"/>
              <a:t>ι</a:t>
            </a:r>
            <a:r>
              <a:rPr lang="en-US" sz="2000" b="1" dirty="0"/>
              <a:t> </a:t>
            </a:r>
            <a:r>
              <a:rPr lang="en-US" sz="2000" b="1" dirty="0" err="1"/>
              <a:t>γνώσεων</a:t>
            </a:r>
            <a:r>
              <a:rPr lang="en-US" sz="2000" b="1" dirty="0"/>
              <a:t> </a:t>
            </a:r>
            <a:r>
              <a:rPr lang="en-US" sz="2000" b="1" dirty="0" err="1"/>
              <a:t>σχετικά</a:t>
            </a:r>
            <a:r>
              <a:rPr lang="en-US" sz="2000" b="1" dirty="0"/>
              <a:t> </a:t>
            </a:r>
            <a:r>
              <a:rPr lang="en-US" sz="2000" b="1" dirty="0" err="1"/>
              <a:t>με</a:t>
            </a:r>
            <a:r>
              <a:rPr lang="en-US" sz="2000" b="1" dirty="0"/>
              <a:t> </a:t>
            </a:r>
            <a:r>
              <a:rPr lang="en-US" sz="2000" b="1" dirty="0" err="1"/>
              <a:t>το</a:t>
            </a:r>
            <a:r>
              <a:rPr lang="en-US" sz="2000" b="1" dirty="0"/>
              <a:t> </a:t>
            </a:r>
            <a:r>
              <a:rPr lang="en-US" sz="2000" b="1" dirty="0" err="1"/>
              <a:t>Πρόγρ</a:t>
            </a:r>
            <a:r>
              <a:rPr lang="en-US" sz="2000" b="1" dirty="0"/>
              <a:t>α</a:t>
            </a:r>
            <a:r>
              <a:rPr lang="en-US" sz="2000" b="1" dirty="0" err="1"/>
              <a:t>μμ</a:t>
            </a:r>
            <a:r>
              <a:rPr lang="en-US" sz="2000" b="1" dirty="0"/>
              <a:t>α</a:t>
            </a:r>
          </a:p>
          <a:p>
            <a:pPr indent="-228600">
              <a:lnSpc>
                <a:spcPct val="90000"/>
              </a:lnSpc>
              <a:buFont typeface="Arial" panose="020B0604020202020204" pitchFamily="34" charset="0"/>
              <a:buChar char="•"/>
            </a:pPr>
            <a:endParaRPr lang="en-US" sz="2000" dirty="0"/>
          </a:p>
          <a:p>
            <a:pPr marL="285750" marR="62230" indent="-228600">
              <a:lnSpc>
                <a:spcPct val="90000"/>
              </a:lnSpc>
              <a:spcBef>
                <a:spcPts val="500"/>
              </a:spcBef>
              <a:buFont typeface="Arial" panose="020B0604020202020204" pitchFamily="34" charset="0"/>
              <a:buChar char="•"/>
            </a:pPr>
            <a:endParaRPr lang="en-US" sz="2000" dirty="0"/>
          </a:p>
          <a:p>
            <a:pPr marL="285750" marR="62230" indent="-228600">
              <a:lnSpc>
                <a:spcPct val="90000"/>
              </a:lnSpc>
              <a:spcBef>
                <a:spcPts val="500"/>
              </a:spcBef>
              <a:buFont typeface="Arial" panose="020B0604020202020204" pitchFamily="34" charset="0"/>
              <a:buChar char="•"/>
            </a:pPr>
            <a:endParaRPr lang="en-US" sz="2000" dirty="0"/>
          </a:p>
          <a:p>
            <a:pPr marL="285750" lvl="1" indent="-228600">
              <a:lnSpc>
                <a:spcPct val="90000"/>
              </a:lnSpc>
              <a:spcBef>
                <a:spcPct val="0"/>
              </a:spcBef>
              <a:spcAft>
                <a:spcPct val="150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824664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CE40DC-5723-449B-A365-A61D8C262E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3454A0FF-68DD-30D6-10EE-A49CB2EFCC90}"/>
              </a:ext>
            </a:extLst>
          </p:cNvPr>
          <p:cNvPicPr>
            <a:picLocks noChangeAspect="1"/>
          </p:cNvPicPr>
          <p:nvPr/>
        </p:nvPicPr>
        <p:blipFill rotWithShape="1">
          <a:blip r:embed="rId3"/>
          <a:srcRect r="25"/>
          <a:stretch/>
        </p:blipFill>
        <p:spPr>
          <a:xfrm>
            <a:off x="1524" y="10"/>
            <a:ext cx="12188952" cy="6857990"/>
          </a:xfrm>
          <a:prstGeom prst="rect">
            <a:avLst/>
          </a:prstGeom>
        </p:spPr>
      </p:pic>
      <p:sp>
        <p:nvSpPr>
          <p:cNvPr id="11" name="Freeform: Shape 10">
            <a:extLst>
              <a:ext uri="{FF2B5EF4-FFF2-40B4-BE49-F238E27FC236}">
                <a16:creationId xmlns:a16="http://schemas.microsoft.com/office/drawing/2014/main" id="{9854DBCA-D3C3-4C19-9B2E-DFA0BE6472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E1383CB6-8BE5-4911-970B-A4151A07E7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42D14D1-56B7-40CD-8694-A9A48170C0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950A315C-978A-4A52-966E-55B2698F2A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CC6F8AAC-2DAA-0346-B3D2-B832D159BF4C}"/>
              </a:ext>
            </a:extLst>
          </p:cNvPr>
          <p:cNvSpPr txBox="1"/>
          <p:nvPr/>
        </p:nvSpPr>
        <p:spPr>
          <a:xfrm>
            <a:off x="2245932" y="-243364"/>
            <a:ext cx="7340048" cy="132465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b="1" dirty="0" err="1">
                <a:latin typeface="+mj-lt"/>
                <a:ea typeface="+mj-ea"/>
                <a:cs typeface="+mj-cs"/>
              </a:rPr>
              <a:t>Έντυ</a:t>
            </a:r>
            <a:r>
              <a:rPr lang="en-US" sz="3600" b="1" dirty="0">
                <a:latin typeface="+mj-lt"/>
                <a:ea typeface="+mj-ea"/>
                <a:cs typeface="+mj-cs"/>
              </a:rPr>
              <a:t>πα α</a:t>
            </a:r>
            <a:r>
              <a:rPr lang="en-US" sz="3600" b="1" dirty="0" err="1">
                <a:latin typeface="+mj-lt"/>
                <a:ea typeface="+mj-ea"/>
                <a:cs typeface="+mj-cs"/>
              </a:rPr>
              <a:t>ιτήσεων</a:t>
            </a:r>
            <a:r>
              <a:rPr lang="en-US" sz="3600" b="1" dirty="0">
                <a:latin typeface="+mj-lt"/>
                <a:ea typeface="+mj-ea"/>
                <a:cs typeface="+mj-cs"/>
              </a:rPr>
              <a:t> </a:t>
            </a:r>
          </a:p>
        </p:txBody>
      </p:sp>
      <p:sp>
        <p:nvSpPr>
          <p:cNvPr id="3" name="Rectangle 2"/>
          <p:cNvSpPr/>
          <p:nvPr/>
        </p:nvSpPr>
        <p:spPr>
          <a:xfrm>
            <a:off x="1560850" y="1072172"/>
            <a:ext cx="8927637" cy="5525180"/>
          </a:xfrm>
          <a:prstGeom prst="rect">
            <a:avLst/>
          </a:prstGeom>
        </p:spPr>
        <p:txBody>
          <a:bodyPr vert="horz" lIns="91440" tIns="45720" rIns="91440" bIns="45720" rtlCol="0">
            <a:noAutofit/>
          </a:bodyPr>
          <a:lstStyle/>
          <a:p>
            <a:pPr marL="285750" indent="-228600">
              <a:lnSpc>
                <a:spcPct val="90000"/>
              </a:lnSpc>
              <a:buFont typeface="Arial" panose="020B0604020202020204" pitchFamily="34" charset="0"/>
              <a:buChar char="•"/>
            </a:pPr>
            <a:r>
              <a:rPr lang="en-US" sz="2800" dirty="0" err="1"/>
              <a:t>Τ</a:t>
            </a:r>
            <a:r>
              <a:rPr lang="en-US" sz="2800" dirty="0"/>
              <a:t>α </a:t>
            </a:r>
            <a:r>
              <a:rPr lang="en-US" sz="2800" dirty="0" err="1"/>
              <a:t>έντυ</a:t>
            </a:r>
            <a:r>
              <a:rPr lang="en-US" sz="2800" dirty="0"/>
              <a:t>πα </a:t>
            </a:r>
            <a:r>
              <a:rPr lang="en-US" sz="2800" dirty="0" err="1"/>
              <a:t>γι</a:t>
            </a:r>
            <a:r>
              <a:rPr lang="en-US" sz="2800" dirty="0"/>
              <a:t>α </a:t>
            </a:r>
            <a:r>
              <a:rPr lang="en-US" sz="2800" dirty="0" err="1"/>
              <a:t>κάθε</a:t>
            </a:r>
            <a:r>
              <a:rPr lang="en-US" sz="2800" dirty="0"/>
              <a:t> </a:t>
            </a:r>
            <a:r>
              <a:rPr lang="en-US" sz="2800" dirty="0" err="1"/>
              <a:t>τομέ</a:t>
            </a:r>
            <a:r>
              <a:rPr lang="en-US" sz="2800" dirty="0"/>
              <a:t>α </a:t>
            </a:r>
            <a:r>
              <a:rPr lang="en-US" sz="2800" dirty="0" err="1"/>
              <a:t>είν</a:t>
            </a:r>
            <a:r>
              <a:rPr lang="en-US" sz="2800" dirty="0"/>
              <a:t>α</a:t>
            </a:r>
            <a:r>
              <a:rPr lang="en-US" sz="2800" dirty="0" err="1"/>
              <a:t>ι</a:t>
            </a:r>
            <a:r>
              <a:rPr lang="en-US" sz="2800" dirty="0"/>
              <a:t> </a:t>
            </a:r>
            <a:r>
              <a:rPr lang="en-US" sz="2800" dirty="0" err="1"/>
              <a:t>δι</a:t>
            </a:r>
            <a:r>
              <a:rPr lang="en-US" sz="2800" dirty="0"/>
              <a:t>α</a:t>
            </a:r>
            <a:r>
              <a:rPr lang="en-US" sz="2800" dirty="0" err="1"/>
              <a:t>θέσιμ</a:t>
            </a:r>
            <a:r>
              <a:rPr lang="en-US" sz="2800" dirty="0"/>
              <a:t>α </a:t>
            </a:r>
            <a:r>
              <a:rPr lang="en-US" sz="2800" dirty="0" err="1"/>
              <a:t>στον</a:t>
            </a:r>
            <a:r>
              <a:rPr lang="en-US" sz="2800" dirty="0"/>
              <a:t> </a:t>
            </a:r>
            <a:r>
              <a:rPr lang="en-US" sz="2800" dirty="0" err="1"/>
              <a:t>σύνδεσμο</a:t>
            </a:r>
            <a:r>
              <a:rPr lang="en-US" sz="2800" dirty="0"/>
              <a:t>: </a:t>
            </a:r>
            <a:r>
              <a:rPr lang="en-US" sz="2800" spc="-5" dirty="0">
                <a:hlinkClick r:id="rId4">
                  <a:extLst>
                    <a:ext uri="{A12FA001-AC4F-418D-AE19-62706E023703}">
                      <ahyp:hlinkClr xmlns:ahyp="http://schemas.microsoft.com/office/drawing/2018/hyperlinkcolor" xmlns="" val="tx"/>
                    </a:ext>
                  </a:extLst>
                </a:hlinkClick>
              </a:rPr>
              <a:t>https://webgate.ec.europa.eu/erasmus-applications/screen/home</a:t>
            </a:r>
            <a:r>
              <a:rPr lang="el-GR" sz="2800" spc="-5" dirty="0"/>
              <a:t> </a:t>
            </a:r>
            <a:r>
              <a:rPr lang="en-US" sz="2800" spc="-5" dirty="0"/>
              <a:t> </a:t>
            </a:r>
          </a:p>
          <a:p>
            <a:pPr marL="285750" indent="-228600">
              <a:lnSpc>
                <a:spcPct val="90000"/>
              </a:lnSpc>
              <a:buFont typeface="Arial" panose="020B0604020202020204" pitchFamily="34" charset="0"/>
              <a:buChar char="•"/>
            </a:pPr>
            <a:endParaRPr lang="en-US" sz="2800" dirty="0"/>
          </a:p>
          <a:p>
            <a:pPr marL="285750" indent="-228600">
              <a:lnSpc>
                <a:spcPct val="90000"/>
              </a:lnSpc>
              <a:buFont typeface="Arial" panose="020B0604020202020204" pitchFamily="34" charset="0"/>
              <a:buChar char="•"/>
            </a:pPr>
            <a:r>
              <a:rPr lang="en-US" sz="2800" dirty="0" err="1"/>
              <a:t>Oι</a:t>
            </a:r>
            <a:r>
              <a:rPr lang="en-US" sz="2800" dirty="0"/>
              <a:t> α</a:t>
            </a:r>
            <a:r>
              <a:rPr lang="en-US" sz="2800" dirty="0" err="1"/>
              <a:t>ιτήσεις</a:t>
            </a:r>
            <a:r>
              <a:rPr lang="en-US" sz="2800" dirty="0"/>
              <a:t> </a:t>
            </a:r>
            <a:r>
              <a:rPr lang="en-US" sz="2800" dirty="0" err="1"/>
              <a:t>υ</a:t>
            </a:r>
            <a:r>
              <a:rPr lang="en-US" sz="2800" dirty="0"/>
              <a:t>π</a:t>
            </a:r>
            <a:r>
              <a:rPr lang="en-US" sz="2800" dirty="0" err="1"/>
              <a:t>ο</a:t>
            </a:r>
            <a:r>
              <a:rPr lang="en-US" sz="2800" dirty="0"/>
              <a:t>β</a:t>
            </a:r>
            <a:r>
              <a:rPr lang="en-US" sz="2800" dirty="0" err="1"/>
              <a:t>άλλοντ</a:t>
            </a:r>
            <a:r>
              <a:rPr lang="en-US" sz="2800" dirty="0"/>
              <a:t>α</a:t>
            </a:r>
            <a:r>
              <a:rPr lang="en-US" sz="2800" dirty="0" err="1"/>
              <a:t>ι</a:t>
            </a:r>
            <a:r>
              <a:rPr lang="en-US" sz="2800" dirty="0"/>
              <a:t> </a:t>
            </a:r>
            <a:r>
              <a:rPr lang="en-US" sz="2800" dirty="0" err="1"/>
              <a:t>στην</a:t>
            </a:r>
            <a:r>
              <a:rPr lang="en-US" sz="2800" dirty="0"/>
              <a:t> </a:t>
            </a:r>
            <a:r>
              <a:rPr lang="en-US" sz="2800" dirty="0" err="1"/>
              <a:t>Εθνική</a:t>
            </a:r>
            <a:r>
              <a:rPr lang="en-US" sz="2800" dirty="0"/>
              <a:t> </a:t>
            </a:r>
            <a:r>
              <a:rPr lang="en-US" sz="2800" dirty="0" err="1"/>
              <a:t>Υ</a:t>
            </a:r>
            <a:r>
              <a:rPr lang="en-US" sz="2800" dirty="0"/>
              <a:t>π</a:t>
            </a:r>
            <a:r>
              <a:rPr lang="en-US" sz="2800" dirty="0" err="1"/>
              <a:t>ηρεσί</a:t>
            </a:r>
            <a:r>
              <a:rPr lang="en-US" sz="2800" dirty="0"/>
              <a:t>α </a:t>
            </a:r>
            <a:r>
              <a:rPr lang="en-US" sz="2800" dirty="0" err="1"/>
              <a:t>της</a:t>
            </a:r>
            <a:r>
              <a:rPr lang="en-US" sz="2800" dirty="0"/>
              <a:t> </a:t>
            </a:r>
            <a:r>
              <a:rPr lang="en-US" sz="2800" dirty="0" err="1"/>
              <a:t>Ελλάδ</a:t>
            </a:r>
            <a:r>
              <a:rPr lang="en-US" sz="2800" dirty="0"/>
              <a:t>α</a:t>
            </a:r>
            <a:r>
              <a:rPr lang="en-US" sz="2800" dirty="0" err="1"/>
              <a:t>ς</a:t>
            </a:r>
            <a:r>
              <a:rPr lang="en-US" sz="2800" dirty="0"/>
              <a:t> ΙΚΥ</a:t>
            </a:r>
            <a:r>
              <a:rPr lang="el-GR" sz="2800" dirty="0"/>
              <a:t> ή ΙΝΕΔΙΒΙΜ</a:t>
            </a:r>
            <a:endParaRPr lang="en-US" sz="2800" dirty="0"/>
          </a:p>
          <a:p>
            <a:pPr marL="285750" indent="-228600">
              <a:lnSpc>
                <a:spcPct val="90000"/>
              </a:lnSpc>
              <a:buFont typeface="Arial" panose="020B0604020202020204" pitchFamily="34" charset="0"/>
              <a:buChar char="•"/>
            </a:pPr>
            <a:endParaRPr lang="en-US" sz="2800" dirty="0"/>
          </a:p>
          <a:p>
            <a:pPr marL="285750" indent="-228600">
              <a:lnSpc>
                <a:spcPct val="90000"/>
              </a:lnSpc>
              <a:buFont typeface="Arial" panose="020B0604020202020204" pitchFamily="34" charset="0"/>
              <a:buChar char="•"/>
            </a:pPr>
            <a:r>
              <a:rPr lang="en-US" sz="2800" dirty="0" err="1"/>
              <a:t>Οι</a:t>
            </a:r>
            <a:r>
              <a:rPr lang="en-US" sz="2800" dirty="0"/>
              <a:t> α</a:t>
            </a:r>
            <a:r>
              <a:rPr lang="en-US" sz="2800" dirty="0" err="1"/>
              <a:t>ιτούντες</a:t>
            </a:r>
            <a:r>
              <a:rPr lang="en-US" sz="2800" dirty="0"/>
              <a:t> </a:t>
            </a:r>
            <a:r>
              <a:rPr lang="en-US" sz="2800" dirty="0" err="1"/>
              <a:t>οργ</a:t>
            </a:r>
            <a:r>
              <a:rPr lang="en-US" sz="2800" dirty="0"/>
              <a:t>α</a:t>
            </a:r>
            <a:r>
              <a:rPr lang="en-US" sz="2800" dirty="0" err="1"/>
              <a:t>νισμοί</a:t>
            </a:r>
            <a:r>
              <a:rPr lang="en-US" sz="2800" dirty="0"/>
              <a:t> π</a:t>
            </a:r>
            <a:r>
              <a:rPr lang="en-US" sz="2800" dirty="0" err="1"/>
              <a:t>ρέ</a:t>
            </a:r>
            <a:r>
              <a:rPr lang="en-US" sz="2800" dirty="0"/>
              <a:t>π</a:t>
            </a:r>
            <a:r>
              <a:rPr lang="en-US" sz="2800" dirty="0" err="1"/>
              <a:t>ει</a:t>
            </a:r>
            <a:r>
              <a:rPr lang="en-US" sz="2800" dirty="0"/>
              <a:t> </a:t>
            </a:r>
            <a:r>
              <a:rPr lang="en-US" sz="2800" dirty="0" err="1"/>
              <a:t>ν</a:t>
            </a:r>
            <a:r>
              <a:rPr lang="en-US" sz="2800" dirty="0"/>
              <a:t>α </a:t>
            </a:r>
            <a:r>
              <a:rPr lang="en-US" sz="2800" dirty="0" err="1"/>
              <a:t>δι</a:t>
            </a:r>
            <a:r>
              <a:rPr lang="en-US" sz="2800" dirty="0"/>
              <a:t>α</a:t>
            </a:r>
            <a:r>
              <a:rPr lang="en-US" sz="2800" dirty="0" err="1"/>
              <a:t>θέτουν</a:t>
            </a:r>
            <a:r>
              <a:rPr lang="en-US" sz="2800" dirty="0"/>
              <a:t> </a:t>
            </a:r>
            <a:r>
              <a:rPr lang="en-US" sz="2800" dirty="0" err="1"/>
              <a:t>κωδικό</a:t>
            </a:r>
            <a:r>
              <a:rPr lang="en-US" sz="2800" dirty="0"/>
              <a:t> </a:t>
            </a:r>
            <a:r>
              <a:rPr lang="en-US" sz="2800" dirty="0" err="1"/>
              <a:t>τ</a:t>
            </a:r>
            <a:r>
              <a:rPr lang="en-US" sz="2800" dirty="0"/>
              <a:t>α</a:t>
            </a:r>
            <a:r>
              <a:rPr lang="en-US" sz="2800" dirty="0" err="1"/>
              <a:t>υτο</a:t>
            </a:r>
            <a:r>
              <a:rPr lang="en-US" sz="2800" dirty="0"/>
              <a:t>π</a:t>
            </a:r>
            <a:r>
              <a:rPr lang="en-US" sz="2800" dirty="0" err="1"/>
              <a:t>οίησης</a:t>
            </a:r>
            <a:r>
              <a:rPr lang="en-US" sz="2800" dirty="0"/>
              <a:t> </a:t>
            </a:r>
            <a:r>
              <a:rPr lang="en-US" sz="2800" dirty="0" err="1"/>
              <a:t>οργ</a:t>
            </a:r>
            <a:r>
              <a:rPr lang="en-US" sz="2800" dirty="0"/>
              <a:t>α</a:t>
            </a:r>
            <a:r>
              <a:rPr lang="en-US" sz="2800" dirty="0" err="1"/>
              <a:t>νισμού</a:t>
            </a:r>
            <a:r>
              <a:rPr lang="en-US" sz="2800" dirty="0"/>
              <a:t> (OID). </a:t>
            </a:r>
            <a:r>
              <a:rPr lang="en-US" sz="2800" dirty="0" err="1"/>
              <a:t>Α</a:t>
            </a:r>
            <a:r>
              <a:rPr lang="en-US" sz="2800" dirty="0"/>
              <a:t>π</a:t>
            </a:r>
            <a:r>
              <a:rPr lang="en-US" sz="2800" dirty="0" err="1"/>
              <a:t>όκτηση</a:t>
            </a:r>
            <a:r>
              <a:rPr lang="en-US" sz="2800" dirty="0"/>
              <a:t> ΟID </a:t>
            </a:r>
            <a:r>
              <a:rPr lang="en-US" sz="2800" dirty="0" err="1"/>
              <a:t>μέσω</a:t>
            </a:r>
            <a:r>
              <a:rPr lang="en-US" sz="2800" dirty="0"/>
              <a:t> </a:t>
            </a:r>
            <a:r>
              <a:rPr lang="en-US" sz="2800" dirty="0" err="1"/>
              <a:t>του</a:t>
            </a:r>
            <a:r>
              <a:rPr lang="en-US" sz="2800" dirty="0"/>
              <a:t> </a:t>
            </a:r>
            <a:r>
              <a:rPr lang="en-US" sz="2800" dirty="0" err="1"/>
              <a:t>συνδέσμου</a:t>
            </a:r>
            <a:r>
              <a:rPr lang="en-US" sz="2800" dirty="0"/>
              <a:t>: </a:t>
            </a:r>
            <a:r>
              <a:rPr lang="en-US" sz="2800" spc="-5" dirty="0">
                <a:hlinkClick r:id="rId5">
                  <a:extLst>
                    <a:ext uri="{A12FA001-AC4F-418D-AE19-62706E023703}">
                      <ahyp:hlinkClr xmlns:ahyp="http://schemas.microsoft.com/office/drawing/2018/hyperlinkcolor" xmlns="" val="tx"/>
                    </a:ext>
                  </a:extLst>
                </a:hlinkClick>
              </a:rPr>
              <a:t>https://webgate.ec.europa.eu/erasmus-esc/organisation- </a:t>
            </a:r>
            <a:r>
              <a:rPr lang="en-US" sz="2800" spc="-5" dirty="0"/>
              <a:t> </a:t>
            </a:r>
            <a:r>
              <a:rPr lang="en-US" sz="2800" spc="-5" dirty="0">
                <a:hlinkClick r:id="rId5">
                  <a:extLst>
                    <a:ext uri="{A12FA001-AC4F-418D-AE19-62706E023703}">
                      <ahyp:hlinkClr xmlns:ahyp="http://schemas.microsoft.com/office/drawing/2018/hyperlinkcolor" xmlns="" val="tx"/>
                    </a:ext>
                  </a:extLst>
                </a:hlinkClick>
              </a:rPr>
              <a:t>registration/screen/home</a:t>
            </a:r>
            <a:endParaRPr lang="en-US" sz="2800" spc="-5" dirty="0"/>
          </a:p>
          <a:p>
            <a:pPr indent="-228600">
              <a:lnSpc>
                <a:spcPct val="90000"/>
              </a:lnSpc>
              <a:buFont typeface="Arial" panose="020B0604020202020204" pitchFamily="34" charset="0"/>
              <a:buChar char="•"/>
            </a:pPr>
            <a:endParaRPr lang="en-US" sz="2800" spc="-5" dirty="0"/>
          </a:p>
          <a:p>
            <a:pPr marL="285750" indent="-228600">
              <a:lnSpc>
                <a:spcPct val="90000"/>
              </a:lnSpc>
              <a:buFont typeface="Arial" panose="020B0604020202020204" pitchFamily="34" charset="0"/>
              <a:buChar char="•"/>
            </a:pPr>
            <a:r>
              <a:rPr lang="en-US" sz="2800" dirty="0" err="1"/>
              <a:t>Οι</a:t>
            </a:r>
            <a:r>
              <a:rPr lang="en-US" sz="2800" dirty="0"/>
              <a:t> α</a:t>
            </a:r>
            <a:r>
              <a:rPr lang="en-US" sz="2800" dirty="0" err="1"/>
              <a:t>ιτήσεις</a:t>
            </a:r>
            <a:r>
              <a:rPr lang="en-US" sz="2800" dirty="0"/>
              <a:t> </a:t>
            </a:r>
            <a:r>
              <a:rPr lang="en-US" sz="2800" dirty="0" err="1"/>
              <a:t>μ</a:t>
            </a:r>
            <a:r>
              <a:rPr lang="en-US" sz="2800" dirty="0"/>
              <a:t>π</a:t>
            </a:r>
            <a:r>
              <a:rPr lang="en-US" sz="2800" dirty="0" err="1"/>
              <a:t>ορούν</a:t>
            </a:r>
            <a:r>
              <a:rPr lang="en-US" sz="2800" dirty="0"/>
              <a:t> </a:t>
            </a:r>
            <a:r>
              <a:rPr lang="en-US" sz="2800" dirty="0" err="1"/>
              <a:t>ν</a:t>
            </a:r>
            <a:r>
              <a:rPr lang="en-US" sz="2800" dirty="0"/>
              <a:t>α </a:t>
            </a:r>
            <a:r>
              <a:rPr lang="en-US" sz="2800" dirty="0" err="1"/>
              <a:t>υ</a:t>
            </a:r>
            <a:r>
              <a:rPr lang="en-US" sz="2800" dirty="0"/>
              <a:t>π</a:t>
            </a:r>
            <a:r>
              <a:rPr lang="en-US" sz="2800" dirty="0" err="1"/>
              <a:t>ο</a:t>
            </a:r>
            <a:r>
              <a:rPr lang="en-US" sz="2800" dirty="0"/>
              <a:t>β</a:t>
            </a:r>
            <a:r>
              <a:rPr lang="en-US" sz="2800" dirty="0" err="1"/>
              <a:t>ληθούν</a:t>
            </a:r>
            <a:r>
              <a:rPr lang="en-US" sz="2800" dirty="0"/>
              <a:t> </a:t>
            </a:r>
            <a:r>
              <a:rPr lang="en-US" sz="2800" dirty="0" err="1"/>
              <a:t>στην</a:t>
            </a:r>
            <a:r>
              <a:rPr lang="en-US" sz="2800" dirty="0"/>
              <a:t> </a:t>
            </a:r>
            <a:r>
              <a:rPr lang="en-US" sz="2800" dirty="0" err="1"/>
              <a:t>Ελληνική</a:t>
            </a:r>
            <a:r>
              <a:rPr lang="en-US" sz="2800" dirty="0"/>
              <a:t> </a:t>
            </a:r>
            <a:r>
              <a:rPr lang="en-US" sz="2800" dirty="0" err="1"/>
              <a:t>ή</a:t>
            </a:r>
            <a:r>
              <a:rPr lang="en-US" sz="2800" dirty="0"/>
              <a:t> </a:t>
            </a:r>
            <a:r>
              <a:rPr lang="en-US" sz="2800" dirty="0" err="1"/>
              <a:t>στην</a:t>
            </a:r>
            <a:r>
              <a:rPr lang="en-US" sz="2800" dirty="0"/>
              <a:t> </a:t>
            </a:r>
            <a:r>
              <a:rPr lang="en-US" sz="2800" dirty="0" err="1"/>
              <a:t>Αγγλική</a:t>
            </a:r>
            <a:r>
              <a:rPr lang="en-US" sz="2800" dirty="0"/>
              <a:t>  </a:t>
            </a:r>
            <a:r>
              <a:rPr lang="en-US" sz="2800" dirty="0" err="1"/>
              <a:t>γλώσσ</a:t>
            </a:r>
            <a:r>
              <a:rPr lang="en-US" sz="2800" dirty="0"/>
              <a:t>α</a:t>
            </a:r>
          </a:p>
          <a:p>
            <a:pPr indent="-228600">
              <a:lnSpc>
                <a:spcPct val="90000"/>
              </a:lnSpc>
              <a:buFont typeface="Arial" panose="020B0604020202020204" pitchFamily="34" charset="0"/>
              <a:buChar char="•"/>
            </a:pPr>
            <a:endParaRPr lang="en-US" sz="2800" dirty="0"/>
          </a:p>
          <a:p>
            <a:pPr marL="285750" marR="62230" indent="-228600">
              <a:lnSpc>
                <a:spcPct val="90000"/>
              </a:lnSpc>
              <a:spcBef>
                <a:spcPts val="500"/>
              </a:spcBef>
              <a:buFont typeface="Arial" panose="020B0604020202020204" pitchFamily="34" charset="0"/>
              <a:buChar char="•"/>
            </a:pPr>
            <a:endParaRPr lang="en-US" sz="2800" dirty="0"/>
          </a:p>
          <a:p>
            <a:pPr marL="285750" marR="62230" indent="-228600">
              <a:lnSpc>
                <a:spcPct val="90000"/>
              </a:lnSpc>
              <a:spcBef>
                <a:spcPts val="500"/>
              </a:spcBef>
              <a:buFont typeface="Arial" panose="020B0604020202020204" pitchFamily="34" charset="0"/>
              <a:buChar char="•"/>
            </a:pPr>
            <a:endParaRPr lang="en-US" sz="2800" dirty="0"/>
          </a:p>
          <a:p>
            <a:pPr marL="285750" lvl="1" indent="-228600">
              <a:lnSpc>
                <a:spcPct val="90000"/>
              </a:lnSpc>
              <a:spcBef>
                <a:spcPct val="0"/>
              </a:spcBef>
              <a:spcAft>
                <a:spcPct val="150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11065476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1285240" y="1050595"/>
            <a:ext cx="8074815" cy="161848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000" kern="1200">
                <a:solidFill>
                  <a:schemeClr val="tx1"/>
                </a:solidFill>
                <a:latin typeface="+mj-lt"/>
                <a:ea typeface="+mj-ea"/>
                <a:cs typeface="+mj-cs"/>
              </a:rPr>
              <a:t>Υποβολή αίτησης εκτός προθεσμίας</a:t>
            </a:r>
            <a:endParaRPr lang="en-US" sz="5000" b="1" kern="1200">
              <a:solidFill>
                <a:schemeClr val="tx1"/>
              </a:solidFill>
              <a:latin typeface="+mj-lt"/>
              <a:ea typeface="+mj-ea"/>
              <a:cs typeface="+mj-cs"/>
            </a:endParaRPr>
          </a:p>
        </p:txBody>
      </p:sp>
      <p:sp>
        <p:nvSpPr>
          <p:cNvPr id="3" name="Rectangle 2"/>
          <p:cNvSpPr/>
          <p:nvPr/>
        </p:nvSpPr>
        <p:spPr>
          <a:xfrm>
            <a:off x="1285240" y="2969469"/>
            <a:ext cx="8074815" cy="2800395"/>
          </a:xfrm>
          <a:prstGeom prst="rect">
            <a:avLst/>
          </a:prstGeom>
        </p:spPr>
        <p:txBody>
          <a:bodyPr vert="horz" lIns="91440" tIns="45720" rIns="91440" bIns="45720" rtlCol="0" anchor="t">
            <a:normAutofit/>
          </a:bodyPr>
          <a:lstStyle/>
          <a:p>
            <a:pPr indent="-228600">
              <a:lnSpc>
                <a:spcPct val="90000"/>
              </a:lnSpc>
              <a:buFont typeface="Arial" panose="020B0604020202020204" pitchFamily="34" charset="0"/>
              <a:buChar char="•"/>
            </a:pPr>
            <a:r>
              <a:rPr lang="en-US" sz="1300" b="1" dirty="0" err="1"/>
              <a:t>Κ</a:t>
            </a:r>
            <a:r>
              <a:rPr lang="en-US" sz="1300" b="1" dirty="0"/>
              <a:t>α</a:t>
            </a:r>
            <a:r>
              <a:rPr lang="en-US" sz="1300" b="1" dirty="0" err="1"/>
              <a:t>τ</a:t>
            </a:r>
            <a:r>
              <a:rPr lang="en-US" sz="1300" b="1" dirty="0"/>
              <a:t>α</a:t>
            </a:r>
            <a:r>
              <a:rPr lang="en-US" sz="1300" b="1" dirty="0" err="1"/>
              <a:t>ληκτική</a:t>
            </a:r>
            <a:r>
              <a:rPr lang="en-US" sz="1300" b="1" dirty="0"/>
              <a:t> π</a:t>
            </a:r>
            <a:r>
              <a:rPr lang="en-US" sz="1300" b="1" dirty="0" err="1"/>
              <a:t>ροθεσμί</a:t>
            </a:r>
            <a:r>
              <a:rPr lang="en-US" sz="1300" b="1" dirty="0"/>
              <a:t>α </a:t>
            </a:r>
            <a:r>
              <a:rPr lang="en-US" sz="1300" b="1" dirty="0" err="1"/>
              <a:t>υ</a:t>
            </a:r>
            <a:r>
              <a:rPr lang="en-US" sz="1300" b="1" dirty="0"/>
              <a:t>π</a:t>
            </a:r>
            <a:r>
              <a:rPr lang="en-US" sz="1300" b="1" dirty="0" err="1"/>
              <a:t>ο</a:t>
            </a:r>
            <a:r>
              <a:rPr lang="en-US" sz="1300" b="1" dirty="0"/>
              <a:t>β</a:t>
            </a:r>
            <a:r>
              <a:rPr lang="en-US" sz="1300" b="1" dirty="0" err="1"/>
              <a:t>ολής</a:t>
            </a:r>
            <a:r>
              <a:rPr lang="en-US" sz="1300" b="1" dirty="0"/>
              <a:t> α</a:t>
            </a:r>
            <a:r>
              <a:rPr lang="en-US" sz="1300" b="1" dirty="0" err="1"/>
              <a:t>ιτήσεων</a:t>
            </a:r>
            <a:r>
              <a:rPr lang="en-US" sz="1300" b="1" dirty="0"/>
              <a:t>:</a:t>
            </a:r>
          </a:p>
          <a:p>
            <a:pPr indent="-228600">
              <a:lnSpc>
                <a:spcPct val="90000"/>
              </a:lnSpc>
              <a:buFont typeface="Arial" panose="020B0604020202020204" pitchFamily="34" charset="0"/>
              <a:buChar char="•"/>
            </a:pPr>
            <a:r>
              <a:rPr lang="en-US" sz="1300" b="1" dirty="0"/>
              <a:t>….. </a:t>
            </a:r>
            <a:r>
              <a:rPr lang="en-US" sz="1300" b="1" dirty="0" err="1"/>
              <a:t>Οκτω</a:t>
            </a:r>
            <a:r>
              <a:rPr lang="en-US" sz="1300" b="1" dirty="0"/>
              <a:t>β</a:t>
            </a:r>
            <a:r>
              <a:rPr lang="en-US" sz="1300" b="1" dirty="0" err="1"/>
              <a:t>ρίου</a:t>
            </a:r>
            <a:r>
              <a:rPr lang="en-US" sz="1300" b="1" dirty="0"/>
              <a:t> 2023, 12:00 </a:t>
            </a:r>
            <a:r>
              <a:rPr lang="en-US" sz="1300" b="1" dirty="0" err="1"/>
              <a:t>ώρ</a:t>
            </a:r>
            <a:r>
              <a:rPr lang="en-US" sz="1300" b="1" dirty="0"/>
              <a:t>α </a:t>
            </a:r>
            <a:r>
              <a:rPr lang="en-US" sz="1300" b="1" dirty="0" err="1"/>
              <a:t>Βρυξελλών</a:t>
            </a:r>
            <a:endParaRPr lang="en-US" sz="1300" b="1" dirty="0"/>
          </a:p>
          <a:p>
            <a:pPr indent="-228600">
              <a:lnSpc>
                <a:spcPct val="90000"/>
              </a:lnSpc>
              <a:buFont typeface="Arial" panose="020B0604020202020204" pitchFamily="34" charset="0"/>
              <a:buChar char="•"/>
            </a:pPr>
            <a:endParaRPr lang="en-US" sz="1300" dirty="0"/>
          </a:p>
          <a:p>
            <a:pPr indent="-228600">
              <a:lnSpc>
                <a:spcPct val="90000"/>
              </a:lnSpc>
              <a:buFont typeface="Arial" panose="020B0604020202020204" pitchFamily="34" charset="0"/>
              <a:buChar char="•"/>
            </a:pPr>
            <a:r>
              <a:rPr lang="en-US" sz="1300" dirty="0" err="1"/>
              <a:t>Εξ</a:t>
            </a:r>
            <a:r>
              <a:rPr lang="en-US" sz="1300" dirty="0"/>
              <a:t>α</a:t>
            </a:r>
            <a:r>
              <a:rPr lang="en-US" sz="1300" dirty="0" err="1"/>
              <a:t>ίρεση</a:t>
            </a:r>
            <a:r>
              <a:rPr lang="en-US" sz="1300" b="1" dirty="0"/>
              <a:t> ΜΟΝΟ</a:t>
            </a:r>
            <a:r>
              <a:rPr lang="en-US" sz="1300" dirty="0"/>
              <a:t> α</a:t>
            </a:r>
            <a:r>
              <a:rPr lang="en-US" sz="1300" dirty="0" err="1"/>
              <a:t>ν</a:t>
            </a:r>
            <a:r>
              <a:rPr lang="en-US" sz="1300" dirty="0"/>
              <a:t> </a:t>
            </a:r>
            <a:r>
              <a:rPr lang="en-US" sz="1300" dirty="0" err="1"/>
              <a:t>μ</a:t>
            </a:r>
            <a:r>
              <a:rPr lang="en-US" sz="1300" dirty="0"/>
              <a:t>π</a:t>
            </a:r>
            <a:r>
              <a:rPr lang="en-US" sz="1300" dirty="0" err="1"/>
              <a:t>ορεί</a:t>
            </a:r>
            <a:r>
              <a:rPr lang="en-US" sz="1300" dirty="0"/>
              <a:t> </a:t>
            </a:r>
            <a:r>
              <a:rPr lang="en-US" sz="1300" dirty="0" err="1"/>
              <a:t>ν</a:t>
            </a:r>
            <a:r>
              <a:rPr lang="en-US" sz="1300" dirty="0"/>
              <a:t>α απ</a:t>
            </a:r>
            <a:r>
              <a:rPr lang="en-US" sz="1300" dirty="0" err="1"/>
              <a:t>οδειχθεί</a:t>
            </a:r>
            <a:r>
              <a:rPr lang="en-US" sz="1300" dirty="0"/>
              <a:t> </a:t>
            </a:r>
            <a:r>
              <a:rPr lang="en-US" sz="1300" dirty="0" err="1"/>
              <a:t>ότι</a:t>
            </a:r>
            <a:r>
              <a:rPr lang="en-US" sz="1300" dirty="0"/>
              <a:t> π</a:t>
            </a:r>
            <a:r>
              <a:rPr lang="en-US" sz="1300" dirty="0" err="1"/>
              <a:t>ροσ</a:t>
            </a:r>
            <a:r>
              <a:rPr lang="en-US" sz="1300" dirty="0"/>
              <a:t>πα</a:t>
            </a:r>
            <a:r>
              <a:rPr lang="en-US" sz="1300" dirty="0" err="1"/>
              <a:t>θήσ</a:t>
            </a:r>
            <a:r>
              <a:rPr lang="en-US" sz="1300" dirty="0"/>
              <a:t>α</a:t>
            </a:r>
            <a:r>
              <a:rPr lang="en-US" sz="1300" dirty="0" err="1"/>
              <a:t>τε</a:t>
            </a:r>
            <a:r>
              <a:rPr lang="en-US" sz="1300" dirty="0"/>
              <a:t> </a:t>
            </a:r>
            <a:r>
              <a:rPr lang="en-US" sz="1300" dirty="0" err="1"/>
              <a:t>ν</a:t>
            </a:r>
            <a:r>
              <a:rPr lang="en-US" sz="1300" dirty="0"/>
              <a:t>α </a:t>
            </a:r>
            <a:r>
              <a:rPr lang="en-US" sz="1300" dirty="0" err="1"/>
              <a:t>υ</a:t>
            </a:r>
            <a:r>
              <a:rPr lang="en-US" sz="1300" dirty="0"/>
              <a:t>π</a:t>
            </a:r>
            <a:r>
              <a:rPr lang="en-US" sz="1300" dirty="0" err="1"/>
              <a:t>ο</a:t>
            </a:r>
            <a:r>
              <a:rPr lang="en-US" sz="1300" dirty="0"/>
              <a:t>β</a:t>
            </a:r>
            <a:r>
              <a:rPr lang="en-US" sz="1300" dirty="0" err="1"/>
              <a:t>άλετε</a:t>
            </a:r>
            <a:r>
              <a:rPr lang="en-US" sz="1300" dirty="0"/>
              <a:t> </a:t>
            </a:r>
            <a:r>
              <a:rPr lang="en-US" sz="1300" dirty="0" err="1"/>
              <a:t>την</a:t>
            </a:r>
            <a:r>
              <a:rPr lang="en-US" sz="1300" dirty="0"/>
              <a:t> α</a:t>
            </a:r>
            <a:r>
              <a:rPr lang="en-US" sz="1300" dirty="0" err="1"/>
              <a:t>ίτηση</a:t>
            </a:r>
            <a:r>
              <a:rPr lang="en-US" sz="1300" dirty="0"/>
              <a:t> π</a:t>
            </a:r>
            <a:r>
              <a:rPr lang="en-US" sz="1300" dirty="0" err="1"/>
              <a:t>ριν</a:t>
            </a:r>
            <a:r>
              <a:rPr lang="en-US" sz="1300" dirty="0"/>
              <a:t> </a:t>
            </a:r>
            <a:r>
              <a:rPr lang="en-US" sz="1300" dirty="0" err="1"/>
              <a:t>την</a:t>
            </a:r>
            <a:r>
              <a:rPr lang="en-US" sz="1300" dirty="0"/>
              <a:t> π</a:t>
            </a:r>
            <a:r>
              <a:rPr lang="en-US" sz="1300" dirty="0" err="1"/>
              <a:t>ροθεσμί</a:t>
            </a:r>
            <a:r>
              <a:rPr lang="en-US" sz="1300" dirty="0"/>
              <a:t>α </a:t>
            </a:r>
            <a:r>
              <a:rPr lang="en-US" sz="1300" dirty="0" err="1"/>
              <a:t>κ</a:t>
            </a:r>
            <a:r>
              <a:rPr lang="en-US" sz="1300" dirty="0"/>
              <a:t>α</a:t>
            </a:r>
            <a:r>
              <a:rPr lang="en-US" sz="1300" dirty="0" err="1"/>
              <a:t>ι</a:t>
            </a:r>
            <a:r>
              <a:rPr lang="en-US" sz="1300" dirty="0"/>
              <a:t> </a:t>
            </a:r>
            <a:r>
              <a:rPr lang="en-US" sz="1300" dirty="0" err="1"/>
              <a:t>δεν</a:t>
            </a:r>
            <a:r>
              <a:rPr lang="en-US" sz="1300" dirty="0"/>
              <a:t> </a:t>
            </a:r>
            <a:r>
              <a:rPr lang="en-US" sz="1300" dirty="0" err="1"/>
              <a:t>ήτ</a:t>
            </a:r>
            <a:r>
              <a:rPr lang="en-US" sz="1300" dirty="0"/>
              <a:t>α</a:t>
            </a:r>
            <a:r>
              <a:rPr lang="en-US" sz="1300" dirty="0" err="1"/>
              <a:t>ν</a:t>
            </a:r>
            <a:r>
              <a:rPr lang="en-US" sz="1300" dirty="0"/>
              <a:t> </a:t>
            </a:r>
            <a:r>
              <a:rPr lang="en-US" sz="1300" dirty="0" err="1"/>
              <a:t>εφικτό</a:t>
            </a:r>
            <a:r>
              <a:rPr lang="en-US" sz="1300" dirty="0"/>
              <a:t> </a:t>
            </a:r>
            <a:r>
              <a:rPr lang="en-US" sz="1300" dirty="0" err="1"/>
              <a:t>γι</a:t>
            </a:r>
            <a:r>
              <a:rPr lang="en-US" sz="1300" dirty="0"/>
              <a:t>α </a:t>
            </a:r>
            <a:r>
              <a:rPr lang="en-US" sz="1300" b="1" dirty="0" err="1"/>
              <a:t>τεχνικούς</a:t>
            </a:r>
            <a:r>
              <a:rPr lang="en-US" sz="1300" b="1" dirty="0"/>
              <a:t> </a:t>
            </a:r>
            <a:r>
              <a:rPr lang="en-US" sz="1300" b="1" dirty="0" err="1"/>
              <a:t>λόγους</a:t>
            </a:r>
            <a:r>
              <a:rPr lang="en-US" sz="1300" b="1" dirty="0"/>
              <a:t> </a:t>
            </a:r>
            <a:r>
              <a:rPr lang="en-US" sz="1300" b="1" dirty="0" err="1"/>
              <a:t>της</a:t>
            </a:r>
            <a:r>
              <a:rPr lang="en-US" sz="1300" b="1" dirty="0"/>
              <a:t> π</a:t>
            </a:r>
            <a:r>
              <a:rPr lang="en-US" sz="1300" b="1" dirty="0" err="1"/>
              <a:t>λ</a:t>
            </a:r>
            <a:r>
              <a:rPr lang="en-US" sz="1300" b="1" dirty="0"/>
              <a:t>α</a:t>
            </a:r>
            <a:r>
              <a:rPr lang="en-US" sz="1300" b="1" dirty="0" err="1"/>
              <a:t>τφόρμ</a:t>
            </a:r>
            <a:r>
              <a:rPr lang="en-US" sz="1300" b="1" dirty="0"/>
              <a:t>α</a:t>
            </a:r>
            <a:r>
              <a:rPr lang="en-US" sz="1300" b="1" dirty="0" err="1"/>
              <a:t>ς</a:t>
            </a:r>
            <a:r>
              <a:rPr lang="en-US" sz="1300" b="1" dirty="0"/>
              <a:t> </a:t>
            </a:r>
            <a:r>
              <a:rPr lang="en-US" sz="1300" dirty="0" err="1"/>
              <a:t>ενώ</a:t>
            </a:r>
            <a:r>
              <a:rPr lang="en-US" sz="1300" dirty="0"/>
              <a:t> π</a:t>
            </a:r>
            <a:r>
              <a:rPr lang="en-US" sz="1300" dirty="0" err="1"/>
              <a:t>ληρούντ</a:t>
            </a:r>
            <a:r>
              <a:rPr lang="en-US" sz="1300" dirty="0"/>
              <a:t>α</a:t>
            </a:r>
            <a:r>
              <a:rPr lang="en-US" sz="1300" dirty="0" err="1"/>
              <a:t>ι</a:t>
            </a:r>
            <a:r>
              <a:rPr lang="en-US" sz="1300" dirty="0"/>
              <a:t> </a:t>
            </a:r>
            <a:r>
              <a:rPr lang="en-US" sz="1300" dirty="0" err="1"/>
              <a:t>οι</a:t>
            </a:r>
            <a:r>
              <a:rPr lang="en-US" sz="1300" dirty="0"/>
              <a:t> π</a:t>
            </a:r>
            <a:r>
              <a:rPr lang="en-US" sz="1300" dirty="0" err="1"/>
              <a:t>ιο</a:t>
            </a:r>
            <a:r>
              <a:rPr lang="en-US" sz="1300" dirty="0"/>
              <a:t> </a:t>
            </a:r>
            <a:r>
              <a:rPr lang="en-US" sz="1300" dirty="0" err="1"/>
              <a:t>κάτω</a:t>
            </a:r>
            <a:r>
              <a:rPr lang="en-US" sz="1300" dirty="0"/>
              <a:t> π</a:t>
            </a:r>
            <a:r>
              <a:rPr lang="en-US" sz="1300" dirty="0" err="1"/>
              <a:t>ροϋ</a:t>
            </a:r>
            <a:r>
              <a:rPr lang="en-US" sz="1300" dirty="0"/>
              <a:t>π</a:t>
            </a:r>
            <a:r>
              <a:rPr lang="en-US" sz="1300" dirty="0" err="1"/>
              <a:t>οθέσεις</a:t>
            </a:r>
            <a:r>
              <a:rPr lang="en-US" sz="1300" dirty="0"/>
              <a:t>:</a:t>
            </a:r>
          </a:p>
          <a:p>
            <a:pPr indent="-228600">
              <a:lnSpc>
                <a:spcPct val="90000"/>
              </a:lnSpc>
              <a:buFont typeface="Arial" panose="020B0604020202020204" pitchFamily="34" charset="0"/>
              <a:buChar char="•"/>
            </a:pPr>
            <a:endParaRPr lang="en-US" sz="1300" dirty="0"/>
          </a:p>
          <a:p>
            <a:pPr marL="285750" lvl="0" indent="-228600">
              <a:lnSpc>
                <a:spcPct val="90000"/>
              </a:lnSpc>
              <a:buFont typeface="Arial" panose="020B0604020202020204" pitchFamily="34" charset="0"/>
              <a:buChar char="•"/>
            </a:pPr>
            <a:r>
              <a:rPr lang="en-US" sz="1300" dirty="0" err="1"/>
              <a:t>Η</a:t>
            </a:r>
            <a:r>
              <a:rPr lang="en-US" sz="1300" dirty="0"/>
              <a:t> </a:t>
            </a:r>
            <a:r>
              <a:rPr lang="en-US" sz="1300" dirty="0" err="1"/>
              <a:t>ημερομηνί</a:t>
            </a:r>
            <a:r>
              <a:rPr lang="en-US" sz="1300" dirty="0"/>
              <a:t>α </a:t>
            </a:r>
            <a:r>
              <a:rPr lang="en-US" sz="1300" dirty="0" err="1"/>
              <a:t>κ</a:t>
            </a:r>
            <a:r>
              <a:rPr lang="en-US" sz="1300" dirty="0"/>
              <a:t>α</a:t>
            </a:r>
            <a:r>
              <a:rPr lang="en-US" sz="1300" dirty="0" err="1"/>
              <a:t>ι</a:t>
            </a:r>
            <a:r>
              <a:rPr lang="en-US" sz="1300" dirty="0"/>
              <a:t> </a:t>
            </a:r>
            <a:r>
              <a:rPr lang="en-US" sz="1300" dirty="0" err="1"/>
              <a:t>ώρ</a:t>
            </a:r>
            <a:r>
              <a:rPr lang="en-US" sz="1300" dirty="0"/>
              <a:t>α </a:t>
            </a:r>
            <a:r>
              <a:rPr lang="en-US" sz="1300" dirty="0" err="1"/>
              <a:t>της</a:t>
            </a:r>
            <a:r>
              <a:rPr lang="en-US" sz="1300" dirty="0"/>
              <a:t> </a:t>
            </a:r>
            <a:r>
              <a:rPr lang="en-US" sz="1300" dirty="0" err="1"/>
              <a:t>τελευτ</a:t>
            </a:r>
            <a:r>
              <a:rPr lang="en-US" sz="1300" dirty="0"/>
              <a:t>α</a:t>
            </a:r>
            <a:r>
              <a:rPr lang="en-US" sz="1300" dirty="0" err="1"/>
              <a:t>ί</a:t>
            </a:r>
            <a:r>
              <a:rPr lang="en-US" sz="1300" dirty="0"/>
              <a:t>α</a:t>
            </a:r>
            <a:r>
              <a:rPr lang="en-US" sz="1300" dirty="0" err="1"/>
              <a:t>ς</a:t>
            </a:r>
            <a:r>
              <a:rPr lang="en-US" sz="1300" dirty="0"/>
              <a:t> απ</a:t>
            </a:r>
            <a:r>
              <a:rPr lang="en-US" sz="1300" dirty="0" err="1"/>
              <a:t>ό</a:t>
            </a:r>
            <a:r>
              <a:rPr lang="en-US" sz="1300" dirty="0"/>
              <a:t>π</a:t>
            </a:r>
            <a:r>
              <a:rPr lang="en-US" sz="1300" dirty="0" err="1"/>
              <a:t>ειρ</a:t>
            </a:r>
            <a:r>
              <a:rPr lang="en-US" sz="1300" dirty="0"/>
              <a:t>α</a:t>
            </a:r>
            <a:r>
              <a:rPr lang="en-US" sz="1300" dirty="0" err="1"/>
              <a:t>ς</a:t>
            </a:r>
            <a:r>
              <a:rPr lang="en-US" sz="1300" dirty="0"/>
              <a:t> </a:t>
            </a:r>
            <a:r>
              <a:rPr lang="en-US" sz="1300" dirty="0" err="1"/>
              <a:t>υ</a:t>
            </a:r>
            <a:r>
              <a:rPr lang="en-US" sz="1300" dirty="0"/>
              <a:t>π</a:t>
            </a:r>
            <a:r>
              <a:rPr lang="en-US" sz="1300" dirty="0" err="1"/>
              <a:t>ο</a:t>
            </a:r>
            <a:r>
              <a:rPr lang="en-US" sz="1300" dirty="0"/>
              <a:t>β</a:t>
            </a:r>
            <a:r>
              <a:rPr lang="en-US" sz="1300" dirty="0" err="1"/>
              <a:t>ολής</a:t>
            </a:r>
            <a:r>
              <a:rPr lang="en-US" sz="1300" dirty="0"/>
              <a:t> </a:t>
            </a:r>
            <a:r>
              <a:rPr lang="en-US" sz="1300" dirty="0" err="1"/>
              <a:t>ό</a:t>
            </a:r>
            <a:r>
              <a:rPr lang="en-US" sz="1300" dirty="0"/>
              <a:t>π</a:t>
            </a:r>
            <a:r>
              <a:rPr lang="en-US" sz="1300" dirty="0" err="1"/>
              <a:t>ως</a:t>
            </a:r>
            <a:r>
              <a:rPr lang="en-US" sz="1300" dirty="0"/>
              <a:t> α</a:t>
            </a:r>
            <a:r>
              <a:rPr lang="en-US" sz="1300" dirty="0" err="1"/>
              <a:t>υτή</a:t>
            </a:r>
            <a:r>
              <a:rPr lang="en-US" sz="1300" dirty="0"/>
              <a:t> </a:t>
            </a:r>
            <a:r>
              <a:rPr lang="en-US" sz="1300" dirty="0" err="1"/>
              <a:t>κ</a:t>
            </a:r>
            <a:r>
              <a:rPr lang="en-US" sz="1300" dirty="0"/>
              <a:t>α</a:t>
            </a:r>
            <a:r>
              <a:rPr lang="en-US" sz="1300" dirty="0" err="1"/>
              <a:t>τ</a:t>
            </a:r>
            <a:r>
              <a:rPr lang="en-US" sz="1300" dirty="0"/>
              <a:t>α</a:t>
            </a:r>
            <a:r>
              <a:rPr lang="en-US" sz="1300" dirty="0" err="1"/>
              <a:t>γράφετ</a:t>
            </a:r>
            <a:r>
              <a:rPr lang="en-US" sz="1300" dirty="0"/>
              <a:t>α</a:t>
            </a:r>
            <a:r>
              <a:rPr lang="en-US" sz="1300" dirty="0" err="1"/>
              <a:t>ι</a:t>
            </a:r>
            <a:r>
              <a:rPr lang="en-US" sz="1300" dirty="0"/>
              <a:t> π</a:t>
            </a:r>
            <a:r>
              <a:rPr lang="en-US" sz="1300" dirty="0" err="1"/>
              <a:t>άνω</a:t>
            </a:r>
            <a:r>
              <a:rPr lang="en-US" sz="1300" dirty="0"/>
              <a:t> </a:t>
            </a:r>
            <a:r>
              <a:rPr lang="en-US" sz="1300" dirty="0" err="1"/>
              <a:t>στην</a:t>
            </a:r>
            <a:r>
              <a:rPr lang="en-US" sz="1300" dirty="0"/>
              <a:t> </a:t>
            </a:r>
            <a:r>
              <a:rPr lang="en-US" sz="1300" dirty="0" err="1"/>
              <a:t>ίδι</a:t>
            </a:r>
            <a:r>
              <a:rPr lang="en-US" sz="1300" dirty="0"/>
              <a:t>α </a:t>
            </a:r>
            <a:r>
              <a:rPr lang="en-US" sz="1300" dirty="0" err="1"/>
              <a:t>την</a:t>
            </a:r>
            <a:r>
              <a:rPr lang="en-US" sz="1300" dirty="0"/>
              <a:t> α</a:t>
            </a:r>
            <a:r>
              <a:rPr lang="en-US" sz="1300" dirty="0" err="1"/>
              <a:t>ίτηση</a:t>
            </a:r>
            <a:r>
              <a:rPr lang="en-US" sz="1300" dirty="0"/>
              <a:t>, (</a:t>
            </a:r>
            <a:r>
              <a:rPr lang="en-US" sz="1300" b="1" dirty="0" err="1"/>
              <a:t>ιστορικό</a:t>
            </a:r>
            <a:r>
              <a:rPr lang="en-US" sz="1300" b="1" dirty="0"/>
              <a:t> </a:t>
            </a:r>
            <a:r>
              <a:rPr lang="en-US" sz="1300" b="1" dirty="0" err="1"/>
              <a:t>υ</a:t>
            </a:r>
            <a:r>
              <a:rPr lang="en-US" sz="1300" b="1" dirty="0"/>
              <a:t>π</a:t>
            </a:r>
            <a:r>
              <a:rPr lang="en-US" sz="1300" b="1" dirty="0" err="1"/>
              <a:t>ο</a:t>
            </a:r>
            <a:r>
              <a:rPr lang="en-US" sz="1300" b="1" dirty="0"/>
              <a:t>β</a:t>
            </a:r>
            <a:r>
              <a:rPr lang="en-US" sz="1300" b="1" dirty="0" err="1"/>
              <a:t>ολής</a:t>
            </a:r>
            <a:r>
              <a:rPr lang="en-US" sz="1300" dirty="0"/>
              <a:t>) </a:t>
            </a:r>
            <a:r>
              <a:rPr lang="en-US" sz="1300" dirty="0" err="1"/>
              <a:t>είν</a:t>
            </a:r>
            <a:r>
              <a:rPr lang="en-US" sz="1300" dirty="0"/>
              <a:t>α</a:t>
            </a:r>
            <a:r>
              <a:rPr lang="en-US" sz="1300" dirty="0" err="1"/>
              <a:t>ι</a:t>
            </a:r>
            <a:r>
              <a:rPr lang="en-US" sz="1300" dirty="0"/>
              <a:t> π</a:t>
            </a:r>
            <a:r>
              <a:rPr lang="en-US" sz="1300" dirty="0" err="1"/>
              <a:t>ριν</a:t>
            </a:r>
            <a:r>
              <a:rPr lang="en-US" sz="1300" dirty="0"/>
              <a:t> απ</a:t>
            </a:r>
            <a:r>
              <a:rPr lang="en-US" sz="1300" dirty="0" err="1"/>
              <a:t>ό</a:t>
            </a:r>
            <a:r>
              <a:rPr lang="en-US" sz="1300" dirty="0"/>
              <a:t> </a:t>
            </a:r>
            <a:r>
              <a:rPr lang="en-US" sz="1300" dirty="0" err="1"/>
              <a:t>την</a:t>
            </a:r>
            <a:r>
              <a:rPr lang="en-US" sz="1300" dirty="0"/>
              <a:t> </a:t>
            </a:r>
            <a:r>
              <a:rPr lang="en-US" sz="1300" dirty="0" err="1"/>
              <a:t>ισχύουσ</a:t>
            </a:r>
            <a:r>
              <a:rPr lang="en-US" sz="1300" dirty="0"/>
              <a:t>α π</a:t>
            </a:r>
            <a:r>
              <a:rPr lang="en-US" sz="1300" dirty="0" err="1"/>
              <a:t>ροθεσμί</a:t>
            </a:r>
            <a:r>
              <a:rPr lang="en-US" sz="1300" dirty="0"/>
              <a:t>α</a:t>
            </a:r>
          </a:p>
          <a:p>
            <a:pPr marL="285750" lvl="0" indent="-228600">
              <a:lnSpc>
                <a:spcPct val="90000"/>
              </a:lnSpc>
              <a:buFont typeface="Arial" panose="020B0604020202020204" pitchFamily="34" charset="0"/>
              <a:buChar char="•"/>
            </a:pPr>
            <a:endParaRPr lang="en-US" sz="1300" dirty="0"/>
          </a:p>
          <a:p>
            <a:pPr marL="285750" lvl="0" indent="-228600">
              <a:lnSpc>
                <a:spcPct val="90000"/>
              </a:lnSpc>
              <a:buFont typeface="Arial" panose="020B0604020202020204" pitchFamily="34" charset="0"/>
              <a:buChar char="•"/>
            </a:pPr>
            <a:r>
              <a:rPr lang="en-US" sz="1300" dirty="0" err="1"/>
              <a:t>Έχετε</a:t>
            </a:r>
            <a:r>
              <a:rPr lang="en-US" sz="1300" dirty="0"/>
              <a:t> </a:t>
            </a:r>
            <a:r>
              <a:rPr lang="en-US" sz="1300" dirty="0" err="1"/>
              <a:t>ενημερώσει</a:t>
            </a:r>
            <a:r>
              <a:rPr lang="en-US" sz="1300" dirty="0"/>
              <a:t> </a:t>
            </a:r>
            <a:r>
              <a:rPr lang="en-US" sz="1300" dirty="0" err="1"/>
              <a:t>το</a:t>
            </a:r>
            <a:r>
              <a:rPr lang="en-US" sz="1300" dirty="0"/>
              <a:t> ΝΑ </a:t>
            </a:r>
            <a:r>
              <a:rPr lang="en-US" sz="1300" b="1" dirty="0" err="1"/>
              <a:t>εντός</a:t>
            </a:r>
            <a:r>
              <a:rPr lang="en-US" sz="1300" b="1" dirty="0"/>
              <a:t> 2 </a:t>
            </a:r>
            <a:r>
              <a:rPr lang="en-US" sz="1300" b="1" dirty="0" err="1"/>
              <a:t>ωρών</a:t>
            </a:r>
            <a:r>
              <a:rPr lang="en-US" sz="1300" dirty="0"/>
              <a:t> </a:t>
            </a:r>
            <a:r>
              <a:rPr lang="en-US" sz="1300" dirty="0" err="1"/>
              <a:t>μετά</a:t>
            </a:r>
            <a:r>
              <a:rPr lang="en-US" sz="1300" dirty="0"/>
              <a:t> </a:t>
            </a:r>
            <a:r>
              <a:rPr lang="en-US" sz="1300" dirty="0" err="1"/>
              <a:t>την</a:t>
            </a:r>
            <a:r>
              <a:rPr lang="en-US" sz="1300" dirty="0"/>
              <a:t> π</a:t>
            </a:r>
            <a:r>
              <a:rPr lang="en-US" sz="1300" dirty="0" err="1"/>
              <a:t>ροθεσμί</a:t>
            </a:r>
            <a:r>
              <a:rPr lang="en-US" sz="1300" dirty="0"/>
              <a:t>α</a:t>
            </a:r>
          </a:p>
          <a:p>
            <a:pPr marL="285750" lvl="0" indent="-228600">
              <a:lnSpc>
                <a:spcPct val="90000"/>
              </a:lnSpc>
              <a:buFont typeface="Arial" panose="020B0604020202020204" pitchFamily="34" charset="0"/>
              <a:buChar char="•"/>
            </a:pPr>
            <a:endParaRPr lang="en-US" sz="1300" dirty="0"/>
          </a:p>
          <a:p>
            <a:pPr marL="285750" lvl="0" indent="-228600">
              <a:lnSpc>
                <a:spcPct val="90000"/>
              </a:lnSpc>
              <a:buFont typeface="Arial" panose="020B0604020202020204" pitchFamily="34" charset="0"/>
              <a:buChar char="•"/>
            </a:pPr>
            <a:r>
              <a:rPr lang="en-US" sz="1300" dirty="0" err="1"/>
              <a:t>Έχετε</a:t>
            </a:r>
            <a:r>
              <a:rPr lang="en-US" sz="1300" dirty="0"/>
              <a:t> απ</a:t>
            </a:r>
            <a:r>
              <a:rPr lang="en-US" sz="1300" dirty="0" err="1"/>
              <a:t>οστείλει</a:t>
            </a:r>
            <a:r>
              <a:rPr lang="en-US" sz="1300" dirty="0"/>
              <a:t> </a:t>
            </a:r>
            <a:r>
              <a:rPr lang="en-US" sz="1300" dirty="0" err="1"/>
              <a:t>στο</a:t>
            </a:r>
            <a:r>
              <a:rPr lang="en-US" sz="1300" dirty="0"/>
              <a:t> ΝΔ </a:t>
            </a:r>
            <a:r>
              <a:rPr lang="en-US" sz="1300" b="1" dirty="0" err="1"/>
              <a:t>εντός</a:t>
            </a:r>
            <a:r>
              <a:rPr lang="en-US" sz="1300" b="1" dirty="0"/>
              <a:t> 2 </a:t>
            </a:r>
            <a:r>
              <a:rPr lang="en-US" sz="1300" b="1" dirty="0" err="1"/>
              <a:t>ωρών</a:t>
            </a:r>
            <a:r>
              <a:rPr lang="en-US" sz="1300" b="1" dirty="0"/>
              <a:t> </a:t>
            </a:r>
            <a:r>
              <a:rPr lang="en-US" sz="1300" dirty="0" err="1"/>
              <a:t>μέσω</a:t>
            </a:r>
            <a:r>
              <a:rPr lang="en-US" sz="1300" dirty="0"/>
              <a:t> email </a:t>
            </a:r>
            <a:r>
              <a:rPr lang="en-US" sz="1300" dirty="0" err="1"/>
              <a:t>την</a:t>
            </a:r>
            <a:r>
              <a:rPr lang="en-US" sz="1300" dirty="0"/>
              <a:t> α</a:t>
            </a:r>
            <a:r>
              <a:rPr lang="en-US" sz="1300" dirty="0" err="1"/>
              <a:t>ίτησή</a:t>
            </a:r>
            <a:r>
              <a:rPr lang="en-US" sz="1300" dirty="0"/>
              <a:t> </a:t>
            </a:r>
            <a:r>
              <a:rPr lang="en-US" sz="1300" dirty="0" err="1"/>
              <a:t>χωρίς</a:t>
            </a:r>
            <a:r>
              <a:rPr lang="en-US" sz="1300" dirty="0"/>
              <a:t> </a:t>
            </a:r>
            <a:r>
              <a:rPr lang="en-US" sz="1300" dirty="0" err="1"/>
              <a:t>τρο</a:t>
            </a:r>
            <a:r>
              <a:rPr lang="en-US" sz="1300" dirty="0"/>
              <a:t>π</a:t>
            </a:r>
            <a:r>
              <a:rPr lang="en-US" sz="1300" dirty="0" err="1"/>
              <a:t>ο</a:t>
            </a:r>
            <a:r>
              <a:rPr lang="en-US" sz="1300" dirty="0"/>
              <a:t>π</a:t>
            </a:r>
            <a:r>
              <a:rPr lang="en-US" sz="1300" dirty="0" err="1"/>
              <a:t>οιήσεις</a:t>
            </a:r>
            <a:r>
              <a:rPr lang="en-US" sz="1300" dirty="0"/>
              <a:t> </a:t>
            </a:r>
            <a:r>
              <a:rPr lang="en-US" sz="1300" dirty="0" err="1"/>
              <a:t>μετά</a:t>
            </a:r>
            <a:r>
              <a:rPr lang="en-US" sz="1300" dirty="0"/>
              <a:t> </a:t>
            </a:r>
            <a:r>
              <a:rPr lang="en-US" sz="1300" dirty="0" err="1"/>
              <a:t>την</a:t>
            </a:r>
            <a:r>
              <a:rPr lang="en-US" sz="1300" dirty="0"/>
              <a:t> απ</a:t>
            </a:r>
            <a:r>
              <a:rPr lang="en-US" sz="1300" dirty="0" err="1"/>
              <a:t>ό</a:t>
            </a:r>
            <a:r>
              <a:rPr lang="en-US" sz="1300" dirty="0"/>
              <a:t>π</a:t>
            </a:r>
            <a:r>
              <a:rPr lang="en-US" sz="1300" dirty="0" err="1"/>
              <a:t>ειρ</a:t>
            </a:r>
            <a:r>
              <a:rPr lang="en-US" sz="1300" dirty="0"/>
              <a:t>α </a:t>
            </a:r>
            <a:r>
              <a:rPr lang="en-US" sz="1300" dirty="0" err="1"/>
              <a:t>υ</a:t>
            </a:r>
            <a:r>
              <a:rPr lang="en-US" sz="1300" dirty="0"/>
              <a:t>π</a:t>
            </a:r>
            <a:r>
              <a:rPr lang="en-US" sz="1300" dirty="0" err="1"/>
              <a:t>ο</a:t>
            </a:r>
            <a:r>
              <a:rPr lang="en-US" sz="1300" dirty="0"/>
              <a:t>β</a:t>
            </a:r>
            <a:r>
              <a:rPr lang="en-US" sz="1300" dirty="0" err="1"/>
              <a:t>ολής</a:t>
            </a:r>
            <a:r>
              <a:rPr lang="en-US" sz="1300" dirty="0"/>
              <a:t> (</a:t>
            </a:r>
            <a:r>
              <a:rPr lang="en-US" sz="1300" dirty="0" err="1"/>
              <a:t>σε</a:t>
            </a:r>
            <a:r>
              <a:rPr lang="en-US" sz="1300" dirty="0"/>
              <a:t> pdf)</a:t>
            </a:r>
          </a:p>
          <a:p>
            <a:pPr marL="285750" lvl="1" indent="-228600">
              <a:lnSpc>
                <a:spcPct val="90000"/>
              </a:lnSpc>
              <a:spcBef>
                <a:spcPct val="0"/>
              </a:spcBef>
              <a:spcAft>
                <a:spcPct val="15000"/>
              </a:spcAft>
              <a:buFont typeface="Arial" panose="020B0604020202020204" pitchFamily="34" charset="0"/>
              <a:buChar char="•"/>
            </a:pPr>
            <a:endParaRPr lang="en-US" sz="1300" dirty="0"/>
          </a:p>
        </p:txBody>
      </p:sp>
    </p:spTree>
    <p:extLst>
      <p:ext uri="{BB962C8B-B14F-4D97-AF65-F5344CB8AC3E}">
        <p14:creationId xmlns:p14="http://schemas.microsoft.com/office/powerpoint/2010/main" val="28041703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5"/>
          <p:cNvSpPr txBox="1">
            <a:spLocks/>
          </p:cNvSpPr>
          <p:nvPr/>
        </p:nvSpPr>
        <p:spPr>
          <a:xfrm>
            <a:off x="643768" y="365308"/>
            <a:ext cx="3574031" cy="52894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l-GR" sz="3200" b="1" dirty="0">
              <a:solidFill>
                <a:schemeClr val="accent5">
                  <a:lumMod val="50000"/>
                </a:schemeClr>
              </a:solidFill>
              <a:latin typeface="Century Gothic" panose="020B0502020202020204" pitchFamily="34" charset="0"/>
            </a:endParaRPr>
          </a:p>
          <a:p>
            <a:pPr algn="ctr"/>
            <a:endParaRPr lang="el-GR" sz="3200" b="1" dirty="0">
              <a:solidFill>
                <a:schemeClr val="accent5">
                  <a:lumMod val="50000"/>
                </a:schemeClr>
              </a:solidFill>
              <a:latin typeface="Century Gothic" panose="020B0502020202020204" pitchFamily="34" charset="0"/>
            </a:endParaRPr>
          </a:p>
          <a:p>
            <a:pPr marL="0" indent="0" algn="ctr">
              <a:buNone/>
            </a:pPr>
            <a:endParaRPr lang="el-GR" sz="3200" b="1" dirty="0">
              <a:solidFill>
                <a:schemeClr val="accent5">
                  <a:lumMod val="50000"/>
                </a:schemeClr>
              </a:solidFill>
              <a:latin typeface="Century Gothic" panose="020B0502020202020204" pitchFamily="34" charset="0"/>
            </a:endParaRPr>
          </a:p>
          <a:p>
            <a:pPr marL="0" indent="0" algn="ctr">
              <a:buNone/>
            </a:pPr>
            <a:r>
              <a:rPr lang="en-US" b="1" dirty="0">
                <a:solidFill>
                  <a:srgbClr val="7030A0"/>
                </a:solidFill>
                <a:latin typeface="Century Gothic" panose="020B0502020202020204" pitchFamily="34" charset="0"/>
              </a:rPr>
              <a:t>A</a:t>
            </a:r>
            <a:r>
              <a:rPr lang="el-GR" b="1" dirty="0" err="1">
                <a:solidFill>
                  <a:srgbClr val="7030A0"/>
                </a:solidFill>
                <a:latin typeface="Century Gothic" panose="020B0502020202020204" pitchFamily="34" charset="0"/>
              </a:rPr>
              <a:t>ξιολόγηση</a:t>
            </a:r>
            <a:r>
              <a:rPr lang="el-GR" b="1" dirty="0">
                <a:solidFill>
                  <a:srgbClr val="7030A0"/>
                </a:solidFill>
                <a:latin typeface="Century Gothic" panose="020B0502020202020204" pitchFamily="34" charset="0"/>
              </a:rPr>
              <a:t> της αίτησης</a:t>
            </a:r>
            <a:endParaRPr lang="en-GB" dirty="0">
              <a:solidFill>
                <a:srgbClr val="7030A0"/>
              </a:solidFill>
              <a:latin typeface="Century Gothic" panose="020B0502020202020204" pitchFamily="34" charset="0"/>
            </a:endParaRPr>
          </a:p>
        </p:txBody>
      </p:sp>
      <p:sp>
        <p:nvSpPr>
          <p:cNvPr id="5" name="Subtitle 4"/>
          <p:cNvSpPr txBox="1">
            <a:spLocks/>
          </p:cNvSpPr>
          <p:nvPr/>
        </p:nvSpPr>
        <p:spPr>
          <a:xfrm>
            <a:off x="5314389" y="1595466"/>
            <a:ext cx="5941745" cy="4464497"/>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l-GR" dirty="0">
                <a:solidFill>
                  <a:schemeClr val="bg1"/>
                </a:solidFill>
                <a:latin typeface="Century Gothic" panose="020B0502020202020204" pitchFamily="34" charset="0"/>
              </a:rPr>
              <a:t>Κριτήρια επιλεξιμότητας </a:t>
            </a:r>
          </a:p>
          <a:p>
            <a:pPr marL="342900" indent="-342900" algn="l">
              <a:buFont typeface="Arial" panose="020B0604020202020204" pitchFamily="34" charset="0"/>
              <a:buChar char="•"/>
            </a:pPr>
            <a:endParaRPr lang="el-GR"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l-GR" dirty="0">
                <a:solidFill>
                  <a:schemeClr val="bg1"/>
                </a:solidFill>
                <a:latin typeface="Century Gothic" panose="020B0502020202020204" pitchFamily="34" charset="0"/>
              </a:rPr>
              <a:t>Κριτήρια Ποιοτικής Αξιολόγησης</a:t>
            </a:r>
            <a:endParaRPr lang="en-US" dirty="0">
              <a:solidFill>
                <a:schemeClr val="bg1"/>
              </a:solidFill>
              <a:latin typeface="Century Gothic" panose="020B0502020202020204" pitchFamily="34" charset="0"/>
            </a:endParaRPr>
          </a:p>
          <a:p>
            <a:pPr marL="342900" indent="-342900" algn="l">
              <a:buFont typeface="Arial" panose="020B0604020202020204" pitchFamily="34" charset="0"/>
              <a:buChar char="•"/>
            </a:pPr>
            <a:endParaRPr lang="en-US"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l-GR" dirty="0">
                <a:solidFill>
                  <a:schemeClr val="bg1"/>
                </a:solidFill>
                <a:latin typeface="Century Gothic" panose="020B0502020202020204" pitchFamily="34" charset="0"/>
              </a:rPr>
              <a:t>Διαδικασίες αξιολόγησης</a:t>
            </a:r>
          </a:p>
          <a:p>
            <a:pPr algn="l"/>
            <a:endParaRPr lang="el-GR" dirty="0">
              <a:solidFill>
                <a:schemeClr val="bg1"/>
              </a:solidFill>
              <a:latin typeface="Century Gothic" panose="020B0502020202020204" pitchFamily="34" charset="0"/>
            </a:endParaRPr>
          </a:p>
          <a:p>
            <a:pPr algn="l"/>
            <a:endParaRPr lang="el-GR" dirty="0">
              <a:solidFill>
                <a:schemeClr val="bg1"/>
              </a:solidFill>
              <a:latin typeface="Century Gothic" panose="020B0502020202020204" pitchFamily="34" charset="0"/>
            </a:endParaRPr>
          </a:p>
          <a:p>
            <a:pPr algn="l"/>
            <a:endParaRPr lang="el-GR" dirty="0">
              <a:solidFill>
                <a:schemeClr val="bg1"/>
              </a:solidFill>
              <a:latin typeface="Century Gothic" panose="020B0502020202020204" pitchFamily="34" charset="0"/>
            </a:endParaRPr>
          </a:p>
        </p:txBody>
      </p:sp>
      <p:cxnSp>
        <p:nvCxnSpPr>
          <p:cNvPr id="7" name="Straight Connector 6"/>
          <p:cNvCxnSpPr/>
          <p:nvPr/>
        </p:nvCxnSpPr>
        <p:spPr>
          <a:xfrm>
            <a:off x="4853354" y="1644162"/>
            <a:ext cx="8792" cy="351692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5848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72868" y="873803"/>
            <a:ext cx="10593363" cy="2649956"/>
          </a:xfrm>
          <a:prstGeom prst="rect">
            <a:avLst/>
          </a:prstGeom>
        </p:spPr>
        <p:txBody>
          <a:bodyPr wrap="square">
            <a:spAutoFit/>
          </a:bodyPr>
          <a:lstStyle/>
          <a:p>
            <a:pPr marL="342900" indent="-342900">
              <a:lnSpc>
                <a:spcPct val="150000"/>
              </a:lnSpc>
              <a:buFont typeface="Arial" panose="020B0604020202020204" pitchFamily="34" charset="0"/>
              <a:buChar char="•"/>
            </a:pPr>
            <a:endParaRPr lang="el-GR" sz="2000" dirty="0">
              <a:solidFill>
                <a:schemeClr val="tx1">
                  <a:lumMod val="75000"/>
                  <a:lumOff val="25000"/>
                </a:schemeClr>
              </a:solidFill>
              <a:latin typeface="Century Gothic" panose="020B0502020202020204" pitchFamily="34" charset="0"/>
            </a:endParaRPr>
          </a:p>
          <a:p>
            <a:pPr marL="342900" indent="-342900">
              <a:lnSpc>
                <a:spcPct val="150000"/>
              </a:lnSpc>
              <a:buFont typeface="Arial" panose="020B0604020202020204" pitchFamily="34" charset="0"/>
              <a:buChar char="•"/>
            </a:pPr>
            <a:endParaRPr lang="el-GR" sz="2000" dirty="0">
              <a:solidFill>
                <a:schemeClr val="tx1">
                  <a:lumMod val="75000"/>
                  <a:lumOff val="25000"/>
                </a:schemeClr>
              </a:solidFill>
              <a:latin typeface="Century Gothic" panose="020B0502020202020204" pitchFamily="34" charset="0"/>
            </a:endParaRPr>
          </a:p>
          <a:p>
            <a:pPr marL="342900" indent="-342900">
              <a:lnSpc>
                <a:spcPct val="150000"/>
              </a:lnSpc>
              <a:buFont typeface="Arial" panose="020B0604020202020204" pitchFamily="34" charset="0"/>
              <a:buChar char="•"/>
            </a:pPr>
            <a:endParaRPr lang="el-GR" sz="2000" dirty="0">
              <a:solidFill>
                <a:schemeClr val="tx1">
                  <a:lumMod val="75000"/>
                  <a:lumOff val="25000"/>
                </a:schemeClr>
              </a:solidFill>
              <a:latin typeface="Century Gothic" panose="020B0502020202020204" pitchFamily="34" charset="0"/>
            </a:endParaRPr>
          </a:p>
          <a:p>
            <a:pPr marL="342900" indent="-342900">
              <a:lnSpc>
                <a:spcPct val="150000"/>
              </a:lnSpc>
              <a:buFont typeface="Arial" panose="020B0604020202020204" pitchFamily="34" charset="0"/>
              <a:buChar char="•"/>
            </a:pPr>
            <a:endParaRPr lang="el-GR" sz="2000" dirty="0">
              <a:solidFill>
                <a:schemeClr val="tx1">
                  <a:lumMod val="75000"/>
                  <a:lumOff val="25000"/>
                </a:schemeClr>
              </a:solidFill>
              <a:latin typeface="Century Gothic" panose="020B0502020202020204" pitchFamily="34" charset="0"/>
            </a:endParaRPr>
          </a:p>
          <a:p>
            <a:pPr marL="342900" indent="-342900">
              <a:lnSpc>
                <a:spcPct val="150000"/>
              </a:lnSpc>
              <a:buFont typeface="Arial" panose="020B0604020202020204" pitchFamily="34" charset="0"/>
              <a:buChar char="•"/>
            </a:pPr>
            <a:endParaRPr lang="el-GR" sz="2000" dirty="0">
              <a:solidFill>
                <a:schemeClr val="tx1">
                  <a:lumMod val="75000"/>
                  <a:lumOff val="25000"/>
                </a:schemeClr>
              </a:solidFill>
              <a:latin typeface="Century Gothic" panose="020B0502020202020204" pitchFamily="34" charset="0"/>
            </a:endParaRPr>
          </a:p>
          <a:p>
            <a:pPr marL="285750" lvl="1" indent="-285750" defTabSz="1061355">
              <a:lnSpc>
                <a:spcPct val="90000"/>
              </a:lnSpc>
              <a:spcBef>
                <a:spcPct val="0"/>
              </a:spcBef>
              <a:spcAft>
                <a:spcPct val="15000"/>
              </a:spcAft>
              <a:buFont typeface="Arial" panose="020B0604020202020204" pitchFamily="34" charset="0"/>
              <a:buChar char="•"/>
            </a:pPr>
            <a:endParaRPr lang="en-US" dirty="0">
              <a:solidFill>
                <a:srgbClr val="1F497D">
                  <a:lumMod val="75000"/>
                </a:srgbClr>
              </a:solidFill>
              <a:cs typeface="Calibri" pitchFamily="34" charset="0"/>
            </a:endParaRPr>
          </a:p>
        </p:txBody>
      </p:sp>
      <p:graphicFrame>
        <p:nvGraphicFramePr>
          <p:cNvPr id="5" name="Diagram 4"/>
          <p:cNvGraphicFramePr/>
          <p:nvPr>
            <p:extLst>
              <p:ext uri="{D42A27DB-BD31-4B8C-83A1-F6EECF244321}">
                <p14:modId xmlns:p14="http://schemas.microsoft.com/office/powerpoint/2010/main" val="2112737237"/>
              </p:ext>
            </p:extLst>
          </p:nvPr>
        </p:nvGraphicFramePr>
        <p:xfrm>
          <a:off x="1569438" y="565530"/>
          <a:ext cx="100838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6940561" y="5384032"/>
            <a:ext cx="4712677" cy="1200329"/>
          </a:xfrm>
          <a:prstGeom prst="rect">
            <a:avLst/>
          </a:prstGeom>
          <a:solidFill>
            <a:schemeClr val="accent6">
              <a:lumMod val="75000"/>
            </a:schemeClr>
          </a:solidFill>
        </p:spPr>
        <p:txBody>
          <a:bodyPr wrap="square">
            <a:spAutoFit/>
          </a:bodyPr>
          <a:lstStyle/>
          <a:p>
            <a:pPr algn="just"/>
            <a:r>
              <a:rPr lang="el-GR" altLang="en-US" i="1" dirty="0">
                <a:solidFill>
                  <a:schemeClr val="bg1"/>
                </a:solidFill>
                <a:latin typeface="Century Gothic" panose="020B0502020202020204" pitchFamily="34" charset="0"/>
              </a:rPr>
              <a:t>Ένα σχέδιο πρέπει να πάρει </a:t>
            </a:r>
            <a:r>
              <a:rPr lang="el-GR" altLang="en-US" b="1" i="1" dirty="0">
                <a:solidFill>
                  <a:schemeClr val="bg1"/>
                </a:solidFill>
                <a:latin typeface="Century Gothic" panose="020B0502020202020204" pitchFamily="34" charset="0"/>
              </a:rPr>
              <a:t>τουλάχιστον τους μισούς βαθμούς σε κάθε επί μέρους κριτήριο και </a:t>
            </a:r>
            <a:r>
              <a:rPr lang="en-US" altLang="en-US" b="1" i="1" dirty="0">
                <a:solidFill>
                  <a:schemeClr val="bg1"/>
                </a:solidFill>
                <a:latin typeface="Century Gothic" panose="020B0502020202020204" pitchFamily="34" charset="0"/>
              </a:rPr>
              <a:t>7</a:t>
            </a:r>
            <a:r>
              <a:rPr lang="el-GR" altLang="en-US" b="1" i="1" dirty="0">
                <a:solidFill>
                  <a:schemeClr val="bg1"/>
                </a:solidFill>
                <a:latin typeface="Century Gothic" panose="020B0502020202020204" pitchFamily="34" charset="0"/>
              </a:rPr>
              <a:t>0 βαθμούς στο σύνολο</a:t>
            </a:r>
          </a:p>
        </p:txBody>
      </p:sp>
    </p:spTree>
    <p:extLst>
      <p:ext uri="{BB962C8B-B14F-4D97-AF65-F5344CB8AC3E}">
        <p14:creationId xmlns:p14="http://schemas.microsoft.com/office/powerpoint/2010/main" val="25545760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838200" y="673770"/>
            <a:ext cx="3220329" cy="2027227"/>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600" kern="1200">
                <a:solidFill>
                  <a:srgbClr val="FFFFFF"/>
                </a:solidFill>
                <a:latin typeface="+mj-lt"/>
                <a:ea typeface="+mj-ea"/>
                <a:cs typeface="+mj-cs"/>
              </a:rPr>
              <a:t>Κριτήρια Ποιοτικής Αξιολόγησης</a:t>
            </a:r>
            <a:endParaRPr lang="en-US" sz="4600" b="1" kern="1200">
              <a:solidFill>
                <a:srgbClr val="FFFFFF"/>
              </a:solidFill>
              <a:latin typeface="+mj-lt"/>
              <a:ea typeface="+mj-ea"/>
              <a:cs typeface="+mj-cs"/>
            </a:endParaRPr>
          </a:p>
        </p:txBody>
      </p:sp>
      <p:graphicFrame>
        <p:nvGraphicFramePr>
          <p:cNvPr id="4" name="Diagram 3">
            <a:extLst>
              <a:ext uri="{FF2B5EF4-FFF2-40B4-BE49-F238E27FC236}">
                <a16:creationId xmlns:a16="http://schemas.microsoft.com/office/drawing/2014/main" id="{4E7D9E06-3F76-4694-9B96-68E3AD937BE6}"/>
              </a:ext>
            </a:extLst>
          </p:cNvPr>
          <p:cNvGraphicFramePr/>
          <p:nvPr>
            <p:extLst>
              <p:ext uri="{D42A27DB-BD31-4B8C-83A1-F6EECF244321}">
                <p14:modId xmlns:p14="http://schemas.microsoft.com/office/powerpoint/2010/main" val="3468370450"/>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13084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5CBC3C-2E5A-4839-8B9B-2E5A6ADF0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B5B423A-57CC-4C58-AA26-8E2E862B03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838200" y="673770"/>
            <a:ext cx="3220329" cy="2027227"/>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200" kern="1200">
                <a:solidFill>
                  <a:srgbClr val="FFFFFF"/>
                </a:solidFill>
                <a:latin typeface="+mj-lt"/>
                <a:ea typeface="+mj-ea"/>
                <a:cs typeface="+mj-cs"/>
              </a:rPr>
              <a:t>Κριτήρια Ποιοτικής Αξιολόγησης</a:t>
            </a:r>
            <a:endParaRPr lang="en-US" sz="4200" b="1" kern="1200">
              <a:solidFill>
                <a:srgbClr val="FFFFFF"/>
              </a:solidFill>
              <a:latin typeface="+mj-lt"/>
              <a:ea typeface="+mj-ea"/>
              <a:cs typeface="+mj-cs"/>
            </a:endParaRPr>
          </a:p>
        </p:txBody>
      </p:sp>
      <p:graphicFrame>
        <p:nvGraphicFramePr>
          <p:cNvPr id="5" name="Diagram 4">
            <a:extLst>
              <a:ext uri="{FF2B5EF4-FFF2-40B4-BE49-F238E27FC236}">
                <a16:creationId xmlns:a16="http://schemas.microsoft.com/office/drawing/2014/main" id="{4E7D9E06-3F76-4694-9B96-68E3AD937BE6}"/>
              </a:ext>
            </a:extLst>
          </p:cNvPr>
          <p:cNvGraphicFramePr/>
          <p:nvPr>
            <p:extLst>
              <p:ext uri="{D42A27DB-BD31-4B8C-83A1-F6EECF244321}">
                <p14:modId xmlns:p14="http://schemas.microsoft.com/office/powerpoint/2010/main" val="1447218871"/>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82959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686834" y="1153572"/>
            <a:ext cx="3200400" cy="4461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rgbClr val="FFFFFF"/>
                </a:solidFill>
                <a:latin typeface="+mj-lt"/>
                <a:ea typeface="+mj-ea"/>
                <a:cs typeface="+mj-cs"/>
              </a:rPr>
              <a:t>Διαδικασίες Αξιολόγησης</a:t>
            </a:r>
            <a:endParaRPr lang="en-US" sz="4400" b="1" kern="1200">
              <a:solidFill>
                <a:srgbClr val="FFFFFF"/>
              </a:solidFill>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p:cNvSpPr/>
          <p:nvPr/>
        </p:nvSpPr>
        <p:spPr>
          <a:xfrm>
            <a:off x="4447308" y="591344"/>
            <a:ext cx="6906491" cy="5585619"/>
          </a:xfrm>
          <a:prstGeom prst="rect">
            <a:avLst/>
          </a:prstGeom>
        </p:spPr>
        <p:txBody>
          <a:bodyPr vert="horz" lIns="91440" tIns="45720" rIns="91440" bIns="45720" rtlCol="0" anchor="ctr">
            <a:normAutofit/>
          </a:bodyPr>
          <a:lstStyle/>
          <a:p>
            <a:pPr marL="285750" indent="-228600">
              <a:lnSpc>
                <a:spcPct val="90000"/>
              </a:lnSpc>
              <a:buFont typeface="Arial" panose="020B0604020202020204" pitchFamily="34" charset="0"/>
              <a:buChar char="•"/>
            </a:pPr>
            <a:r>
              <a:rPr lang="en-US" sz="2400" dirty="0" err="1"/>
              <a:t>Οι</a:t>
            </a:r>
            <a:r>
              <a:rPr lang="en-US" sz="2400" dirty="0"/>
              <a:t> α</a:t>
            </a:r>
            <a:r>
              <a:rPr lang="en-US" sz="2400" dirty="0" err="1"/>
              <a:t>ιτήσεις</a:t>
            </a:r>
            <a:r>
              <a:rPr lang="en-US" sz="2400" dirty="0"/>
              <a:t> </a:t>
            </a:r>
            <a:r>
              <a:rPr lang="en-US" sz="2400" dirty="0" err="1"/>
              <a:t>κάθε</a:t>
            </a:r>
            <a:r>
              <a:rPr lang="en-US" sz="2400" dirty="0"/>
              <a:t> </a:t>
            </a:r>
            <a:r>
              <a:rPr lang="en-US" sz="2400" dirty="0" err="1"/>
              <a:t>τομέ</a:t>
            </a:r>
            <a:r>
              <a:rPr lang="en-US" sz="2400" dirty="0"/>
              <a:t>α α</a:t>
            </a:r>
            <a:r>
              <a:rPr lang="en-US" sz="2400" dirty="0" err="1"/>
              <a:t>ξιολογούντ</a:t>
            </a:r>
            <a:r>
              <a:rPr lang="en-US" sz="2400" dirty="0"/>
              <a:t>α</a:t>
            </a:r>
            <a:r>
              <a:rPr lang="en-US" sz="2400" dirty="0" err="1"/>
              <a:t>ι</a:t>
            </a:r>
            <a:r>
              <a:rPr lang="en-US" sz="2400" dirty="0"/>
              <a:t> </a:t>
            </a:r>
            <a:r>
              <a:rPr lang="en-US" sz="2400" dirty="0" err="1"/>
              <a:t>ξεχωριστά</a:t>
            </a:r>
            <a:endParaRPr lang="en-US" sz="2400" dirty="0"/>
          </a:p>
          <a:p>
            <a:pPr marL="171450" indent="-228600">
              <a:lnSpc>
                <a:spcPct val="90000"/>
              </a:lnSpc>
              <a:buFont typeface="Arial" panose="020B0604020202020204" pitchFamily="34" charset="0"/>
              <a:buChar char="•"/>
            </a:pPr>
            <a:endParaRPr lang="en-US" sz="2400" dirty="0"/>
          </a:p>
          <a:p>
            <a:pPr marL="285750" indent="-228600">
              <a:lnSpc>
                <a:spcPct val="90000"/>
              </a:lnSpc>
              <a:buFont typeface="Arial" panose="020B0604020202020204" pitchFamily="34" charset="0"/>
              <a:buChar char="•"/>
            </a:pPr>
            <a:r>
              <a:rPr lang="en-US" sz="2400" dirty="0" err="1"/>
              <a:t>Κάθε</a:t>
            </a:r>
            <a:r>
              <a:rPr lang="en-US" sz="2400" dirty="0"/>
              <a:t> α</a:t>
            </a:r>
            <a:r>
              <a:rPr lang="en-US" sz="2400" dirty="0" err="1"/>
              <a:t>ίτηση</a:t>
            </a:r>
            <a:r>
              <a:rPr lang="en-US" sz="2400" dirty="0"/>
              <a:t> </a:t>
            </a:r>
            <a:r>
              <a:rPr lang="en-US" sz="2400" dirty="0" err="1"/>
              <a:t>θ</a:t>
            </a:r>
            <a:r>
              <a:rPr lang="en-US" sz="2400" dirty="0"/>
              <a:t>α α</a:t>
            </a:r>
            <a:r>
              <a:rPr lang="en-US" sz="2400" dirty="0" err="1"/>
              <a:t>ξιολογηθεί</a:t>
            </a:r>
            <a:r>
              <a:rPr lang="en-US" sz="2400" dirty="0"/>
              <a:t> απ</a:t>
            </a:r>
            <a:r>
              <a:rPr lang="en-US" sz="2400" dirty="0" err="1"/>
              <a:t>ό</a:t>
            </a:r>
            <a:r>
              <a:rPr lang="en-US" sz="2400" dirty="0"/>
              <a:t> 2 α</a:t>
            </a:r>
            <a:r>
              <a:rPr lang="en-US" sz="2400" dirty="0" err="1"/>
              <a:t>ξιολογητές</a:t>
            </a:r>
            <a:r>
              <a:rPr lang="en-US" sz="2400" dirty="0"/>
              <a:t> </a:t>
            </a:r>
          </a:p>
          <a:p>
            <a:pPr indent="-228600">
              <a:lnSpc>
                <a:spcPct val="90000"/>
              </a:lnSpc>
              <a:buFont typeface="Arial" panose="020B0604020202020204" pitchFamily="34" charset="0"/>
              <a:buChar char="•"/>
            </a:pPr>
            <a:endParaRPr lang="en-US" sz="2400" dirty="0"/>
          </a:p>
          <a:p>
            <a:pPr marL="285750" indent="-228600">
              <a:lnSpc>
                <a:spcPct val="90000"/>
              </a:lnSpc>
              <a:buFont typeface="Arial" panose="020B0604020202020204" pitchFamily="34" charset="0"/>
              <a:buChar char="•"/>
            </a:pPr>
            <a:r>
              <a:rPr lang="en-US" sz="2400" dirty="0" err="1"/>
              <a:t>Θ</a:t>
            </a:r>
            <a:r>
              <a:rPr lang="en-US" sz="2400" dirty="0"/>
              <a:t>α </a:t>
            </a:r>
            <a:r>
              <a:rPr lang="en-US" sz="2400" dirty="0" err="1"/>
              <a:t>εγκριθούν</a:t>
            </a:r>
            <a:r>
              <a:rPr lang="en-US" sz="2400" dirty="0"/>
              <a:t> </a:t>
            </a:r>
            <a:r>
              <a:rPr lang="en-US" sz="2400" dirty="0" err="1"/>
              <a:t>οι</a:t>
            </a:r>
            <a:r>
              <a:rPr lang="en-US" sz="2400" dirty="0"/>
              <a:t> α</a:t>
            </a:r>
            <a:r>
              <a:rPr lang="en-US" sz="2400" dirty="0" err="1"/>
              <a:t>ιτήσεις</a:t>
            </a:r>
            <a:r>
              <a:rPr lang="en-US" sz="2400" dirty="0"/>
              <a:t> π</a:t>
            </a:r>
            <a:r>
              <a:rPr lang="en-US" sz="2400" dirty="0" err="1"/>
              <a:t>ου</a:t>
            </a:r>
            <a:r>
              <a:rPr lang="en-US" sz="2400" dirty="0"/>
              <a:t> π</a:t>
            </a:r>
            <a:r>
              <a:rPr lang="en-US" sz="2400" dirty="0" err="1"/>
              <a:t>ληρούν</a:t>
            </a:r>
            <a:r>
              <a:rPr lang="en-US" sz="2400" dirty="0"/>
              <a:t> </a:t>
            </a:r>
            <a:r>
              <a:rPr lang="en-US" sz="2400" dirty="0" err="1"/>
              <a:t>τ</a:t>
            </a:r>
            <a:r>
              <a:rPr lang="en-US" sz="2400" dirty="0"/>
              <a:t>α </a:t>
            </a:r>
            <a:r>
              <a:rPr lang="en-US" sz="2400" dirty="0" err="1"/>
              <a:t>ελάχιστ</a:t>
            </a:r>
            <a:r>
              <a:rPr lang="en-US" sz="2400" dirty="0"/>
              <a:t>α </a:t>
            </a:r>
            <a:r>
              <a:rPr lang="en-US" sz="2400" dirty="0" err="1"/>
              <a:t>κριτήρι</a:t>
            </a:r>
            <a:r>
              <a:rPr lang="en-US" sz="2400" dirty="0"/>
              <a:t>α  π</a:t>
            </a:r>
            <a:r>
              <a:rPr lang="en-US" sz="2400" dirty="0" err="1"/>
              <a:t>ου</a:t>
            </a:r>
            <a:r>
              <a:rPr lang="en-US" sz="2400" dirty="0"/>
              <a:t> </a:t>
            </a:r>
            <a:r>
              <a:rPr lang="en-US" sz="2400" dirty="0" err="1"/>
              <a:t>κ</a:t>
            </a:r>
            <a:r>
              <a:rPr lang="en-US" sz="2400" dirty="0"/>
              <a:t>α</a:t>
            </a:r>
            <a:r>
              <a:rPr lang="en-US" sz="2400" dirty="0" err="1"/>
              <a:t>θορίζοντ</a:t>
            </a:r>
            <a:r>
              <a:rPr lang="en-US" sz="2400" dirty="0"/>
              <a:t>α</a:t>
            </a:r>
            <a:r>
              <a:rPr lang="en-US" sz="2400" dirty="0" err="1"/>
              <a:t>ι</a:t>
            </a:r>
            <a:r>
              <a:rPr lang="en-US" sz="2400" dirty="0"/>
              <a:t> </a:t>
            </a:r>
            <a:r>
              <a:rPr lang="en-US" sz="2400" dirty="0" err="1"/>
              <a:t>στην</a:t>
            </a:r>
            <a:r>
              <a:rPr lang="en-US" sz="2400" dirty="0"/>
              <a:t> </a:t>
            </a:r>
            <a:r>
              <a:rPr lang="en-US" sz="2400" dirty="0" err="1"/>
              <a:t>Πρόσκληση</a:t>
            </a:r>
            <a:endParaRPr lang="en-US" sz="2400" dirty="0"/>
          </a:p>
          <a:p>
            <a:pPr indent="-228600">
              <a:lnSpc>
                <a:spcPct val="90000"/>
              </a:lnSpc>
              <a:buFont typeface="Arial" panose="020B0604020202020204" pitchFamily="34" charset="0"/>
              <a:buChar char="•"/>
            </a:pPr>
            <a:endParaRPr lang="en-US" sz="2400" dirty="0"/>
          </a:p>
          <a:p>
            <a:pPr marL="285750" indent="-228600">
              <a:lnSpc>
                <a:spcPct val="90000"/>
              </a:lnSpc>
              <a:buFont typeface="Arial" panose="020B0604020202020204" pitchFamily="34" charset="0"/>
              <a:buChar char="•"/>
            </a:pPr>
            <a:r>
              <a:rPr lang="en-US" sz="2400" dirty="0" err="1"/>
              <a:t>Οι</a:t>
            </a:r>
            <a:r>
              <a:rPr lang="en-US" sz="2400" dirty="0"/>
              <a:t> α</a:t>
            </a:r>
            <a:r>
              <a:rPr lang="en-US" sz="2400" dirty="0" err="1"/>
              <a:t>ξιολογητές</a:t>
            </a:r>
            <a:r>
              <a:rPr lang="en-US" sz="2400" dirty="0"/>
              <a:t> </a:t>
            </a:r>
            <a:r>
              <a:rPr lang="en-US" sz="2400" dirty="0" err="1"/>
              <a:t>ενδέχετ</a:t>
            </a:r>
            <a:r>
              <a:rPr lang="en-US" sz="2400" dirty="0"/>
              <a:t>α</a:t>
            </a:r>
            <a:r>
              <a:rPr lang="en-US" sz="2400" dirty="0" err="1"/>
              <a:t>ι</a:t>
            </a:r>
            <a:r>
              <a:rPr lang="en-US" sz="2400" dirty="0"/>
              <a:t> </a:t>
            </a:r>
            <a:r>
              <a:rPr lang="en-US" sz="2400" dirty="0" err="1"/>
              <a:t>ν</a:t>
            </a:r>
            <a:r>
              <a:rPr lang="en-US" sz="2400" dirty="0"/>
              <a:t>α π</a:t>
            </a:r>
            <a:r>
              <a:rPr lang="en-US" sz="2400" dirty="0" err="1"/>
              <a:t>ροτείνουν</a:t>
            </a:r>
            <a:r>
              <a:rPr lang="en-US" sz="2400" dirty="0"/>
              <a:t> </a:t>
            </a:r>
            <a:r>
              <a:rPr lang="en-US" sz="2400" dirty="0" err="1"/>
              <a:t>μείωση</a:t>
            </a:r>
            <a:r>
              <a:rPr lang="en-US" sz="2400" dirty="0"/>
              <a:t> </a:t>
            </a:r>
            <a:r>
              <a:rPr lang="en-US" sz="2400" dirty="0" err="1"/>
              <a:t>των</a:t>
            </a:r>
            <a:r>
              <a:rPr lang="en-US" sz="2400" dirty="0"/>
              <a:t> </a:t>
            </a:r>
            <a:r>
              <a:rPr lang="en-US" sz="2400" dirty="0" err="1"/>
              <a:t>συμμετεχόντων</a:t>
            </a:r>
            <a:r>
              <a:rPr lang="en-US" sz="2400" dirty="0"/>
              <a:t> </a:t>
            </a:r>
            <a:r>
              <a:rPr lang="en-US" sz="2400" dirty="0" err="1"/>
              <a:t>σε</a:t>
            </a:r>
            <a:r>
              <a:rPr lang="en-US" sz="2400" dirty="0"/>
              <a:t> </a:t>
            </a:r>
            <a:r>
              <a:rPr lang="en-US" sz="2400" dirty="0" err="1"/>
              <a:t>συγκεκριμένες</a:t>
            </a:r>
            <a:r>
              <a:rPr lang="en-US" sz="2400" dirty="0"/>
              <a:t> </a:t>
            </a:r>
            <a:r>
              <a:rPr lang="en-US" sz="2400" dirty="0" err="1"/>
              <a:t>κ</a:t>
            </a:r>
            <a:r>
              <a:rPr lang="en-US" sz="2400" dirty="0"/>
              <a:t>α</a:t>
            </a:r>
            <a:r>
              <a:rPr lang="en-US" sz="2400" dirty="0" err="1"/>
              <a:t>τηγορίες</a:t>
            </a:r>
            <a:r>
              <a:rPr lang="en-US" sz="2400" dirty="0"/>
              <a:t> </a:t>
            </a:r>
            <a:r>
              <a:rPr lang="en-US" sz="2400" dirty="0" err="1"/>
              <a:t>δρ</a:t>
            </a:r>
            <a:r>
              <a:rPr lang="en-US" sz="2400" dirty="0"/>
              <a:t>α</a:t>
            </a:r>
            <a:r>
              <a:rPr lang="en-US" sz="2400" dirty="0" err="1"/>
              <a:t>στηριοτήτων</a:t>
            </a:r>
            <a:r>
              <a:rPr lang="en-US" sz="2400" dirty="0"/>
              <a:t>/ </a:t>
            </a:r>
            <a:r>
              <a:rPr lang="en-US" sz="2400" dirty="0" err="1"/>
              <a:t>χρονιές</a:t>
            </a:r>
            <a:r>
              <a:rPr lang="en-US" sz="2400" dirty="0"/>
              <a:t> </a:t>
            </a:r>
            <a:r>
              <a:rPr lang="en-US" sz="2400" dirty="0" err="1"/>
              <a:t>ή</a:t>
            </a:r>
            <a:r>
              <a:rPr lang="en-US" sz="2400" dirty="0"/>
              <a:t> α</a:t>
            </a:r>
            <a:r>
              <a:rPr lang="en-US" sz="2400" dirty="0" err="1"/>
              <a:t>κόμ</a:t>
            </a:r>
            <a:r>
              <a:rPr lang="en-US" sz="2400" dirty="0"/>
              <a:t>α </a:t>
            </a:r>
            <a:r>
              <a:rPr lang="en-US" sz="2400" dirty="0" err="1"/>
              <a:t>κ</a:t>
            </a:r>
            <a:r>
              <a:rPr lang="en-US" sz="2400" dirty="0"/>
              <a:t>α</a:t>
            </a:r>
            <a:r>
              <a:rPr lang="en-US" sz="2400" dirty="0" err="1"/>
              <a:t>ι</a:t>
            </a:r>
            <a:r>
              <a:rPr lang="en-US" sz="2400" dirty="0"/>
              <a:t> α</a:t>
            </a:r>
            <a:r>
              <a:rPr lang="en-US" sz="2400" dirty="0" err="1"/>
              <a:t>φ</a:t>
            </a:r>
            <a:r>
              <a:rPr lang="en-US" sz="2400" dirty="0"/>
              <a:t>α</a:t>
            </a:r>
            <a:r>
              <a:rPr lang="en-US" sz="2400" dirty="0" err="1"/>
              <a:t>ίρεση</a:t>
            </a:r>
            <a:r>
              <a:rPr lang="en-US" sz="2400" dirty="0"/>
              <a:t> </a:t>
            </a:r>
            <a:r>
              <a:rPr lang="en-US" sz="2400" dirty="0" err="1"/>
              <a:t>δρ</a:t>
            </a:r>
            <a:r>
              <a:rPr lang="en-US" sz="2400" dirty="0"/>
              <a:t>α</a:t>
            </a:r>
            <a:r>
              <a:rPr lang="en-US" sz="2400" dirty="0" err="1"/>
              <a:t>στηριοτήτων</a:t>
            </a:r>
            <a:r>
              <a:rPr lang="en-US" sz="2400" dirty="0"/>
              <a:t> </a:t>
            </a:r>
          </a:p>
          <a:p>
            <a:pPr marL="285750" indent="-228600">
              <a:lnSpc>
                <a:spcPct val="90000"/>
              </a:lnSpc>
              <a:buFont typeface="Arial" panose="020B0604020202020204" pitchFamily="34" charset="0"/>
              <a:buChar char="•"/>
            </a:pPr>
            <a:endParaRPr lang="en-US" sz="2400" dirty="0"/>
          </a:p>
          <a:p>
            <a:pPr marL="285750" indent="-228600">
              <a:lnSpc>
                <a:spcPct val="90000"/>
              </a:lnSpc>
              <a:buFont typeface="Arial" panose="020B0604020202020204" pitchFamily="34" charset="0"/>
              <a:buChar char="•"/>
            </a:pPr>
            <a:r>
              <a:rPr lang="en-US" sz="2400" dirty="0" err="1"/>
              <a:t>Γι</a:t>
            </a:r>
            <a:r>
              <a:rPr lang="en-US" sz="2400" dirty="0"/>
              <a:t>α </a:t>
            </a:r>
            <a:r>
              <a:rPr lang="en-US" sz="2400" dirty="0" err="1"/>
              <a:t>σκο</a:t>
            </a:r>
            <a:r>
              <a:rPr lang="en-US" sz="2400" dirty="0"/>
              <a:t>π</a:t>
            </a:r>
            <a:r>
              <a:rPr lang="en-US" sz="2400" dirty="0" err="1"/>
              <a:t>ούς</a:t>
            </a:r>
            <a:r>
              <a:rPr lang="en-US" sz="2400" dirty="0"/>
              <a:t> </a:t>
            </a:r>
            <a:r>
              <a:rPr lang="en-US" sz="2400" dirty="0" err="1"/>
              <a:t>δι</a:t>
            </a:r>
            <a:r>
              <a:rPr lang="en-US" sz="2400" dirty="0"/>
              <a:t>α</a:t>
            </a:r>
            <a:r>
              <a:rPr lang="en-US" sz="2400" dirty="0" err="1"/>
              <a:t>φάνει</a:t>
            </a:r>
            <a:r>
              <a:rPr lang="en-US" sz="2400" dirty="0"/>
              <a:t>α</a:t>
            </a:r>
            <a:r>
              <a:rPr lang="en-US" sz="2400" dirty="0" err="1"/>
              <a:t>ς</a:t>
            </a:r>
            <a:r>
              <a:rPr lang="en-US" sz="2400" dirty="0"/>
              <a:t>, </a:t>
            </a:r>
            <a:r>
              <a:rPr lang="en-US" sz="2400" dirty="0" err="1"/>
              <a:t>ο</a:t>
            </a:r>
            <a:r>
              <a:rPr lang="en-US" sz="2400" dirty="0"/>
              <a:t> </a:t>
            </a:r>
            <a:r>
              <a:rPr lang="en-US" sz="2400" dirty="0" err="1"/>
              <a:t>οδηγός</a:t>
            </a:r>
            <a:r>
              <a:rPr lang="en-US" sz="2400" dirty="0"/>
              <a:t> α</a:t>
            </a:r>
            <a:r>
              <a:rPr lang="en-US" sz="2400" dirty="0" err="1"/>
              <a:t>ξιολογητών</a:t>
            </a:r>
            <a:r>
              <a:rPr lang="en-US" sz="2400" dirty="0"/>
              <a:t> </a:t>
            </a:r>
            <a:r>
              <a:rPr lang="en-US" sz="2400" dirty="0" err="1"/>
              <a:t>είν</a:t>
            </a:r>
            <a:r>
              <a:rPr lang="en-US" sz="2400" dirty="0"/>
              <a:t>α</a:t>
            </a:r>
            <a:r>
              <a:rPr lang="en-US" sz="2400" dirty="0" err="1"/>
              <a:t>ι</a:t>
            </a:r>
            <a:r>
              <a:rPr lang="en-US" sz="2400" dirty="0"/>
              <a:t> α</a:t>
            </a:r>
            <a:r>
              <a:rPr lang="en-US" sz="2400" dirty="0" err="1"/>
              <a:t>ν</a:t>
            </a:r>
            <a:r>
              <a:rPr lang="en-US" sz="2400" dirty="0"/>
              <a:t>α</a:t>
            </a:r>
            <a:r>
              <a:rPr lang="en-US" sz="2400" dirty="0" err="1"/>
              <a:t>ρτημένος</a:t>
            </a:r>
            <a:r>
              <a:rPr lang="en-US" sz="2400" dirty="0"/>
              <a:t> </a:t>
            </a:r>
            <a:r>
              <a:rPr lang="en-US" sz="2400" dirty="0" err="1"/>
              <a:t>στην</a:t>
            </a:r>
            <a:r>
              <a:rPr lang="en-US" sz="2400" dirty="0"/>
              <a:t> </a:t>
            </a:r>
            <a:r>
              <a:rPr lang="en-US" sz="2400" dirty="0" err="1"/>
              <a:t>ιστοσελίδ</a:t>
            </a:r>
            <a:r>
              <a:rPr lang="en-US" sz="2400" dirty="0"/>
              <a:t>α </a:t>
            </a:r>
            <a:r>
              <a:rPr lang="en-US" sz="2400" dirty="0" err="1"/>
              <a:t>του</a:t>
            </a:r>
            <a:r>
              <a:rPr lang="en-US" sz="2400" dirty="0"/>
              <a:t> ΙΚΥ ΙΔΕΠ </a:t>
            </a:r>
            <a:r>
              <a:rPr lang="en-US" sz="2400" dirty="0" err="1"/>
              <a:t>στο</a:t>
            </a:r>
            <a:r>
              <a:rPr lang="en-US" sz="2400" dirty="0"/>
              <a:t> </a:t>
            </a:r>
            <a:r>
              <a:rPr lang="en-US" sz="2400" dirty="0" err="1"/>
              <a:t>σημείο</a:t>
            </a:r>
            <a:r>
              <a:rPr lang="en-US" sz="2400" dirty="0"/>
              <a:t> π</a:t>
            </a:r>
            <a:r>
              <a:rPr lang="en-US" sz="2400" dirty="0" err="1"/>
              <a:t>ου</a:t>
            </a:r>
            <a:r>
              <a:rPr lang="en-US" sz="2400" dirty="0"/>
              <a:t> α</a:t>
            </a:r>
            <a:r>
              <a:rPr lang="en-US" sz="2400" dirty="0" err="1"/>
              <a:t>φορά</a:t>
            </a:r>
            <a:r>
              <a:rPr lang="en-US" sz="2400" dirty="0"/>
              <a:t> </a:t>
            </a:r>
            <a:r>
              <a:rPr lang="en-US" sz="2400" dirty="0" err="1"/>
              <a:t>την</a:t>
            </a:r>
            <a:r>
              <a:rPr lang="en-US" sz="2400" dirty="0"/>
              <a:t> </a:t>
            </a:r>
            <a:r>
              <a:rPr lang="en-US" sz="2400" dirty="0" err="1"/>
              <a:t>ενημέρωση</a:t>
            </a:r>
            <a:r>
              <a:rPr lang="en-US" sz="2400" dirty="0"/>
              <a:t> </a:t>
            </a:r>
            <a:r>
              <a:rPr lang="en-US" sz="2400" dirty="0" err="1"/>
              <a:t>γι</a:t>
            </a:r>
            <a:r>
              <a:rPr lang="en-US" sz="2400" dirty="0"/>
              <a:t>α </a:t>
            </a:r>
            <a:r>
              <a:rPr lang="en-US" sz="2400" dirty="0" err="1"/>
              <a:t>υ</a:t>
            </a:r>
            <a:r>
              <a:rPr lang="en-US" sz="2400" dirty="0"/>
              <a:t>π</a:t>
            </a:r>
            <a:r>
              <a:rPr lang="en-US" sz="2400" dirty="0" err="1"/>
              <a:t>ο</a:t>
            </a:r>
            <a:r>
              <a:rPr lang="en-US" sz="2400" dirty="0"/>
              <a:t>β</a:t>
            </a:r>
            <a:r>
              <a:rPr lang="en-US" sz="2400" dirty="0" err="1"/>
              <a:t>ολή</a:t>
            </a:r>
            <a:r>
              <a:rPr lang="en-US" sz="2400" dirty="0"/>
              <a:t> α</a:t>
            </a:r>
            <a:r>
              <a:rPr lang="en-US" sz="2400" dirty="0" err="1"/>
              <a:t>ιτήσεων</a:t>
            </a:r>
            <a:endParaRPr lang="en-US" sz="2400" dirty="0"/>
          </a:p>
          <a:p>
            <a:pPr marL="285750" lvl="1" indent="-228600">
              <a:lnSpc>
                <a:spcPct val="90000"/>
              </a:lnSpc>
              <a:spcBef>
                <a:spcPct val="0"/>
              </a:spcBef>
              <a:spcAft>
                <a:spcPct val="150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205413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4A440-FF38-4ED5-80E9-DDFC92883902}"/>
              </a:ext>
            </a:extLst>
          </p:cNvPr>
          <p:cNvSpPr>
            <a:spLocks noGrp="1"/>
          </p:cNvSpPr>
          <p:nvPr>
            <p:ph type="title"/>
          </p:nvPr>
        </p:nvSpPr>
        <p:spPr>
          <a:xfrm>
            <a:off x="913774" y="353473"/>
            <a:ext cx="10364451" cy="1596177"/>
          </a:xfrm>
        </p:spPr>
        <p:txBody>
          <a:bodyPr/>
          <a:lstStyle/>
          <a:p>
            <a:r>
              <a:rPr lang="el-GR"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r>
            <a:br>
              <a:rPr lang="el-GR"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el-GR" sz="2000" cap="none"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Η ΠΑΡΟΥΣΑ ΠΡΟΣΚΛΗΣΗ </a:t>
            </a:r>
            <a:r>
              <a:rPr lang="el-GR" sz="2000" cap="none" dirty="0">
                <a:solidFill>
                  <a:schemeClr val="tx2"/>
                </a:solidFill>
                <a:effectLst/>
                <a:ea typeface="Calibri" panose="020F0502020204030204" pitchFamily="34" charset="0"/>
                <a:cs typeface="Times New Roman" panose="02020603050405020304" pitchFamily="18" charset="0"/>
              </a:rPr>
              <a:t>ΥΠΟΒΟΛΗΣ</a:t>
            </a:r>
            <a:r>
              <a:rPr lang="el-GR" sz="2000" cap="none"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ΠΡΟΤΑΣΕΩΝ ΚΑΛΥΠΤΕΙ ΤΙΣ ΑΚΟΛΟΥΘΕΣ ΔΡΑΣΕΙΣ ΤΟΥ ΠΡΟΓΡΑΜΜΑΤΟΣ ERASMUS+:</a:t>
            </a:r>
            <a:r>
              <a:rPr lang="en-US" sz="1800" cap="none" dirty="0">
                <a:effectLst/>
                <a:latin typeface="Calibri" panose="020F0502020204030204" pitchFamily="34" charset="0"/>
                <a:ea typeface="Calibri" panose="020F0502020204030204" pitchFamily="34" charset="0"/>
                <a:cs typeface="Times New Roman" panose="02020603050405020304" pitchFamily="18" charset="0"/>
              </a:rPr>
              <a:t/>
            </a:r>
            <a:br>
              <a:rPr lang="en-US" sz="1800" cap="none"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3 - Θέση αριθμού διαφάνειας"/>
          <p:cNvSpPr>
            <a:spLocks noGrp="1"/>
          </p:cNvSpPr>
          <p:nvPr>
            <p:ph type="sldNum" sz="quarter" idx="7"/>
          </p:nvPr>
        </p:nvSpPr>
        <p:spPr>
          <a:xfrm>
            <a:off x="10514011" y="5883275"/>
            <a:ext cx="764215" cy="365125"/>
          </a:xfrm>
          <a:prstGeom prst="rect">
            <a:avLst/>
          </a:prstGeom>
        </p:spPr>
        <p:txBody>
          <a:bodyPr/>
          <a:lstStyle/>
          <a:p>
            <a:fld id="{6D22F896-40B5-4ADD-8801-0D06FADFA095}" type="slidenum">
              <a:rPr lang="en-US" smtClean="0"/>
              <a:pPr/>
              <a:t>8</a:t>
            </a:fld>
            <a:endParaRPr lang="en-US" dirty="0"/>
          </a:p>
        </p:txBody>
      </p:sp>
      <p:graphicFrame>
        <p:nvGraphicFramePr>
          <p:cNvPr id="8" name="Diagram 7">
            <a:extLst>
              <a:ext uri="{FF2B5EF4-FFF2-40B4-BE49-F238E27FC236}">
                <a16:creationId xmlns:a16="http://schemas.microsoft.com/office/drawing/2014/main" id="{B0457CBC-7C58-42D3-8523-D3AD6DE467A6}"/>
              </a:ext>
            </a:extLst>
          </p:cNvPr>
          <p:cNvGraphicFramePr/>
          <p:nvPr>
            <p:extLst>
              <p:ext uri="{D42A27DB-BD31-4B8C-83A1-F6EECF244321}">
                <p14:modId xmlns:p14="http://schemas.microsoft.com/office/powerpoint/2010/main" val="4033861030"/>
              </p:ext>
            </p:extLst>
          </p:nvPr>
        </p:nvGraphicFramePr>
        <p:xfrm>
          <a:off x="2031999" y="78592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14161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5"/>
          <p:cNvSpPr txBox="1">
            <a:spLocks/>
          </p:cNvSpPr>
          <p:nvPr/>
        </p:nvSpPr>
        <p:spPr>
          <a:xfrm>
            <a:off x="550646" y="660263"/>
            <a:ext cx="3574031" cy="52894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l-GR" sz="3200" b="1" dirty="0">
              <a:solidFill>
                <a:schemeClr val="accent5">
                  <a:lumMod val="50000"/>
                </a:schemeClr>
              </a:solidFill>
              <a:latin typeface="Century Gothic" panose="020B0502020202020204" pitchFamily="34" charset="0"/>
            </a:endParaRPr>
          </a:p>
          <a:p>
            <a:pPr algn="ctr"/>
            <a:endParaRPr lang="el-GR" sz="3200" b="1" dirty="0">
              <a:solidFill>
                <a:schemeClr val="accent5">
                  <a:lumMod val="50000"/>
                </a:schemeClr>
              </a:solidFill>
              <a:latin typeface="Century Gothic" panose="020B0502020202020204" pitchFamily="34" charset="0"/>
            </a:endParaRPr>
          </a:p>
          <a:p>
            <a:pPr marL="0" indent="0" algn="ctr">
              <a:buNone/>
            </a:pPr>
            <a:endParaRPr lang="el-GR" sz="3200" b="1" dirty="0">
              <a:solidFill>
                <a:schemeClr val="accent5">
                  <a:lumMod val="50000"/>
                </a:schemeClr>
              </a:solidFill>
              <a:latin typeface="Century Gothic" panose="020B0502020202020204" pitchFamily="34" charset="0"/>
            </a:endParaRPr>
          </a:p>
          <a:p>
            <a:pPr marL="0" indent="0" algn="ctr">
              <a:buNone/>
            </a:pPr>
            <a:r>
              <a:rPr lang="el-GR" b="1" dirty="0">
                <a:solidFill>
                  <a:srgbClr val="7030A0"/>
                </a:solidFill>
                <a:latin typeface="Century Gothic" panose="020B0502020202020204" pitchFamily="34" charset="0"/>
              </a:rPr>
              <a:t>Εγκεκριμένες Διαπιστεύσεις</a:t>
            </a:r>
            <a:r>
              <a:rPr lang="en-US" b="1" dirty="0">
                <a:solidFill>
                  <a:srgbClr val="7030A0"/>
                </a:solidFill>
                <a:latin typeface="Century Gothic" panose="020B0502020202020204" pitchFamily="34" charset="0"/>
              </a:rPr>
              <a:t> </a:t>
            </a:r>
            <a:endParaRPr lang="en-GB" dirty="0">
              <a:solidFill>
                <a:srgbClr val="7030A0"/>
              </a:solidFill>
              <a:latin typeface="Century Gothic" panose="020B0502020202020204" pitchFamily="34" charset="0"/>
            </a:endParaRPr>
          </a:p>
        </p:txBody>
      </p:sp>
      <p:sp>
        <p:nvSpPr>
          <p:cNvPr id="5" name="Subtitle 4"/>
          <p:cNvSpPr txBox="1">
            <a:spLocks/>
          </p:cNvSpPr>
          <p:nvPr/>
        </p:nvSpPr>
        <p:spPr>
          <a:xfrm>
            <a:off x="5314390" y="1303586"/>
            <a:ext cx="5148064" cy="4464497"/>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l-GR"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l-GR" dirty="0">
                <a:solidFill>
                  <a:schemeClr val="bg1"/>
                </a:solidFill>
                <a:latin typeface="Century Gothic" panose="020B0502020202020204" pitchFamily="34" charset="0"/>
              </a:rPr>
              <a:t>Γενικές πληροφορίες</a:t>
            </a:r>
          </a:p>
          <a:p>
            <a:pPr marL="342900" indent="-342900" algn="l">
              <a:buFont typeface="Arial" panose="020B0604020202020204" pitchFamily="34" charset="0"/>
              <a:buChar char="•"/>
            </a:pPr>
            <a:endParaRPr lang="el-GR"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l-GR" dirty="0">
                <a:solidFill>
                  <a:schemeClr val="bg1"/>
                </a:solidFill>
                <a:latin typeface="Century Gothic" panose="020B0502020202020204" pitchFamily="34" charset="0"/>
              </a:rPr>
              <a:t>Αναγνώριση Αριστείας</a:t>
            </a:r>
          </a:p>
          <a:p>
            <a:pPr marL="342900" indent="-342900" algn="l">
              <a:buFont typeface="Arial" panose="020B0604020202020204" pitchFamily="34" charset="0"/>
              <a:buChar char="•"/>
            </a:pPr>
            <a:endParaRPr lang="el-GR"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l-GR" dirty="0">
                <a:solidFill>
                  <a:schemeClr val="bg1"/>
                </a:solidFill>
                <a:latin typeface="Century Gothic" panose="020B0502020202020204" pitchFamily="34" charset="0"/>
              </a:rPr>
              <a:t>Παρακολούθηση και έλεγχοι</a:t>
            </a:r>
          </a:p>
          <a:p>
            <a:pPr algn="l"/>
            <a:endParaRPr lang="el-GR"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l-GR" dirty="0">
                <a:solidFill>
                  <a:schemeClr val="bg1"/>
                </a:solidFill>
                <a:latin typeface="Century Gothic" panose="020B0502020202020204" pitchFamily="34" charset="0"/>
              </a:rPr>
              <a:t>Διορθωτικά Μέτρα</a:t>
            </a:r>
          </a:p>
        </p:txBody>
      </p:sp>
      <p:cxnSp>
        <p:nvCxnSpPr>
          <p:cNvPr id="7" name="Straight Connector 6"/>
          <p:cNvCxnSpPr/>
          <p:nvPr/>
        </p:nvCxnSpPr>
        <p:spPr>
          <a:xfrm>
            <a:off x="4919854" y="1644162"/>
            <a:ext cx="8792" cy="351692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088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a:off x="7040824" y="-12980"/>
            <a:ext cx="5630996" cy="561663"/>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400" b="1" dirty="0" err="1">
                <a:latin typeface="+mj-lt"/>
                <a:ea typeface="+mj-ea"/>
                <a:cs typeface="+mj-cs"/>
              </a:rPr>
              <a:t>Γενικές</a:t>
            </a:r>
            <a:r>
              <a:rPr lang="en-US" sz="4400" b="1" dirty="0">
                <a:latin typeface="+mj-lt"/>
                <a:ea typeface="+mj-ea"/>
                <a:cs typeface="+mj-cs"/>
              </a:rPr>
              <a:t> </a:t>
            </a:r>
            <a:r>
              <a:rPr lang="en-US" sz="4400" b="1" dirty="0" err="1">
                <a:latin typeface="+mj-lt"/>
                <a:ea typeface="+mj-ea"/>
                <a:cs typeface="+mj-cs"/>
              </a:rPr>
              <a:t>Πληροφορίες</a:t>
            </a:r>
            <a:endParaRPr lang="en-US" sz="4400" b="1" dirty="0">
              <a:latin typeface="+mj-lt"/>
              <a:ea typeface="+mj-ea"/>
              <a:cs typeface="+mj-cs"/>
            </a:endParaRPr>
          </a:p>
        </p:txBody>
      </p:sp>
      <p:pic>
        <p:nvPicPr>
          <p:cNvPr id="5" name="Picture 4">
            <a:extLst>
              <a:ext uri="{FF2B5EF4-FFF2-40B4-BE49-F238E27FC236}">
                <a16:creationId xmlns:a16="http://schemas.microsoft.com/office/drawing/2014/main" id="{CB1122BD-42A1-8F79-274F-ABED11A2375B}"/>
              </a:ext>
            </a:extLst>
          </p:cNvPr>
          <p:cNvPicPr>
            <a:picLocks noChangeAspect="1"/>
          </p:cNvPicPr>
          <p:nvPr/>
        </p:nvPicPr>
        <p:blipFill rotWithShape="1">
          <a:blip r:embed="rId3"/>
          <a:srcRect l="32853" r="26212"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27348" y="1268760"/>
            <a:ext cx="11737304" cy="5040557"/>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400" dirty="0" err="1"/>
              <a:t>Η</a:t>
            </a:r>
            <a:r>
              <a:rPr lang="en-US" sz="2400" dirty="0"/>
              <a:t> </a:t>
            </a:r>
            <a:r>
              <a:rPr lang="en-US" sz="2400" dirty="0" err="1"/>
              <a:t>χορήγηση</a:t>
            </a:r>
            <a:r>
              <a:rPr lang="en-US" sz="2400" dirty="0"/>
              <a:t> </a:t>
            </a:r>
            <a:r>
              <a:rPr lang="en-US" sz="2400" dirty="0" err="1"/>
              <a:t>της</a:t>
            </a:r>
            <a:r>
              <a:rPr lang="en-US" sz="2400" dirty="0"/>
              <a:t> </a:t>
            </a:r>
            <a:r>
              <a:rPr lang="en-US" sz="2400" dirty="0" err="1"/>
              <a:t>Δι</a:t>
            </a:r>
            <a:r>
              <a:rPr lang="en-US" sz="2400" dirty="0"/>
              <a:t>απ</a:t>
            </a:r>
            <a:r>
              <a:rPr lang="en-US" sz="2400" dirty="0" err="1"/>
              <a:t>ίστευσης</a:t>
            </a:r>
            <a:r>
              <a:rPr lang="en-US" sz="2400" dirty="0"/>
              <a:t> </a:t>
            </a:r>
            <a:r>
              <a:rPr lang="en-US" sz="2400" dirty="0" err="1"/>
              <a:t>γίνετ</a:t>
            </a:r>
            <a:r>
              <a:rPr lang="en-US" sz="2400" dirty="0"/>
              <a:t>α</a:t>
            </a:r>
            <a:r>
              <a:rPr lang="en-US" sz="2400" dirty="0" err="1"/>
              <a:t>ι</a:t>
            </a:r>
            <a:r>
              <a:rPr lang="en-US" sz="2400" dirty="0"/>
              <a:t> </a:t>
            </a:r>
            <a:r>
              <a:rPr lang="en-US" sz="2400" dirty="0" err="1"/>
              <a:t>υ</a:t>
            </a:r>
            <a:r>
              <a:rPr lang="en-US" sz="2400" dirty="0"/>
              <a:t>π</a:t>
            </a:r>
            <a:r>
              <a:rPr lang="en-US" sz="2400" dirty="0" err="1"/>
              <a:t>ό</a:t>
            </a:r>
            <a:r>
              <a:rPr lang="en-US" sz="2400" dirty="0"/>
              <a:t> </a:t>
            </a:r>
            <a:r>
              <a:rPr lang="en-US" sz="2400" dirty="0" err="1"/>
              <a:t>την</a:t>
            </a:r>
            <a:r>
              <a:rPr lang="en-US" sz="2400" dirty="0"/>
              <a:t> </a:t>
            </a:r>
            <a:r>
              <a:rPr lang="en-US" sz="2400" dirty="0" err="1"/>
              <a:t>μορφή</a:t>
            </a:r>
            <a:r>
              <a:rPr lang="en-US" sz="2400" dirty="0"/>
              <a:t> π</a:t>
            </a:r>
            <a:r>
              <a:rPr lang="en-US" sz="2400" dirty="0" err="1"/>
              <a:t>ιστο</a:t>
            </a:r>
            <a:r>
              <a:rPr lang="en-US" sz="2400" dirty="0"/>
              <a:t>π</a:t>
            </a:r>
            <a:r>
              <a:rPr lang="en-US" sz="2400" dirty="0" err="1"/>
              <a:t>οιητικού</a:t>
            </a:r>
            <a:r>
              <a:rPr lang="en-US" sz="2400" dirty="0"/>
              <a:t> π</a:t>
            </a:r>
            <a:r>
              <a:rPr lang="en-US" sz="2400" dirty="0" err="1"/>
              <a:t>ου</a:t>
            </a:r>
            <a:r>
              <a:rPr lang="en-US" sz="2400" dirty="0"/>
              <a:t> </a:t>
            </a:r>
            <a:r>
              <a:rPr lang="en-US" sz="2400" dirty="0" err="1"/>
              <a:t>εκδίδετ</a:t>
            </a:r>
            <a:r>
              <a:rPr lang="en-US" sz="2400" dirty="0"/>
              <a:t>α</a:t>
            </a:r>
            <a:r>
              <a:rPr lang="en-US" sz="2400" dirty="0" err="1"/>
              <a:t>ι</a:t>
            </a:r>
            <a:r>
              <a:rPr lang="en-US" sz="2400" dirty="0"/>
              <a:t> </a:t>
            </a:r>
            <a:r>
              <a:rPr lang="en-US" sz="2400" dirty="0" err="1"/>
              <a:t>στο</a:t>
            </a:r>
            <a:r>
              <a:rPr lang="en-US" sz="2400" dirty="0"/>
              <a:t> </a:t>
            </a:r>
            <a:r>
              <a:rPr lang="en-US" sz="2400" dirty="0" err="1"/>
              <a:t>όνομ</a:t>
            </a:r>
            <a:r>
              <a:rPr lang="en-US" sz="2400" dirty="0"/>
              <a:t>α </a:t>
            </a:r>
            <a:r>
              <a:rPr lang="en-US" sz="2400" dirty="0" err="1"/>
              <a:t>του</a:t>
            </a:r>
            <a:r>
              <a:rPr lang="en-US" sz="2400" dirty="0"/>
              <a:t> </a:t>
            </a:r>
            <a:r>
              <a:rPr lang="en-US" sz="2400" dirty="0" err="1"/>
              <a:t>οργ</a:t>
            </a:r>
            <a:r>
              <a:rPr lang="en-US" sz="2400" dirty="0"/>
              <a:t>α</a:t>
            </a:r>
            <a:r>
              <a:rPr lang="en-US" sz="2400" dirty="0" err="1"/>
              <a:t>νισμού</a:t>
            </a:r>
            <a:r>
              <a:rPr lang="en-US" sz="2400" dirty="0"/>
              <a:t> </a:t>
            </a:r>
            <a:r>
              <a:rPr lang="en-US" sz="2400" dirty="0" err="1"/>
              <a:t>κ</a:t>
            </a:r>
            <a:r>
              <a:rPr lang="en-US" sz="2400" dirty="0"/>
              <a:t>α</a:t>
            </a:r>
            <a:r>
              <a:rPr lang="en-US" sz="2400" dirty="0" err="1"/>
              <a:t>ι</a:t>
            </a:r>
            <a:r>
              <a:rPr lang="en-US" sz="2400" dirty="0"/>
              <a:t> </a:t>
            </a:r>
            <a:r>
              <a:rPr lang="en-US" sz="2400" dirty="0" err="1"/>
              <a:t>φέρει</a:t>
            </a:r>
            <a:r>
              <a:rPr lang="en-US" sz="2400" dirty="0"/>
              <a:t> </a:t>
            </a:r>
            <a:r>
              <a:rPr lang="en-US" sz="2400" dirty="0" err="1"/>
              <a:t>τ</a:t>
            </a:r>
            <a:r>
              <a:rPr lang="en-US" sz="2400" dirty="0"/>
              <a:t>α </a:t>
            </a:r>
            <a:r>
              <a:rPr lang="en-US" sz="2400" dirty="0" err="1"/>
              <a:t>λογότυ</a:t>
            </a:r>
            <a:r>
              <a:rPr lang="en-US" sz="2400" dirty="0"/>
              <a:t>πα  </a:t>
            </a:r>
            <a:r>
              <a:rPr lang="en-US" sz="2400" dirty="0" err="1"/>
              <a:t>του</a:t>
            </a:r>
            <a:r>
              <a:rPr lang="en-US" sz="2400" dirty="0"/>
              <a:t> </a:t>
            </a:r>
            <a:r>
              <a:rPr lang="en-US" sz="2400" dirty="0" err="1"/>
              <a:t>Προγράμμ</a:t>
            </a:r>
            <a:r>
              <a:rPr lang="en-US" sz="2400" dirty="0"/>
              <a:t>α</a:t>
            </a:r>
            <a:r>
              <a:rPr lang="en-US" sz="2400" dirty="0" err="1"/>
              <a:t>τος</a:t>
            </a:r>
            <a:r>
              <a:rPr lang="en-US" sz="2400" dirty="0"/>
              <a:t> </a:t>
            </a:r>
            <a:r>
              <a:rPr lang="en-US" sz="2400" dirty="0" err="1"/>
              <a:t>κ</a:t>
            </a:r>
            <a:r>
              <a:rPr lang="en-US" sz="2400" dirty="0"/>
              <a:t>α</a:t>
            </a:r>
            <a:r>
              <a:rPr lang="en-US" sz="2400" dirty="0" err="1"/>
              <a:t>ι</a:t>
            </a:r>
            <a:r>
              <a:rPr lang="en-US" sz="2400" dirty="0"/>
              <a:t> </a:t>
            </a:r>
            <a:r>
              <a:rPr lang="en-US" sz="2400" dirty="0" err="1"/>
              <a:t>της</a:t>
            </a:r>
            <a:r>
              <a:rPr lang="en-US" sz="2400" dirty="0"/>
              <a:t> </a:t>
            </a:r>
            <a:r>
              <a:rPr lang="en-US" sz="2400" dirty="0" err="1"/>
              <a:t>Ευρω</a:t>
            </a:r>
            <a:r>
              <a:rPr lang="en-US" sz="2400" dirty="0"/>
              <a:t>πα</a:t>
            </a:r>
            <a:r>
              <a:rPr lang="en-US" sz="2400" dirty="0" err="1"/>
              <a:t>ϊκής</a:t>
            </a:r>
            <a:r>
              <a:rPr lang="en-US" sz="2400" dirty="0"/>
              <a:t> </a:t>
            </a:r>
            <a:r>
              <a:rPr lang="en-US" sz="2400" dirty="0" err="1"/>
              <a:t>Ένωσης</a:t>
            </a:r>
            <a:endParaRPr lang="en-US" sz="2400" dirty="0"/>
          </a:p>
          <a:p>
            <a:pPr marL="285750" indent="-228600">
              <a:lnSpc>
                <a:spcPct val="90000"/>
              </a:lnSpc>
              <a:spcAft>
                <a:spcPts val="600"/>
              </a:spcAft>
              <a:buFont typeface="Arial" panose="020B0604020202020204" pitchFamily="34" charset="0"/>
              <a:buChar char="•"/>
            </a:pPr>
            <a:r>
              <a:rPr lang="en-US" sz="2400" dirty="0" err="1"/>
              <a:t>Η</a:t>
            </a:r>
            <a:r>
              <a:rPr lang="en-US" sz="2400" dirty="0"/>
              <a:t> </a:t>
            </a:r>
            <a:r>
              <a:rPr lang="en-US" sz="2400" dirty="0" err="1"/>
              <a:t>Δι</a:t>
            </a:r>
            <a:r>
              <a:rPr lang="en-US" sz="2400" dirty="0"/>
              <a:t>απ</a:t>
            </a:r>
            <a:r>
              <a:rPr lang="en-US" sz="2400" dirty="0" err="1"/>
              <a:t>ίστευση</a:t>
            </a:r>
            <a:r>
              <a:rPr lang="en-US" sz="2400" dirty="0"/>
              <a:t> </a:t>
            </a:r>
            <a:r>
              <a:rPr lang="en-US" sz="2400" dirty="0" err="1"/>
              <a:t>μ</a:t>
            </a:r>
            <a:r>
              <a:rPr lang="en-US" sz="2400" dirty="0"/>
              <a:t>π</a:t>
            </a:r>
            <a:r>
              <a:rPr lang="en-US" sz="2400" dirty="0" err="1"/>
              <a:t>ορεί</a:t>
            </a:r>
            <a:r>
              <a:rPr lang="en-US" sz="2400" dirty="0"/>
              <a:t> </a:t>
            </a:r>
            <a:r>
              <a:rPr lang="en-US" sz="2400" dirty="0" err="1"/>
              <a:t>ν</a:t>
            </a:r>
            <a:r>
              <a:rPr lang="en-US" sz="2400" dirty="0"/>
              <a:t>α </a:t>
            </a:r>
            <a:r>
              <a:rPr lang="en-US" sz="2400" dirty="0" err="1"/>
              <a:t>τερμ</a:t>
            </a:r>
            <a:r>
              <a:rPr lang="en-US" sz="2400" dirty="0"/>
              <a:t>α</a:t>
            </a:r>
            <a:r>
              <a:rPr lang="en-US" sz="2400" dirty="0" err="1"/>
              <a:t>τιστεί</a:t>
            </a:r>
            <a:r>
              <a:rPr lang="en-US" sz="2400" dirty="0"/>
              <a:t> α</a:t>
            </a:r>
            <a:r>
              <a:rPr lang="en-US" sz="2400" dirty="0" err="1"/>
              <a:t>νά</a:t>
            </a:r>
            <a:r>
              <a:rPr lang="en-US" sz="2400" dirty="0"/>
              <a:t> π</a:t>
            </a:r>
            <a:r>
              <a:rPr lang="en-US" sz="2400" dirty="0" err="1"/>
              <a:t>άσ</a:t>
            </a:r>
            <a:r>
              <a:rPr lang="en-US" sz="2400" dirty="0"/>
              <a:t>α </a:t>
            </a:r>
            <a:r>
              <a:rPr lang="en-US" sz="2400" dirty="0" err="1"/>
              <a:t>στιγμή</a:t>
            </a:r>
            <a:r>
              <a:rPr lang="en-US" sz="2400" dirty="0"/>
              <a:t> </a:t>
            </a:r>
            <a:r>
              <a:rPr lang="en-US" sz="2400" dirty="0" err="1"/>
              <a:t>σε</a:t>
            </a:r>
            <a:r>
              <a:rPr lang="en-US" sz="2400" dirty="0"/>
              <a:t> π</a:t>
            </a:r>
            <a:r>
              <a:rPr lang="en-US" sz="2400" dirty="0" err="1"/>
              <a:t>ερί</a:t>
            </a:r>
            <a:r>
              <a:rPr lang="en-US" sz="2400" dirty="0"/>
              <a:t>π</a:t>
            </a:r>
            <a:r>
              <a:rPr lang="en-US" sz="2400" dirty="0" err="1"/>
              <a:t>τωση</a:t>
            </a:r>
            <a:r>
              <a:rPr lang="en-US" sz="2400" dirty="0"/>
              <a:t> π</a:t>
            </a:r>
            <a:r>
              <a:rPr lang="en-US" sz="2400" dirty="0" err="1"/>
              <a:t>ου</a:t>
            </a:r>
            <a:r>
              <a:rPr lang="en-US" sz="2400" dirty="0"/>
              <a:t> </a:t>
            </a:r>
            <a:r>
              <a:rPr lang="en-US" sz="2400" dirty="0" err="1"/>
              <a:t>ο</a:t>
            </a:r>
            <a:r>
              <a:rPr lang="en-US" sz="2400" dirty="0"/>
              <a:t> </a:t>
            </a:r>
            <a:r>
              <a:rPr lang="en-US" sz="2400" dirty="0" err="1"/>
              <a:t>οργ</a:t>
            </a:r>
            <a:r>
              <a:rPr lang="en-US" sz="2400" dirty="0"/>
              <a:t>α</a:t>
            </a:r>
            <a:r>
              <a:rPr lang="en-US" sz="2400" dirty="0" err="1"/>
              <a:t>νισμός</a:t>
            </a:r>
            <a:r>
              <a:rPr lang="en-US" sz="2400" dirty="0"/>
              <a:t>  πα</a:t>
            </a:r>
            <a:r>
              <a:rPr lang="en-US" sz="2400" dirty="0" err="1"/>
              <a:t>ύσει</a:t>
            </a:r>
            <a:r>
              <a:rPr lang="en-US" sz="2400" dirty="0"/>
              <a:t> </a:t>
            </a:r>
            <a:r>
              <a:rPr lang="en-US" sz="2400" dirty="0" err="1"/>
              <a:t>ν</a:t>
            </a:r>
            <a:r>
              <a:rPr lang="en-US" sz="2400" dirty="0"/>
              <a:t>α </a:t>
            </a:r>
            <a:r>
              <a:rPr lang="en-US" sz="2400" dirty="0" err="1"/>
              <a:t>υφίστ</a:t>
            </a:r>
            <a:r>
              <a:rPr lang="en-US" sz="2400" dirty="0"/>
              <a:t>α</a:t>
            </a:r>
            <a:r>
              <a:rPr lang="en-US" sz="2400" dirty="0" err="1"/>
              <a:t>τ</a:t>
            </a:r>
            <a:r>
              <a:rPr lang="en-US" sz="2400" dirty="0"/>
              <a:t>α</a:t>
            </a:r>
            <a:r>
              <a:rPr lang="en-US" sz="2400" dirty="0" err="1"/>
              <a:t>ι</a:t>
            </a:r>
            <a:r>
              <a:rPr lang="en-US" sz="2400" dirty="0"/>
              <a:t> </a:t>
            </a:r>
            <a:r>
              <a:rPr lang="en-US" sz="2400" dirty="0" err="1"/>
              <a:t>ή</a:t>
            </a:r>
            <a:r>
              <a:rPr lang="en-US" sz="2400" dirty="0"/>
              <a:t> </a:t>
            </a:r>
            <a:r>
              <a:rPr lang="en-US" sz="2400" dirty="0" err="1"/>
              <a:t>σε</a:t>
            </a:r>
            <a:r>
              <a:rPr lang="en-US" sz="2400" dirty="0"/>
              <a:t> π</a:t>
            </a:r>
            <a:r>
              <a:rPr lang="en-US" sz="2400" dirty="0" err="1"/>
              <a:t>ερί</a:t>
            </a:r>
            <a:r>
              <a:rPr lang="en-US" sz="2400" dirty="0"/>
              <a:t>π</a:t>
            </a:r>
            <a:r>
              <a:rPr lang="en-US" sz="2400" dirty="0" err="1"/>
              <a:t>τωση</a:t>
            </a:r>
            <a:r>
              <a:rPr lang="en-US" sz="2400" dirty="0"/>
              <a:t> π</a:t>
            </a:r>
            <a:r>
              <a:rPr lang="en-US" sz="2400" dirty="0" err="1"/>
              <a:t>ου</a:t>
            </a:r>
            <a:r>
              <a:rPr lang="en-US" sz="2400" dirty="0"/>
              <a:t> </a:t>
            </a:r>
            <a:r>
              <a:rPr lang="en-US" sz="2400" dirty="0" err="1"/>
              <a:t>η</a:t>
            </a:r>
            <a:r>
              <a:rPr lang="en-US" sz="2400" dirty="0"/>
              <a:t> </a:t>
            </a:r>
            <a:r>
              <a:rPr lang="en-US" sz="2400" dirty="0" err="1"/>
              <a:t>Εθνική</a:t>
            </a:r>
            <a:r>
              <a:rPr lang="en-US" sz="2400" dirty="0"/>
              <a:t> </a:t>
            </a:r>
            <a:r>
              <a:rPr lang="en-US" sz="2400" dirty="0" err="1"/>
              <a:t>Υ</a:t>
            </a:r>
            <a:r>
              <a:rPr lang="en-US" sz="2400" dirty="0"/>
              <a:t>π</a:t>
            </a:r>
            <a:r>
              <a:rPr lang="en-US" sz="2400" dirty="0" err="1"/>
              <a:t>ηρεσί</a:t>
            </a:r>
            <a:r>
              <a:rPr lang="en-US" sz="2400" dirty="0"/>
              <a:t>α απ</a:t>
            </a:r>
            <a:r>
              <a:rPr lang="en-US" sz="2400" dirty="0" err="1"/>
              <a:t>οφ</a:t>
            </a:r>
            <a:r>
              <a:rPr lang="en-US" sz="2400" dirty="0"/>
              <a:t>α</a:t>
            </a:r>
            <a:r>
              <a:rPr lang="en-US" sz="2400" dirty="0" err="1"/>
              <a:t>σίσει</a:t>
            </a:r>
            <a:r>
              <a:rPr lang="en-US" sz="2400" dirty="0"/>
              <a:t> </a:t>
            </a:r>
            <a:r>
              <a:rPr lang="en-US" sz="2400" dirty="0" err="1"/>
              <a:t>τον</a:t>
            </a:r>
            <a:r>
              <a:rPr lang="en-US" sz="2400" dirty="0"/>
              <a:t> </a:t>
            </a:r>
            <a:r>
              <a:rPr lang="en-US" sz="2400" dirty="0" err="1"/>
              <a:t>τερμ</a:t>
            </a:r>
            <a:r>
              <a:rPr lang="en-US" sz="2400" dirty="0"/>
              <a:t>α</a:t>
            </a:r>
            <a:r>
              <a:rPr lang="en-US" sz="2400" dirty="0" err="1"/>
              <a:t>τισμό</a:t>
            </a:r>
            <a:r>
              <a:rPr lang="en-US" sz="2400" dirty="0"/>
              <a:t> </a:t>
            </a:r>
            <a:r>
              <a:rPr lang="en-US" sz="2400" dirty="0" err="1"/>
              <a:t>της</a:t>
            </a:r>
            <a:r>
              <a:rPr lang="en-US" sz="2400" dirty="0"/>
              <a:t> </a:t>
            </a:r>
            <a:r>
              <a:rPr lang="en-US" sz="2400" dirty="0" err="1"/>
              <a:t>Δι</a:t>
            </a:r>
            <a:r>
              <a:rPr lang="en-US" sz="2400" dirty="0"/>
              <a:t>απ</a:t>
            </a:r>
            <a:r>
              <a:rPr lang="en-US" sz="2400" dirty="0" err="1"/>
              <a:t>ίστευσης</a:t>
            </a:r>
            <a:r>
              <a:rPr lang="en-US" sz="2400" dirty="0"/>
              <a:t> </a:t>
            </a:r>
          </a:p>
          <a:p>
            <a:pPr marL="285750" indent="-228600">
              <a:lnSpc>
                <a:spcPct val="90000"/>
              </a:lnSpc>
              <a:spcAft>
                <a:spcPts val="600"/>
              </a:spcAft>
              <a:buFont typeface="Arial" panose="020B0604020202020204" pitchFamily="34" charset="0"/>
              <a:buChar char="•"/>
            </a:pPr>
            <a:r>
              <a:rPr lang="en-US" sz="2400" dirty="0" err="1"/>
              <a:t>Οι</a:t>
            </a:r>
            <a:r>
              <a:rPr lang="en-US" sz="2400" dirty="0"/>
              <a:t> </a:t>
            </a:r>
            <a:r>
              <a:rPr lang="en-US" sz="2400" dirty="0" err="1"/>
              <a:t>ετήσιες</a:t>
            </a:r>
            <a:r>
              <a:rPr lang="en-US" sz="2400" dirty="0"/>
              <a:t> </a:t>
            </a:r>
            <a:r>
              <a:rPr lang="en-US" sz="2400" dirty="0" err="1"/>
              <a:t>ε</a:t>
            </a:r>
            <a:r>
              <a:rPr lang="en-US" sz="2400" dirty="0"/>
              <a:t>π</a:t>
            </a:r>
            <a:r>
              <a:rPr lang="en-US" sz="2400" dirty="0" err="1"/>
              <a:t>ιχορηγήσεις</a:t>
            </a:r>
            <a:r>
              <a:rPr lang="en-US" sz="2400" dirty="0"/>
              <a:t> </a:t>
            </a:r>
            <a:r>
              <a:rPr lang="en-US" sz="2400" dirty="0" err="1"/>
              <a:t>γι</a:t>
            </a:r>
            <a:r>
              <a:rPr lang="en-US" sz="2400" dirty="0"/>
              <a:t>α </a:t>
            </a:r>
            <a:r>
              <a:rPr lang="en-US" sz="2400" dirty="0" err="1"/>
              <a:t>τους</a:t>
            </a:r>
            <a:r>
              <a:rPr lang="en-US" sz="2400" dirty="0"/>
              <a:t> </a:t>
            </a:r>
            <a:r>
              <a:rPr lang="en-US" sz="2400" dirty="0" err="1"/>
              <a:t>δι</a:t>
            </a:r>
            <a:r>
              <a:rPr lang="en-US" sz="2400" dirty="0"/>
              <a:t>απ</a:t>
            </a:r>
            <a:r>
              <a:rPr lang="en-US" sz="2400" dirty="0" err="1"/>
              <a:t>ιστευμένους</a:t>
            </a:r>
            <a:r>
              <a:rPr lang="en-US" sz="2400" dirty="0"/>
              <a:t> </a:t>
            </a:r>
            <a:r>
              <a:rPr lang="en-US" sz="2400" dirty="0" err="1"/>
              <a:t>οργ</a:t>
            </a:r>
            <a:r>
              <a:rPr lang="en-US" sz="2400" dirty="0"/>
              <a:t>α</a:t>
            </a:r>
            <a:r>
              <a:rPr lang="en-US" sz="2400" dirty="0" err="1"/>
              <a:t>νισμούς</a:t>
            </a:r>
            <a:r>
              <a:rPr lang="en-US" sz="2400" dirty="0"/>
              <a:t> </a:t>
            </a:r>
            <a:r>
              <a:rPr lang="en-US" sz="2400" dirty="0" err="1"/>
              <a:t>θ</a:t>
            </a:r>
            <a:r>
              <a:rPr lang="en-US" sz="2400" dirty="0"/>
              <a:t>α βα</a:t>
            </a:r>
            <a:r>
              <a:rPr lang="en-US" sz="2400" dirty="0" err="1"/>
              <a:t>σίζοντ</a:t>
            </a:r>
            <a:r>
              <a:rPr lang="en-US" sz="2400" dirty="0"/>
              <a:t>α</a:t>
            </a:r>
            <a:r>
              <a:rPr lang="en-US" sz="2400" dirty="0" err="1"/>
              <a:t>ι</a:t>
            </a:r>
            <a:r>
              <a:rPr lang="en-US" sz="2400" dirty="0"/>
              <a:t> </a:t>
            </a:r>
            <a:r>
              <a:rPr lang="en-US" sz="2400" dirty="0" err="1"/>
              <a:t>σε</a:t>
            </a:r>
            <a:r>
              <a:rPr lang="en-US" sz="2400" dirty="0"/>
              <a:t> </a:t>
            </a:r>
            <a:r>
              <a:rPr lang="en-US" sz="2400" dirty="0" err="1"/>
              <a:t>διάφορ</a:t>
            </a:r>
            <a:r>
              <a:rPr lang="en-US" sz="2400" dirty="0"/>
              <a:t>α  </a:t>
            </a:r>
            <a:r>
              <a:rPr lang="en-US" sz="2400" dirty="0" err="1"/>
              <a:t>κριτήρι</a:t>
            </a:r>
            <a:r>
              <a:rPr lang="en-US" sz="2400" dirty="0"/>
              <a:t>α: </a:t>
            </a:r>
            <a:r>
              <a:rPr lang="en-US" sz="2400" dirty="0" err="1"/>
              <a:t>ε</a:t>
            </a:r>
            <a:r>
              <a:rPr lang="en-US" sz="2400" dirty="0"/>
              <a:t>π</a:t>
            </a:r>
            <a:r>
              <a:rPr lang="en-US" sz="2400" dirty="0" err="1"/>
              <a:t>ιδόσεις</a:t>
            </a:r>
            <a:r>
              <a:rPr lang="en-US" sz="2400" dirty="0"/>
              <a:t> β</a:t>
            </a:r>
            <a:r>
              <a:rPr lang="en-US" sz="2400" dirty="0" err="1"/>
              <a:t>άσει</a:t>
            </a:r>
            <a:r>
              <a:rPr lang="en-US" sz="2400" dirty="0"/>
              <a:t> </a:t>
            </a:r>
            <a:r>
              <a:rPr lang="en-US" sz="2400" dirty="0" err="1"/>
              <a:t>τελικών</a:t>
            </a:r>
            <a:r>
              <a:rPr lang="en-US" sz="2400" dirty="0"/>
              <a:t> </a:t>
            </a:r>
            <a:r>
              <a:rPr lang="en-US" sz="2400" dirty="0" err="1"/>
              <a:t>εκθέσεων</a:t>
            </a:r>
            <a:r>
              <a:rPr lang="en-US" sz="2400" dirty="0"/>
              <a:t>,  π</a:t>
            </a:r>
            <a:r>
              <a:rPr lang="en-US" sz="2400" dirty="0" err="1"/>
              <a:t>οιοτικής</a:t>
            </a:r>
            <a:r>
              <a:rPr lang="en-US" sz="2400" dirty="0"/>
              <a:t> α</a:t>
            </a:r>
            <a:r>
              <a:rPr lang="en-US" sz="2400" dirty="0" err="1"/>
              <a:t>ξιολόγησης</a:t>
            </a:r>
            <a:r>
              <a:rPr lang="en-US" sz="2400" dirty="0"/>
              <a:t> α</a:t>
            </a:r>
            <a:r>
              <a:rPr lang="en-US" sz="2400" dirty="0" err="1"/>
              <a:t>ίτησης</a:t>
            </a:r>
            <a:r>
              <a:rPr lang="en-US" sz="2400" dirty="0"/>
              <a:t> </a:t>
            </a:r>
            <a:r>
              <a:rPr lang="en-US" sz="2400" dirty="0" err="1"/>
              <a:t>γι</a:t>
            </a:r>
            <a:r>
              <a:rPr lang="en-US" sz="2400" dirty="0"/>
              <a:t>α </a:t>
            </a:r>
            <a:r>
              <a:rPr lang="en-US" sz="2400" dirty="0" err="1"/>
              <a:t>δι</a:t>
            </a:r>
            <a:r>
              <a:rPr lang="en-US" sz="2400" dirty="0"/>
              <a:t>απ</a:t>
            </a:r>
            <a:r>
              <a:rPr lang="en-US" sz="2400" dirty="0" err="1"/>
              <a:t>ίστευση</a:t>
            </a:r>
            <a:r>
              <a:rPr lang="en-US" sz="2400" dirty="0"/>
              <a:t> </a:t>
            </a:r>
            <a:r>
              <a:rPr lang="en-US" sz="2400" dirty="0" err="1"/>
              <a:t>σε</a:t>
            </a:r>
            <a:r>
              <a:rPr lang="en-US" sz="2400" dirty="0"/>
              <a:t> π</a:t>
            </a:r>
            <a:r>
              <a:rPr lang="en-US" sz="2400" dirty="0" err="1"/>
              <a:t>ερί</a:t>
            </a:r>
            <a:r>
              <a:rPr lang="en-US" sz="2400" dirty="0"/>
              <a:t>π</a:t>
            </a:r>
            <a:r>
              <a:rPr lang="en-US" sz="2400" dirty="0" err="1"/>
              <a:t>τωση</a:t>
            </a:r>
            <a:r>
              <a:rPr lang="en-US" sz="2400" dirty="0"/>
              <a:t> </a:t>
            </a:r>
            <a:r>
              <a:rPr lang="en-US" sz="2400" dirty="0" err="1"/>
              <a:t>νέο-εισερχόμενου</a:t>
            </a:r>
            <a:r>
              <a:rPr lang="en-US" sz="2400" dirty="0"/>
              <a:t> </a:t>
            </a:r>
            <a:r>
              <a:rPr lang="en-US" sz="2400" dirty="0" err="1"/>
              <a:t>οργ</a:t>
            </a:r>
            <a:r>
              <a:rPr lang="en-US" sz="2400" dirty="0"/>
              <a:t>α</a:t>
            </a:r>
            <a:r>
              <a:rPr lang="en-US" sz="2400" dirty="0" err="1"/>
              <a:t>νισμού</a:t>
            </a:r>
            <a:r>
              <a:rPr lang="en-US" sz="2400" dirty="0"/>
              <a:t>, </a:t>
            </a:r>
            <a:r>
              <a:rPr lang="en-US" sz="2400" dirty="0" err="1"/>
              <a:t>δρ</a:t>
            </a:r>
            <a:r>
              <a:rPr lang="en-US" sz="2400" dirty="0"/>
              <a:t>α</a:t>
            </a:r>
            <a:r>
              <a:rPr lang="en-US" sz="2400" dirty="0" err="1"/>
              <a:t>στηριότητες</a:t>
            </a:r>
            <a:r>
              <a:rPr lang="en-US" sz="2400" dirty="0"/>
              <a:t> π</a:t>
            </a:r>
            <a:r>
              <a:rPr lang="en-US" sz="2400" dirty="0" err="1"/>
              <a:t>ου</a:t>
            </a:r>
            <a:r>
              <a:rPr lang="en-US" sz="2400" dirty="0"/>
              <a:t> </a:t>
            </a:r>
            <a:r>
              <a:rPr lang="en-US" sz="2400" dirty="0" err="1"/>
              <a:t>ζητούντ</a:t>
            </a:r>
            <a:r>
              <a:rPr lang="en-US" sz="2400" dirty="0"/>
              <a:t>α</a:t>
            </a:r>
            <a:r>
              <a:rPr lang="en-US" sz="2400" dirty="0" err="1"/>
              <a:t>ι</a:t>
            </a:r>
            <a:r>
              <a:rPr lang="en-US" sz="2400" dirty="0"/>
              <a:t> απ</a:t>
            </a:r>
            <a:r>
              <a:rPr lang="en-US" sz="2400" dirty="0" err="1"/>
              <a:t>ό</a:t>
            </a:r>
            <a:r>
              <a:rPr lang="en-US" sz="2400" dirty="0"/>
              <a:t> </a:t>
            </a:r>
            <a:r>
              <a:rPr lang="en-US" sz="2400" dirty="0" err="1"/>
              <a:t>τον</a:t>
            </a:r>
            <a:r>
              <a:rPr lang="en-US" sz="2400" dirty="0"/>
              <a:t>  α</a:t>
            </a:r>
            <a:r>
              <a:rPr lang="en-US" sz="2400" dirty="0" err="1"/>
              <a:t>ιτούντ</a:t>
            </a:r>
            <a:r>
              <a:rPr lang="en-US" sz="2400" dirty="0"/>
              <a:t>α, π</a:t>
            </a:r>
            <a:r>
              <a:rPr lang="en-US" sz="2400" dirty="0" err="1"/>
              <a:t>ροτερ</a:t>
            </a:r>
            <a:r>
              <a:rPr lang="en-US" sz="2400" dirty="0"/>
              <a:t>α</a:t>
            </a:r>
            <a:r>
              <a:rPr lang="en-US" sz="2400" dirty="0" err="1"/>
              <a:t>ιότητες</a:t>
            </a:r>
            <a:r>
              <a:rPr lang="en-US" sz="2400" dirty="0"/>
              <a:t> π</a:t>
            </a:r>
            <a:r>
              <a:rPr lang="en-US" sz="2400" dirty="0" err="1"/>
              <a:t>ου</a:t>
            </a:r>
            <a:r>
              <a:rPr lang="en-US" sz="2400" dirty="0"/>
              <a:t> </a:t>
            </a:r>
            <a:r>
              <a:rPr lang="en-US" sz="2400" dirty="0" err="1"/>
              <a:t>κ</a:t>
            </a:r>
            <a:r>
              <a:rPr lang="en-US" sz="2400" dirty="0"/>
              <a:t>α</a:t>
            </a:r>
            <a:r>
              <a:rPr lang="en-US" sz="2400" dirty="0" err="1"/>
              <a:t>θορίζοντ</a:t>
            </a:r>
            <a:r>
              <a:rPr lang="en-US" sz="2400" dirty="0"/>
              <a:t>α</a:t>
            </a:r>
            <a:r>
              <a:rPr lang="en-US" sz="2400" dirty="0" err="1"/>
              <a:t>ι</a:t>
            </a:r>
            <a:r>
              <a:rPr lang="en-US" sz="2400" dirty="0"/>
              <a:t> </a:t>
            </a:r>
            <a:r>
              <a:rPr lang="en-US" sz="2400" dirty="0" err="1"/>
              <a:t>σε</a:t>
            </a:r>
            <a:r>
              <a:rPr lang="en-US" sz="2400" dirty="0"/>
              <a:t> </a:t>
            </a:r>
            <a:r>
              <a:rPr lang="en-US" sz="2400" dirty="0" err="1"/>
              <a:t>ετήσι</a:t>
            </a:r>
            <a:r>
              <a:rPr lang="en-US" sz="2400" dirty="0"/>
              <a:t>α β</a:t>
            </a:r>
            <a:r>
              <a:rPr lang="en-US" sz="2400" dirty="0" err="1"/>
              <a:t>άση</a:t>
            </a:r>
            <a:r>
              <a:rPr lang="en-US" sz="2400" dirty="0"/>
              <a:t>, </a:t>
            </a:r>
            <a:r>
              <a:rPr lang="en-US" sz="2400" dirty="0" err="1"/>
              <a:t>δι</a:t>
            </a:r>
            <a:r>
              <a:rPr lang="en-US" sz="2400" dirty="0"/>
              <a:t>α</a:t>
            </a:r>
            <a:r>
              <a:rPr lang="en-US" sz="2400" dirty="0" err="1"/>
              <a:t>θέσιμος</a:t>
            </a:r>
            <a:r>
              <a:rPr lang="en-US" sz="2400" dirty="0"/>
              <a:t>  π</a:t>
            </a:r>
            <a:r>
              <a:rPr lang="en-US" sz="2400" dirty="0" err="1"/>
              <a:t>ροϋ</a:t>
            </a:r>
            <a:r>
              <a:rPr lang="en-US" sz="2400" dirty="0"/>
              <a:t>π</a:t>
            </a:r>
            <a:r>
              <a:rPr lang="en-US" sz="2400" dirty="0" err="1"/>
              <a:t>ολογισμός</a:t>
            </a:r>
            <a:r>
              <a:rPr lang="en-US" sz="2400" dirty="0"/>
              <a:t> </a:t>
            </a:r>
            <a:r>
              <a:rPr lang="en-US" sz="2400" dirty="0" err="1"/>
              <a:t>κ.ά</a:t>
            </a:r>
            <a:r>
              <a:rPr lang="en-US" sz="2400" dirty="0"/>
              <a:t>. </a:t>
            </a:r>
          </a:p>
          <a:p>
            <a:pPr marL="171450" indent="-2286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r>
              <a:rPr lang="en-US" sz="2400" dirty="0" err="1"/>
              <a:t>Διάρκει</a:t>
            </a:r>
            <a:r>
              <a:rPr lang="en-US" sz="2400" dirty="0"/>
              <a:t>α </a:t>
            </a:r>
            <a:r>
              <a:rPr lang="en-US" sz="2400" dirty="0" err="1"/>
              <a:t>ισχύος</a:t>
            </a:r>
            <a:r>
              <a:rPr lang="en-US" sz="2400" dirty="0"/>
              <a:t> </a:t>
            </a:r>
            <a:r>
              <a:rPr lang="en-US" sz="2400" dirty="0" err="1"/>
              <a:t>της</a:t>
            </a:r>
            <a:r>
              <a:rPr lang="en-US" sz="2400" dirty="0"/>
              <a:t> </a:t>
            </a:r>
            <a:r>
              <a:rPr lang="en-US" sz="2400" dirty="0" err="1"/>
              <a:t>Δι</a:t>
            </a:r>
            <a:r>
              <a:rPr lang="en-US" sz="2400" dirty="0"/>
              <a:t>απ</a:t>
            </a:r>
            <a:r>
              <a:rPr lang="en-US" sz="2400" dirty="0" err="1"/>
              <a:t>ίστευσης</a:t>
            </a:r>
            <a:r>
              <a:rPr lang="en-US" sz="2400" dirty="0"/>
              <a:t>: 2021-2027</a:t>
            </a:r>
          </a:p>
          <a:p>
            <a:pPr marL="285750" indent="-228600">
              <a:lnSpc>
                <a:spcPct val="90000"/>
              </a:lnSpc>
              <a:spcAft>
                <a:spcPts val="600"/>
              </a:spcAft>
              <a:buFont typeface="Arial" panose="020B0604020202020204" pitchFamily="34" charset="0"/>
              <a:buChar char="•"/>
            </a:pPr>
            <a:r>
              <a:rPr lang="en-US" sz="2400" dirty="0" err="1"/>
              <a:t>Διάρκει</a:t>
            </a:r>
            <a:r>
              <a:rPr lang="en-US" sz="2400" dirty="0"/>
              <a:t>α </a:t>
            </a:r>
            <a:r>
              <a:rPr lang="en-US" sz="2400" dirty="0" err="1"/>
              <a:t>ισχύος</a:t>
            </a:r>
            <a:r>
              <a:rPr lang="en-US" sz="2400" dirty="0"/>
              <a:t> </a:t>
            </a:r>
            <a:r>
              <a:rPr lang="en-US" sz="2400" dirty="0" err="1"/>
              <a:t>του</a:t>
            </a:r>
            <a:r>
              <a:rPr lang="en-US" sz="2400" dirty="0"/>
              <a:t> Erasmus Plan: 2 – 5 </a:t>
            </a:r>
            <a:r>
              <a:rPr lang="en-US" sz="2400" dirty="0" err="1"/>
              <a:t>έτη</a:t>
            </a:r>
            <a:endParaRPr lang="en-US" sz="2400" dirty="0"/>
          </a:p>
          <a:p>
            <a:pPr indent="-2286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3291018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78E9BB-599F-528B-F2EF-D41606F0D0C0}"/>
              </a:ext>
            </a:extLst>
          </p:cNvPr>
          <p:cNvPicPr>
            <a:picLocks noChangeAspect="1"/>
          </p:cNvPicPr>
          <p:nvPr/>
        </p:nvPicPr>
        <p:blipFill rotWithShape="1">
          <a:blip r:embed="rId3"/>
          <a:srcRect t="19077" b="1136"/>
          <a:stretch/>
        </p:blipFill>
        <p:spPr>
          <a:xfrm>
            <a:off x="21" y="23156"/>
            <a:ext cx="12191979" cy="6857990"/>
          </a:xfrm>
          <a:prstGeom prst="rect">
            <a:avLst/>
          </a:prstGeom>
        </p:spPr>
      </p:pic>
      <p:sp useBgFill="1">
        <p:nvSpPr>
          <p:cNvPr id="9" name="Rectangle 8">
            <a:extLst>
              <a:ext uri="{FF2B5EF4-FFF2-40B4-BE49-F238E27FC236}">
                <a16:creationId xmlns:a16="http://schemas.microsoft.com/office/drawing/2014/main" id="{8EB2B82E-9519-13BE-F662-21976E2C7A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43" y="1170650"/>
            <a:ext cx="9873914" cy="4528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1286331" y="2076173"/>
            <a:ext cx="3703486" cy="275195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err="1">
                <a:latin typeface="+mj-lt"/>
                <a:ea typeface="+mj-ea"/>
                <a:cs typeface="+mj-cs"/>
              </a:rPr>
              <a:t>Αν</a:t>
            </a:r>
            <a:r>
              <a:rPr lang="en-US" sz="3200" dirty="0">
                <a:latin typeface="+mj-lt"/>
                <a:ea typeface="+mj-ea"/>
                <a:cs typeface="+mj-cs"/>
              </a:rPr>
              <a:t>α</a:t>
            </a:r>
            <a:r>
              <a:rPr lang="en-US" sz="3200" dirty="0" err="1">
                <a:latin typeface="+mj-lt"/>
                <a:ea typeface="+mj-ea"/>
                <a:cs typeface="+mj-cs"/>
              </a:rPr>
              <a:t>γνώριση</a:t>
            </a:r>
            <a:r>
              <a:rPr lang="en-US" sz="3200" dirty="0">
                <a:latin typeface="+mj-lt"/>
                <a:ea typeface="+mj-ea"/>
                <a:cs typeface="+mj-cs"/>
              </a:rPr>
              <a:t> </a:t>
            </a:r>
            <a:r>
              <a:rPr lang="en-US" sz="3200" dirty="0" err="1">
                <a:latin typeface="+mj-lt"/>
                <a:ea typeface="+mj-ea"/>
                <a:cs typeface="+mj-cs"/>
              </a:rPr>
              <a:t>Αριστεί</a:t>
            </a:r>
            <a:r>
              <a:rPr lang="en-US" sz="3200" dirty="0">
                <a:latin typeface="+mj-lt"/>
                <a:ea typeface="+mj-ea"/>
                <a:cs typeface="+mj-cs"/>
              </a:rPr>
              <a:t>α</a:t>
            </a:r>
            <a:r>
              <a:rPr lang="en-US" sz="3200" dirty="0" err="1">
                <a:latin typeface="+mj-lt"/>
                <a:ea typeface="+mj-ea"/>
                <a:cs typeface="+mj-cs"/>
              </a:rPr>
              <a:t>ς</a:t>
            </a:r>
            <a:endParaRPr lang="en-US" sz="3200" dirty="0">
              <a:latin typeface="+mj-lt"/>
              <a:ea typeface="+mj-ea"/>
              <a:cs typeface="+mj-cs"/>
            </a:endParaRPr>
          </a:p>
        </p:txBody>
      </p:sp>
      <p:cxnSp>
        <p:nvCxnSpPr>
          <p:cNvPr id="11" name="Straight Connector 10">
            <a:extLst>
              <a:ext uri="{FF2B5EF4-FFF2-40B4-BE49-F238E27FC236}">
                <a16:creationId xmlns:a16="http://schemas.microsoft.com/office/drawing/2014/main" id="{58111A9F-5A83-81E0-CD78-A5959435DC2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47465" y="1762828"/>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575720" y="1133730"/>
            <a:ext cx="7246197" cy="4528302"/>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400" dirty="0" err="1"/>
              <a:t>Οι</a:t>
            </a:r>
            <a:r>
              <a:rPr lang="en-US" sz="2400" dirty="0"/>
              <a:t> </a:t>
            </a:r>
            <a:r>
              <a:rPr lang="en-US" sz="2400" dirty="0" err="1"/>
              <a:t>δι</a:t>
            </a:r>
            <a:r>
              <a:rPr lang="en-US" sz="2400" dirty="0"/>
              <a:t>απ</a:t>
            </a:r>
            <a:r>
              <a:rPr lang="en-US" sz="2400" dirty="0" err="1"/>
              <a:t>ιστευμένοι</a:t>
            </a:r>
            <a:r>
              <a:rPr lang="en-US" sz="2400" dirty="0"/>
              <a:t> </a:t>
            </a:r>
            <a:r>
              <a:rPr lang="en-US" sz="2400" dirty="0" err="1"/>
              <a:t>οργ</a:t>
            </a:r>
            <a:r>
              <a:rPr lang="en-US" sz="2400" dirty="0"/>
              <a:t>α</a:t>
            </a:r>
            <a:r>
              <a:rPr lang="en-US" sz="2400" dirty="0" err="1"/>
              <a:t>νισμοί</a:t>
            </a:r>
            <a:r>
              <a:rPr lang="en-US" sz="2400" dirty="0"/>
              <a:t> π</a:t>
            </a:r>
            <a:r>
              <a:rPr lang="en-US" sz="2400" dirty="0" err="1"/>
              <a:t>ου</a:t>
            </a:r>
            <a:r>
              <a:rPr lang="en-US" sz="2400" dirty="0"/>
              <a:t> </a:t>
            </a:r>
            <a:r>
              <a:rPr lang="en-US" sz="2400" dirty="0" err="1"/>
              <a:t>σημειώνουν</a:t>
            </a:r>
            <a:r>
              <a:rPr lang="en-US" sz="2400" dirty="0"/>
              <a:t> </a:t>
            </a:r>
            <a:r>
              <a:rPr lang="en-US" sz="2400" dirty="0" err="1"/>
              <a:t>τις</a:t>
            </a:r>
            <a:r>
              <a:rPr lang="en-US" sz="2400" dirty="0"/>
              <a:t> </a:t>
            </a:r>
            <a:r>
              <a:rPr lang="en-US" sz="2400" dirty="0" err="1"/>
              <a:t>κ</a:t>
            </a:r>
            <a:r>
              <a:rPr lang="en-US" sz="2400" dirty="0"/>
              <a:t>α</a:t>
            </a:r>
            <a:r>
              <a:rPr lang="en-US" sz="2400" dirty="0" err="1"/>
              <a:t>λύτερες</a:t>
            </a:r>
            <a:r>
              <a:rPr lang="en-US" sz="2400" dirty="0"/>
              <a:t> </a:t>
            </a:r>
            <a:r>
              <a:rPr lang="en-US" sz="2400" dirty="0" err="1"/>
              <a:t>ε</a:t>
            </a:r>
            <a:r>
              <a:rPr lang="en-US" sz="2400" dirty="0"/>
              <a:t>π</a:t>
            </a:r>
            <a:r>
              <a:rPr lang="en-US" sz="2400" dirty="0" err="1"/>
              <a:t>ιδόσεις</a:t>
            </a:r>
            <a:r>
              <a:rPr lang="en-US" sz="2400" dirty="0"/>
              <a:t> </a:t>
            </a:r>
            <a:r>
              <a:rPr lang="en-US" sz="2400" dirty="0" err="1"/>
              <a:t>κ</a:t>
            </a:r>
            <a:r>
              <a:rPr lang="en-US" sz="2400" dirty="0"/>
              <a:t>α</a:t>
            </a:r>
            <a:r>
              <a:rPr lang="en-US" sz="2400" dirty="0" err="1"/>
              <a:t>τά</a:t>
            </a:r>
            <a:r>
              <a:rPr lang="en-US" sz="2400" dirty="0"/>
              <a:t> </a:t>
            </a:r>
            <a:r>
              <a:rPr lang="en-US" sz="2400" dirty="0" err="1"/>
              <a:t>την</a:t>
            </a:r>
            <a:r>
              <a:rPr lang="en-US" sz="2400" dirty="0"/>
              <a:t> </a:t>
            </a:r>
            <a:r>
              <a:rPr lang="en-US" sz="2400" dirty="0" err="1"/>
              <a:t>υλο</a:t>
            </a:r>
            <a:r>
              <a:rPr lang="en-US" sz="2400" dirty="0"/>
              <a:t>π</a:t>
            </a:r>
            <a:r>
              <a:rPr lang="en-US" sz="2400" dirty="0" err="1"/>
              <a:t>οίηση</a:t>
            </a:r>
            <a:r>
              <a:rPr lang="en-US" sz="2400" dirty="0"/>
              <a:t> </a:t>
            </a:r>
            <a:r>
              <a:rPr lang="en-US" sz="2400" dirty="0" err="1"/>
              <a:t>των</a:t>
            </a:r>
            <a:r>
              <a:rPr lang="en-US" sz="2400" dirty="0"/>
              <a:t> </a:t>
            </a:r>
            <a:r>
              <a:rPr lang="en-US" sz="2400" dirty="0" err="1"/>
              <a:t>σχεδίων</a:t>
            </a:r>
            <a:r>
              <a:rPr lang="en-US" sz="2400" dirty="0"/>
              <a:t> </a:t>
            </a:r>
            <a:r>
              <a:rPr lang="en-US" sz="2400" dirty="0" err="1"/>
              <a:t>τους</a:t>
            </a:r>
            <a:r>
              <a:rPr lang="en-US" sz="2400" dirty="0"/>
              <a:t> </a:t>
            </a:r>
            <a:r>
              <a:rPr lang="en-US" sz="2400" dirty="0" err="1"/>
              <a:t>μετέ</a:t>
            </a:r>
            <a:r>
              <a:rPr lang="en-US" sz="2400" dirty="0"/>
              <a:t>π</a:t>
            </a:r>
            <a:r>
              <a:rPr lang="en-US" sz="2400" dirty="0" err="1"/>
              <a:t>ειτ</a:t>
            </a:r>
            <a:r>
              <a:rPr lang="en-US" sz="2400" dirty="0"/>
              <a:t>α, </a:t>
            </a:r>
            <a:r>
              <a:rPr lang="en-US" sz="2400" dirty="0" err="1"/>
              <a:t>θ</a:t>
            </a:r>
            <a:r>
              <a:rPr lang="en-US" sz="2400" dirty="0"/>
              <a:t>α </a:t>
            </a:r>
            <a:r>
              <a:rPr lang="en-US" sz="2400" dirty="0" err="1"/>
              <a:t>τυγχάνουν</a:t>
            </a:r>
            <a:r>
              <a:rPr lang="en-US" sz="2400" dirty="0"/>
              <a:t> α</a:t>
            </a:r>
            <a:r>
              <a:rPr lang="en-US" sz="2400" dirty="0" err="1"/>
              <a:t>ν</a:t>
            </a:r>
            <a:r>
              <a:rPr lang="en-US" sz="2400" dirty="0"/>
              <a:t>α</a:t>
            </a:r>
            <a:r>
              <a:rPr lang="en-US" sz="2400" dirty="0" err="1"/>
              <a:t>γνώρισης</a:t>
            </a:r>
            <a:r>
              <a:rPr lang="en-US" sz="2400" dirty="0"/>
              <a:t> </a:t>
            </a:r>
            <a:r>
              <a:rPr lang="en-US" sz="2400" dirty="0" err="1"/>
              <a:t>μέσω</a:t>
            </a:r>
            <a:r>
              <a:rPr lang="en-US" sz="2400" dirty="0"/>
              <a:t> απ</a:t>
            </a:r>
            <a:r>
              <a:rPr lang="en-US" sz="2400" dirty="0" err="1"/>
              <a:t>ονομής</a:t>
            </a:r>
            <a:r>
              <a:rPr lang="en-US" sz="2400" dirty="0"/>
              <a:t> </a:t>
            </a:r>
            <a:r>
              <a:rPr lang="en-US" sz="2400" dirty="0" err="1"/>
              <a:t>σημάτων</a:t>
            </a:r>
            <a:r>
              <a:rPr lang="en-US" sz="2400" dirty="0"/>
              <a:t> α</a:t>
            </a:r>
            <a:r>
              <a:rPr lang="en-US" sz="2400" dirty="0" err="1"/>
              <a:t>ριστεί</a:t>
            </a:r>
            <a:r>
              <a:rPr lang="en-US" sz="2400" dirty="0"/>
              <a:t>α</a:t>
            </a:r>
            <a:r>
              <a:rPr lang="en-US" sz="2400" dirty="0" err="1"/>
              <a:t>ς</a:t>
            </a:r>
            <a:r>
              <a:rPr lang="en-US" sz="2400" dirty="0"/>
              <a:t>.</a:t>
            </a:r>
          </a:p>
          <a:p>
            <a:pPr indent="-2286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r>
              <a:rPr lang="en-US" sz="2400" dirty="0" err="1"/>
              <a:t>Τ</a:t>
            </a:r>
            <a:r>
              <a:rPr lang="en-US" sz="2400" dirty="0"/>
              <a:t>α </a:t>
            </a:r>
            <a:r>
              <a:rPr lang="en-US" sz="2400" dirty="0" err="1"/>
              <a:t>σήμ</a:t>
            </a:r>
            <a:r>
              <a:rPr lang="en-US" sz="2400" dirty="0"/>
              <a:t>α</a:t>
            </a:r>
            <a:r>
              <a:rPr lang="en-US" sz="2400" dirty="0" err="1"/>
              <a:t>τ</a:t>
            </a:r>
            <a:r>
              <a:rPr lang="en-US" sz="2400" dirty="0"/>
              <a:t>α α</a:t>
            </a:r>
            <a:r>
              <a:rPr lang="en-US" sz="2400" dirty="0" err="1"/>
              <a:t>ριστεί</a:t>
            </a:r>
            <a:r>
              <a:rPr lang="en-US" sz="2400" dirty="0"/>
              <a:t>α</a:t>
            </a:r>
            <a:r>
              <a:rPr lang="en-US" sz="2400" dirty="0" err="1"/>
              <a:t>ς</a:t>
            </a:r>
            <a:r>
              <a:rPr lang="en-US" sz="2400" dirty="0"/>
              <a:t> π</a:t>
            </a:r>
            <a:r>
              <a:rPr lang="en-US" sz="2400" dirty="0" err="1"/>
              <a:t>ου</a:t>
            </a:r>
            <a:r>
              <a:rPr lang="en-US" sz="2400" dirty="0"/>
              <a:t> απ</a:t>
            </a:r>
            <a:r>
              <a:rPr lang="en-US" sz="2400" dirty="0" err="1"/>
              <a:t>ονέμοντ</a:t>
            </a:r>
            <a:r>
              <a:rPr lang="en-US" sz="2400" dirty="0"/>
              <a:t>α</a:t>
            </a:r>
            <a:r>
              <a:rPr lang="en-US" sz="2400" dirty="0" err="1"/>
              <a:t>ι</a:t>
            </a:r>
            <a:r>
              <a:rPr lang="en-US" sz="2400" dirty="0"/>
              <a:t> </a:t>
            </a:r>
            <a:r>
              <a:rPr lang="en-US" sz="2400" dirty="0" err="1"/>
              <a:t>θ</a:t>
            </a:r>
            <a:r>
              <a:rPr lang="en-US" sz="2400" dirty="0"/>
              <a:t>α </a:t>
            </a:r>
            <a:r>
              <a:rPr lang="en-US" sz="2400" dirty="0" err="1"/>
              <a:t>ισχύουν</a:t>
            </a:r>
            <a:r>
              <a:rPr lang="en-US" sz="2400" dirty="0"/>
              <a:t> </a:t>
            </a:r>
            <a:r>
              <a:rPr lang="en-US" sz="2400" dirty="0" err="1"/>
              <a:t>γι</a:t>
            </a:r>
            <a:r>
              <a:rPr lang="en-US" sz="2400" dirty="0"/>
              <a:t>α </a:t>
            </a:r>
            <a:r>
              <a:rPr lang="en-US" sz="2400" dirty="0" err="1"/>
              <a:t>τρί</a:t>
            </a:r>
            <a:r>
              <a:rPr lang="en-US" sz="2400" dirty="0"/>
              <a:t>α </a:t>
            </a:r>
            <a:r>
              <a:rPr lang="en-US" sz="2400" dirty="0" err="1"/>
              <a:t>έτη</a:t>
            </a:r>
            <a:r>
              <a:rPr lang="en-US" sz="2400" dirty="0"/>
              <a:t>.</a:t>
            </a:r>
          </a:p>
          <a:p>
            <a:pPr marL="285750" indent="-2286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r>
              <a:rPr lang="en-US" sz="2400" dirty="0" err="1"/>
              <a:t>Οι</a:t>
            </a:r>
            <a:r>
              <a:rPr lang="en-US" sz="2400" dirty="0"/>
              <a:t> π</a:t>
            </a:r>
            <a:r>
              <a:rPr lang="en-US" sz="2400" dirty="0" err="1"/>
              <a:t>ροϋ</a:t>
            </a:r>
            <a:r>
              <a:rPr lang="en-US" sz="2400" dirty="0"/>
              <a:t>π</a:t>
            </a:r>
            <a:r>
              <a:rPr lang="en-US" sz="2400" dirty="0" err="1"/>
              <a:t>οθέσεις</a:t>
            </a:r>
            <a:r>
              <a:rPr lang="en-US" sz="2400" dirty="0"/>
              <a:t> απ</a:t>
            </a:r>
            <a:r>
              <a:rPr lang="en-US" sz="2400" dirty="0" err="1"/>
              <a:t>ονομής</a:t>
            </a:r>
            <a:r>
              <a:rPr lang="en-US" sz="2400" dirty="0"/>
              <a:t> </a:t>
            </a:r>
            <a:r>
              <a:rPr lang="en-US" sz="2400" dirty="0" err="1"/>
              <a:t>σημάτων</a:t>
            </a:r>
            <a:r>
              <a:rPr lang="en-US" sz="2400" dirty="0"/>
              <a:t> α</a:t>
            </a:r>
            <a:r>
              <a:rPr lang="en-US" sz="2400" dirty="0" err="1"/>
              <a:t>ριστεί</a:t>
            </a:r>
            <a:r>
              <a:rPr lang="en-US" sz="2400" dirty="0"/>
              <a:t>α</a:t>
            </a:r>
            <a:r>
              <a:rPr lang="en-US" sz="2400" dirty="0" err="1"/>
              <a:t>ς</a:t>
            </a:r>
            <a:r>
              <a:rPr lang="en-US" sz="2400" dirty="0"/>
              <a:t> </a:t>
            </a:r>
            <a:r>
              <a:rPr lang="en-US" sz="2400" dirty="0" err="1"/>
              <a:t>σε</a:t>
            </a:r>
            <a:r>
              <a:rPr lang="en-US" sz="2400" dirty="0"/>
              <a:t> </a:t>
            </a:r>
            <a:r>
              <a:rPr lang="en-US" sz="2400" dirty="0" err="1"/>
              <a:t>νεοδι</a:t>
            </a:r>
            <a:r>
              <a:rPr lang="en-US" sz="2400" dirty="0"/>
              <a:t>απ</a:t>
            </a:r>
            <a:r>
              <a:rPr lang="en-US" sz="2400" dirty="0" err="1"/>
              <a:t>ιστευθέντες</a:t>
            </a:r>
            <a:r>
              <a:rPr lang="en-US" sz="2400" dirty="0"/>
              <a:t> </a:t>
            </a:r>
            <a:r>
              <a:rPr lang="en-US" sz="2400" dirty="0" err="1"/>
              <a:t>οργ</a:t>
            </a:r>
            <a:r>
              <a:rPr lang="en-US" sz="2400" dirty="0"/>
              <a:t>α</a:t>
            </a:r>
            <a:r>
              <a:rPr lang="en-US" sz="2400" dirty="0" err="1"/>
              <a:t>νισμούς</a:t>
            </a:r>
            <a:r>
              <a:rPr lang="en-US" sz="2400" dirty="0"/>
              <a:t> </a:t>
            </a:r>
            <a:r>
              <a:rPr lang="en-US" sz="2400" dirty="0" err="1"/>
              <a:t>κ</a:t>
            </a:r>
            <a:r>
              <a:rPr lang="en-US" sz="2400" dirty="0"/>
              <a:t>α</a:t>
            </a:r>
            <a:r>
              <a:rPr lang="en-US" sz="2400" dirty="0" err="1"/>
              <a:t>ι</a:t>
            </a:r>
            <a:r>
              <a:rPr lang="en-US" sz="2400" dirty="0"/>
              <a:t> </a:t>
            </a:r>
            <a:r>
              <a:rPr lang="en-US" sz="2400" dirty="0" err="1"/>
              <a:t>στους</a:t>
            </a:r>
            <a:r>
              <a:rPr lang="en-US" sz="2400" dirty="0"/>
              <a:t> </a:t>
            </a:r>
            <a:r>
              <a:rPr lang="en-US" sz="2400" dirty="0" err="1"/>
              <a:t>τρεις</a:t>
            </a:r>
            <a:r>
              <a:rPr lang="en-US" sz="2400" dirty="0"/>
              <a:t> </a:t>
            </a:r>
            <a:r>
              <a:rPr lang="en-US" sz="2400" dirty="0" err="1"/>
              <a:t>τομείς</a:t>
            </a:r>
            <a:r>
              <a:rPr lang="en-US" sz="2400" dirty="0"/>
              <a:t> </a:t>
            </a:r>
            <a:r>
              <a:rPr lang="en-US" sz="2400" dirty="0" err="1"/>
              <a:t>θ</a:t>
            </a:r>
            <a:r>
              <a:rPr lang="en-US" sz="2400" dirty="0"/>
              <a:t>α </a:t>
            </a:r>
            <a:r>
              <a:rPr lang="en-US" sz="2400" dirty="0" err="1"/>
              <a:t>κ</a:t>
            </a:r>
            <a:r>
              <a:rPr lang="en-US" sz="2400" dirty="0"/>
              <a:t>α</a:t>
            </a:r>
            <a:r>
              <a:rPr lang="en-US" sz="2400" dirty="0" err="1"/>
              <a:t>θοριστούν</a:t>
            </a:r>
            <a:r>
              <a:rPr lang="en-US" sz="2400" dirty="0"/>
              <a:t> </a:t>
            </a:r>
            <a:r>
              <a:rPr lang="en-US" sz="2400" dirty="0" err="1"/>
              <a:t>σε</a:t>
            </a:r>
            <a:r>
              <a:rPr lang="en-US" sz="2400" dirty="0"/>
              <a:t> </a:t>
            </a:r>
            <a:r>
              <a:rPr lang="en-US" sz="2400" dirty="0" err="1"/>
              <a:t>μελλοντικές</a:t>
            </a:r>
            <a:r>
              <a:rPr lang="en-US" sz="2400" dirty="0"/>
              <a:t> π</a:t>
            </a:r>
            <a:r>
              <a:rPr lang="en-US" sz="2400" dirty="0" err="1"/>
              <a:t>ροσκλήσεις</a:t>
            </a:r>
            <a:r>
              <a:rPr lang="en-US" sz="2400" dirty="0"/>
              <a:t> </a:t>
            </a:r>
            <a:r>
              <a:rPr lang="en-US" sz="2400" dirty="0" err="1"/>
              <a:t>υ</a:t>
            </a:r>
            <a:r>
              <a:rPr lang="en-US" sz="2400" dirty="0"/>
              <a:t>π</a:t>
            </a:r>
            <a:r>
              <a:rPr lang="en-US" sz="2400" dirty="0" err="1"/>
              <a:t>ο</a:t>
            </a:r>
            <a:r>
              <a:rPr lang="en-US" sz="2400" dirty="0"/>
              <a:t>β</a:t>
            </a:r>
            <a:r>
              <a:rPr lang="en-US" sz="2400" dirty="0" err="1"/>
              <a:t>ολής</a:t>
            </a:r>
            <a:r>
              <a:rPr lang="en-US" sz="2400" dirty="0"/>
              <a:t> π</a:t>
            </a:r>
            <a:r>
              <a:rPr lang="en-US" sz="2400" dirty="0" err="1"/>
              <a:t>ροτάσεων</a:t>
            </a:r>
            <a:r>
              <a:rPr lang="en-US" sz="2400" dirty="0"/>
              <a:t> </a:t>
            </a:r>
            <a:r>
              <a:rPr lang="en-US" sz="2400" dirty="0" err="1"/>
              <a:t>στο</a:t>
            </a:r>
            <a:r>
              <a:rPr lang="en-US" sz="2400" dirty="0"/>
              <a:t> π</a:t>
            </a:r>
            <a:r>
              <a:rPr lang="en-US" sz="2400" dirty="0" err="1"/>
              <a:t>λ</a:t>
            </a:r>
            <a:r>
              <a:rPr lang="en-US" sz="2400" dirty="0"/>
              <a:t>α</a:t>
            </a:r>
            <a:r>
              <a:rPr lang="en-US" sz="2400" dirty="0" err="1"/>
              <a:t>ίσιο</a:t>
            </a:r>
            <a:r>
              <a:rPr lang="en-US" sz="2400" dirty="0"/>
              <a:t> </a:t>
            </a:r>
            <a:r>
              <a:rPr lang="en-US" sz="2400" dirty="0" err="1"/>
              <a:t>του</a:t>
            </a:r>
            <a:r>
              <a:rPr lang="en-US" sz="2400" dirty="0"/>
              <a:t> Erasmus+.</a:t>
            </a:r>
          </a:p>
        </p:txBody>
      </p:sp>
    </p:spTree>
    <p:extLst>
      <p:ext uri="{BB962C8B-B14F-4D97-AF65-F5344CB8AC3E}">
        <p14:creationId xmlns:p14="http://schemas.microsoft.com/office/powerpoint/2010/main" val="4179627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5"/>
          <p:cNvSpPr txBox="1">
            <a:spLocks/>
          </p:cNvSpPr>
          <p:nvPr/>
        </p:nvSpPr>
        <p:spPr>
          <a:xfrm>
            <a:off x="578916" y="1107676"/>
            <a:ext cx="3574031" cy="52894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l-GR" sz="3200" b="1" dirty="0">
              <a:solidFill>
                <a:schemeClr val="accent5">
                  <a:lumMod val="50000"/>
                </a:schemeClr>
              </a:solidFill>
              <a:latin typeface="Century Gothic" panose="020B0502020202020204" pitchFamily="34" charset="0"/>
            </a:endParaRPr>
          </a:p>
          <a:p>
            <a:pPr marL="0" indent="0" algn="ctr">
              <a:buNone/>
            </a:pPr>
            <a:endParaRPr lang="el-GR" sz="3200" b="1" dirty="0">
              <a:solidFill>
                <a:schemeClr val="accent5">
                  <a:lumMod val="50000"/>
                </a:schemeClr>
              </a:solidFill>
              <a:latin typeface="Century Gothic" panose="020B0502020202020204" pitchFamily="34" charset="0"/>
            </a:endParaRPr>
          </a:p>
          <a:p>
            <a:pPr marL="0" indent="0" algn="ctr">
              <a:buNone/>
            </a:pPr>
            <a:r>
              <a:rPr lang="el-GR" b="1" dirty="0">
                <a:solidFill>
                  <a:srgbClr val="7030A0"/>
                </a:solidFill>
                <a:latin typeface="Century Gothic" panose="020B0502020202020204" pitchFamily="34" charset="0"/>
              </a:rPr>
              <a:t>Τεχνικές Οδηγίες Υποβολής Αίτησης</a:t>
            </a:r>
            <a:endParaRPr lang="en-GB" dirty="0">
              <a:solidFill>
                <a:srgbClr val="7030A0"/>
              </a:solidFill>
              <a:latin typeface="Century Gothic" panose="020B0502020202020204" pitchFamily="34" charset="0"/>
            </a:endParaRPr>
          </a:p>
        </p:txBody>
      </p:sp>
      <p:sp>
        <p:nvSpPr>
          <p:cNvPr id="5" name="Subtitle 4"/>
          <p:cNvSpPr txBox="1">
            <a:spLocks/>
          </p:cNvSpPr>
          <p:nvPr/>
        </p:nvSpPr>
        <p:spPr>
          <a:xfrm>
            <a:off x="5314390" y="1520154"/>
            <a:ext cx="5148064" cy="4464497"/>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n-US" dirty="0">
                <a:solidFill>
                  <a:schemeClr val="bg1"/>
                </a:solidFill>
                <a:latin typeface="Century Gothic" panose="020B0502020202020204" pitchFamily="34" charset="0"/>
              </a:rPr>
              <a:t>Erasmus+ &amp; European Solidarity Corps Platform</a:t>
            </a:r>
          </a:p>
          <a:p>
            <a:pPr marL="342900" indent="-342900" algn="l">
              <a:buFont typeface="Arial" panose="020B0604020202020204" pitchFamily="34" charset="0"/>
              <a:buChar char="•"/>
            </a:pPr>
            <a:endParaRPr lang="en-US"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n-US" dirty="0" err="1">
                <a:solidFill>
                  <a:schemeClr val="bg1"/>
                </a:solidFill>
                <a:latin typeface="Century Gothic" panose="020B0502020202020204" pitchFamily="34" charset="0"/>
              </a:rPr>
              <a:t>Eu</a:t>
            </a:r>
            <a:r>
              <a:rPr lang="en-US" dirty="0">
                <a:solidFill>
                  <a:schemeClr val="bg1"/>
                </a:solidFill>
                <a:latin typeface="Century Gothic" panose="020B0502020202020204" pitchFamily="34" charset="0"/>
              </a:rPr>
              <a:t> login Account</a:t>
            </a:r>
          </a:p>
          <a:p>
            <a:pPr marL="342900" indent="-342900" algn="l">
              <a:buFont typeface="Arial" panose="020B0604020202020204" pitchFamily="34" charset="0"/>
              <a:buChar char="•"/>
            </a:pPr>
            <a:endParaRPr lang="en-US" dirty="0">
              <a:solidFill>
                <a:schemeClr val="bg1"/>
              </a:solidFill>
              <a:latin typeface="Century Gothic" panose="020B0502020202020204" pitchFamily="34" charset="0"/>
            </a:endParaRPr>
          </a:p>
          <a:p>
            <a:pPr marL="342900" indent="-342900" algn="l">
              <a:buFont typeface="Arial" panose="020B0604020202020204" pitchFamily="34" charset="0"/>
              <a:buChar char="•"/>
            </a:pPr>
            <a:r>
              <a:rPr lang="en-US" dirty="0">
                <a:solidFill>
                  <a:schemeClr val="bg1"/>
                </a:solidFill>
                <a:latin typeface="Century Gothic" panose="020B0502020202020204" pitchFamily="34" charset="0"/>
              </a:rPr>
              <a:t>OID / ORS</a:t>
            </a:r>
          </a:p>
          <a:p>
            <a:pPr algn="l"/>
            <a:endParaRPr lang="el-GR" dirty="0">
              <a:solidFill>
                <a:schemeClr val="bg1"/>
              </a:solidFill>
              <a:latin typeface="Century Gothic" panose="020B0502020202020204" pitchFamily="34" charset="0"/>
            </a:endParaRPr>
          </a:p>
        </p:txBody>
      </p:sp>
      <p:cxnSp>
        <p:nvCxnSpPr>
          <p:cNvPr id="7" name="Straight Connector 6"/>
          <p:cNvCxnSpPr/>
          <p:nvPr/>
        </p:nvCxnSpPr>
        <p:spPr>
          <a:xfrm>
            <a:off x="4853354" y="1644162"/>
            <a:ext cx="8792" cy="351692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0629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Erasmus+ and European Solidarity Corps Platform</a:t>
            </a:r>
            <a:endParaRPr lang="en-GB" sz="2800" b="1" dirty="0">
              <a:solidFill>
                <a:schemeClr val="bg1"/>
              </a:solidFill>
            </a:endParaRPr>
          </a:p>
        </p:txBody>
      </p:sp>
      <p:sp>
        <p:nvSpPr>
          <p:cNvPr id="3" name="Rectangle 2"/>
          <p:cNvSpPr/>
          <p:nvPr/>
        </p:nvSpPr>
        <p:spPr>
          <a:xfrm>
            <a:off x="572868" y="873803"/>
            <a:ext cx="10593363" cy="2308324"/>
          </a:xfrm>
          <a:prstGeom prst="rect">
            <a:avLst/>
          </a:prstGeom>
        </p:spPr>
        <p:txBody>
          <a:bodyPr wrap="square">
            <a:spAutoFit/>
          </a:bodyPr>
          <a:lstStyle/>
          <a:p>
            <a:pPr marL="457200" indent="-457200">
              <a:buFont typeface="Wingdings" panose="05000000000000000000" pitchFamily="2" charset="2"/>
              <a:buChar char="Ø"/>
            </a:pPr>
            <a:r>
              <a:rPr lang="el-GR" b="1" dirty="0">
                <a:solidFill>
                  <a:srgbClr val="0563C1"/>
                </a:solidFill>
                <a:latin typeface="Century Gothic" panose="020B0502020202020204" pitchFamily="34" charset="0"/>
                <a:hlinkClick r:id="rId3">
                  <a:extLst>
                    <a:ext uri="{A12FA001-AC4F-418D-AE19-62706E023703}">
                      <ahyp:hlinkClr xmlns:ahyp="http://schemas.microsoft.com/office/drawing/2018/hyperlinkcolor" xmlns="" val="tx"/>
                    </a:ext>
                  </a:extLst>
                </a:hlinkClick>
              </a:rPr>
              <a:t>Πλατφόρμα </a:t>
            </a:r>
            <a:r>
              <a:rPr lang="en-US" b="1" dirty="0">
                <a:solidFill>
                  <a:schemeClr val="bg1"/>
                </a:solidFill>
                <a:latin typeface="Century Gothic" panose="020B0502020202020204" pitchFamily="34" charset="0"/>
                <a:hlinkClick r:id="rId3">
                  <a:extLst>
                    <a:ext uri="{A12FA001-AC4F-418D-AE19-62706E023703}">
                      <ahyp:hlinkClr xmlns:ahyp="http://schemas.microsoft.com/office/drawing/2018/hyperlinkcolor" xmlns="" val="tx"/>
                    </a:ext>
                  </a:extLst>
                </a:hlinkClick>
              </a:rPr>
              <a:t>EESCP</a:t>
            </a:r>
            <a:r>
              <a:rPr lang="en-US" b="1" dirty="0">
                <a:solidFill>
                  <a:schemeClr val="bg1"/>
                </a:solidFill>
                <a:latin typeface="Century Gothic" panose="020B0502020202020204" pitchFamily="34" charset="0"/>
              </a:rPr>
              <a:t> - “Single Entry Point” </a:t>
            </a:r>
            <a:r>
              <a:rPr lang="el-GR" b="1" dirty="0">
                <a:solidFill>
                  <a:schemeClr val="bg1"/>
                </a:solidFill>
                <a:latin typeface="Century Gothic" panose="020B0502020202020204" pitchFamily="34" charset="0"/>
              </a:rPr>
              <a:t>για</a:t>
            </a:r>
            <a:r>
              <a:rPr lang="en-US" b="1" dirty="0">
                <a:solidFill>
                  <a:schemeClr val="bg1"/>
                </a:solidFill>
                <a:latin typeface="Century Gothic" panose="020B0502020202020204" pitchFamily="34" charset="0"/>
              </a:rPr>
              <a:t>:</a:t>
            </a:r>
          </a:p>
          <a:p>
            <a:pPr marL="342900" indent="-342900">
              <a:buFontTx/>
              <a:buChar char="-"/>
            </a:pPr>
            <a:r>
              <a:rPr lang="el-GR" dirty="0">
                <a:solidFill>
                  <a:schemeClr val="bg1"/>
                </a:solidFill>
                <a:latin typeface="Century Gothic" panose="020B0502020202020204" pitchFamily="34" charset="0"/>
              </a:rPr>
              <a:t>Εξεύρεση οργανισμών που συμμετέχουν σε Αποκεντρωμένες Δράσεις</a:t>
            </a:r>
            <a:endParaRPr lang="en-US" dirty="0">
              <a:solidFill>
                <a:schemeClr val="bg1"/>
              </a:solidFill>
              <a:latin typeface="Century Gothic" panose="020B0502020202020204" pitchFamily="34" charset="0"/>
            </a:endParaRPr>
          </a:p>
          <a:p>
            <a:pPr marL="342900" indent="-342900">
              <a:buFontTx/>
              <a:buChar char="-"/>
            </a:pPr>
            <a:r>
              <a:rPr lang="en-US" dirty="0">
                <a:solidFill>
                  <a:schemeClr val="bg1"/>
                </a:solidFill>
                <a:latin typeface="Century Gothic" panose="020B0502020202020204" pitchFamily="34" charset="0"/>
              </a:rPr>
              <a:t>E</a:t>
            </a:r>
            <a:r>
              <a:rPr lang="el-GR" dirty="0" err="1">
                <a:solidFill>
                  <a:schemeClr val="bg1"/>
                </a:solidFill>
                <a:latin typeface="Century Gothic" panose="020B0502020202020204" pitchFamily="34" charset="0"/>
              </a:rPr>
              <a:t>υκαιρίες</a:t>
            </a:r>
            <a:r>
              <a:rPr lang="el-GR" dirty="0">
                <a:solidFill>
                  <a:schemeClr val="bg1"/>
                </a:solidFill>
                <a:latin typeface="Century Gothic" panose="020B0502020202020204" pitchFamily="34" charset="0"/>
              </a:rPr>
              <a:t> του Προγράμματος</a:t>
            </a:r>
          </a:p>
          <a:p>
            <a:pPr marL="342900" indent="-342900">
              <a:buFontTx/>
              <a:buChar char="-"/>
            </a:pPr>
            <a:r>
              <a:rPr lang="el-GR" dirty="0">
                <a:solidFill>
                  <a:schemeClr val="bg1"/>
                </a:solidFill>
                <a:latin typeface="Century Gothic" panose="020B0502020202020204" pitchFamily="34" charset="0"/>
              </a:rPr>
              <a:t>Πρόσβαση σε εγκεκριμένα Σχέδια/</a:t>
            </a:r>
            <a:r>
              <a:rPr lang="en-US" dirty="0">
                <a:solidFill>
                  <a:schemeClr val="bg1"/>
                </a:solidFill>
                <a:latin typeface="Century Gothic" panose="020B0502020202020204" pitchFamily="34" charset="0"/>
              </a:rPr>
              <a:t>Projects’ Result Platform</a:t>
            </a:r>
          </a:p>
          <a:p>
            <a:pPr marL="342900" indent="-342900">
              <a:buFontTx/>
              <a:buChar char="-"/>
            </a:pPr>
            <a:r>
              <a:rPr lang="en-GB" dirty="0">
                <a:solidFill>
                  <a:schemeClr val="bg1"/>
                </a:solidFill>
                <a:latin typeface="Century Gothic" panose="020B0502020202020204" pitchFamily="34" charset="0"/>
              </a:rPr>
              <a:t>E</a:t>
            </a:r>
            <a:r>
              <a:rPr lang="el-GR" dirty="0" err="1">
                <a:solidFill>
                  <a:schemeClr val="bg1"/>
                </a:solidFill>
                <a:latin typeface="Century Gothic" panose="020B0502020202020204" pitchFamily="34" charset="0"/>
              </a:rPr>
              <a:t>γγραφές</a:t>
            </a:r>
            <a:r>
              <a:rPr lang="el-GR" dirty="0">
                <a:solidFill>
                  <a:schemeClr val="bg1"/>
                </a:solidFill>
                <a:latin typeface="Century Gothic" panose="020B0502020202020204" pitchFamily="34" charset="0"/>
              </a:rPr>
              <a:t> νέων οργανισμών (Απόκτηση Ο</a:t>
            </a:r>
            <a:r>
              <a:rPr lang="en-US" dirty="0">
                <a:solidFill>
                  <a:schemeClr val="bg1"/>
                </a:solidFill>
                <a:latin typeface="Century Gothic" panose="020B0502020202020204" pitchFamily="34" charset="0"/>
              </a:rPr>
              <a:t>ID)</a:t>
            </a:r>
            <a:endParaRPr lang="el-GR" dirty="0">
              <a:solidFill>
                <a:schemeClr val="bg1"/>
              </a:solidFill>
              <a:latin typeface="Century Gothic" panose="020B0502020202020204" pitchFamily="34" charset="0"/>
            </a:endParaRPr>
          </a:p>
          <a:p>
            <a:pPr marL="342900" indent="-342900">
              <a:buFontTx/>
              <a:buChar char="-"/>
            </a:pPr>
            <a:r>
              <a:rPr lang="el-GR" dirty="0">
                <a:solidFill>
                  <a:schemeClr val="bg1"/>
                </a:solidFill>
                <a:latin typeface="Century Gothic" panose="020B0502020202020204" pitchFamily="34" charset="0"/>
              </a:rPr>
              <a:t>Πρόσβαση στις αιτήσεις</a:t>
            </a:r>
            <a:endParaRPr lang="en-US" dirty="0">
              <a:solidFill>
                <a:schemeClr val="bg1"/>
              </a:solidFill>
              <a:latin typeface="Century Gothic" panose="020B0502020202020204" pitchFamily="34" charset="0"/>
            </a:endParaRPr>
          </a:p>
          <a:p>
            <a:pPr marL="342900" indent="-342900">
              <a:buFontTx/>
              <a:buChar char="-"/>
            </a:pPr>
            <a:r>
              <a:rPr lang="el-GR" dirty="0">
                <a:solidFill>
                  <a:schemeClr val="bg1"/>
                </a:solidFill>
                <a:latin typeface="Century Gothic" panose="020B0502020202020204" pitchFamily="34" charset="0"/>
              </a:rPr>
              <a:t>Διαχείριση εγκεκριμένων σχεδίων</a:t>
            </a:r>
            <a:endParaRPr lang="en-US" sz="2000" dirty="0">
              <a:solidFill>
                <a:schemeClr val="bg1"/>
              </a:solidFill>
              <a:latin typeface="Century Gothic" panose="020B0502020202020204" pitchFamily="34" charset="0"/>
            </a:endParaRPr>
          </a:p>
          <a:p>
            <a:pPr algn="just"/>
            <a:endParaRPr lang="el-GR" dirty="0">
              <a:solidFill>
                <a:schemeClr val="bg1"/>
              </a:solidFill>
              <a:latin typeface="Century Gothic" panose="020B0502020202020204" pitchFamily="34" charset="0"/>
              <a:cs typeface="Arial"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68" y="2968705"/>
            <a:ext cx="9196534" cy="3887094"/>
          </a:xfrm>
          <a:prstGeom prst="rect">
            <a:avLst/>
          </a:prstGeom>
        </p:spPr>
      </p:pic>
    </p:spTree>
    <p:extLst>
      <p:ext uri="{BB962C8B-B14F-4D97-AF65-F5344CB8AC3E}">
        <p14:creationId xmlns:p14="http://schemas.microsoft.com/office/powerpoint/2010/main" val="18439764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l-GR" sz="2800" dirty="0">
                <a:solidFill>
                  <a:schemeClr val="bg1"/>
                </a:solidFill>
                <a:latin typeface="Century Gothic" panose="020B0502020202020204" pitchFamily="34" charset="0"/>
              </a:rPr>
              <a:t>ΑΡΧΙΚΗ ΣΕΛΙΔΑ </a:t>
            </a:r>
            <a:r>
              <a:rPr lang="en-US" sz="2800" dirty="0">
                <a:solidFill>
                  <a:schemeClr val="bg1"/>
                </a:solidFill>
                <a:latin typeface="Century Gothic" panose="020B0502020202020204" pitchFamily="34" charset="0"/>
              </a:rPr>
              <a:t>EESCP – TOP MENU</a:t>
            </a:r>
            <a:endParaRPr lang="en-GB" sz="2800" b="1" dirty="0">
              <a:solidFill>
                <a:schemeClr val="bg1"/>
              </a:solidFill>
            </a:endParaRPr>
          </a:p>
        </p:txBody>
      </p:sp>
      <p:sp>
        <p:nvSpPr>
          <p:cNvPr id="3" name="Rectangle 2"/>
          <p:cNvSpPr/>
          <p:nvPr/>
        </p:nvSpPr>
        <p:spPr>
          <a:xfrm>
            <a:off x="572868" y="873803"/>
            <a:ext cx="10593363" cy="2677656"/>
          </a:xfrm>
          <a:prstGeom prst="rect">
            <a:avLst/>
          </a:prstGeom>
        </p:spPr>
        <p:txBody>
          <a:bodyPr wrap="square">
            <a:spAutoFit/>
          </a:bodyPr>
          <a:lstStyle/>
          <a:p>
            <a:pPr marL="457200" indent="-457200">
              <a:lnSpc>
                <a:spcPct val="150000"/>
              </a:lnSpc>
              <a:buFont typeface="+mj-lt"/>
              <a:buAutoNum type="arabicPeriod"/>
            </a:pPr>
            <a:r>
              <a:rPr lang="el-GR" sz="2000" dirty="0">
                <a:solidFill>
                  <a:schemeClr val="bg1"/>
                </a:solidFill>
                <a:latin typeface="Century Gothic" panose="020B0502020202020204" pitchFamily="34" charset="0"/>
              </a:rPr>
              <a:t>Πλοήγηση στην πλατφόρμα</a:t>
            </a:r>
          </a:p>
          <a:p>
            <a:pPr marL="457200" indent="-457200">
              <a:lnSpc>
                <a:spcPct val="150000"/>
              </a:lnSpc>
              <a:buFont typeface="+mj-lt"/>
              <a:buAutoNum type="arabicPeriod"/>
            </a:pPr>
            <a:r>
              <a:rPr lang="el-GR" sz="2000" dirty="0">
                <a:solidFill>
                  <a:schemeClr val="bg1"/>
                </a:solidFill>
                <a:latin typeface="Century Gothic" panose="020B0502020202020204" pitchFamily="34" charset="0"/>
              </a:rPr>
              <a:t>Εγγραφή – Σύνδεση/Αποσύνδεση με προσωπικό λογαριασμό </a:t>
            </a:r>
          </a:p>
          <a:p>
            <a:pPr marL="457200" indent="-457200">
              <a:lnSpc>
                <a:spcPct val="150000"/>
              </a:lnSpc>
              <a:buFont typeface="+mj-lt"/>
              <a:buAutoNum type="arabicPeriod"/>
            </a:pPr>
            <a:r>
              <a:rPr lang="el-GR" sz="2000" dirty="0">
                <a:solidFill>
                  <a:schemeClr val="bg1"/>
                </a:solidFill>
                <a:latin typeface="Century Gothic" panose="020B0502020202020204" pitchFamily="34" charset="0"/>
              </a:rPr>
              <a:t>Προεπιλεγμένη γλώσσα</a:t>
            </a:r>
            <a:r>
              <a:rPr lang="en-US" sz="2000" dirty="0">
                <a:solidFill>
                  <a:schemeClr val="bg1"/>
                </a:solidFill>
                <a:latin typeface="Century Gothic" panose="020B0502020202020204" pitchFamily="34" charset="0"/>
              </a:rPr>
              <a:t>:</a:t>
            </a:r>
            <a:r>
              <a:rPr lang="el-GR" sz="2000" dirty="0">
                <a:solidFill>
                  <a:schemeClr val="bg1"/>
                </a:solidFill>
                <a:latin typeface="Century Gothic" panose="020B0502020202020204" pitchFamily="34" charset="0"/>
              </a:rPr>
              <a:t> Αγγλικά</a:t>
            </a:r>
            <a:r>
              <a:rPr lang="en-US" sz="2000" dirty="0">
                <a:solidFill>
                  <a:schemeClr val="bg1"/>
                </a:solidFill>
                <a:latin typeface="Century Gothic" panose="020B0502020202020204" pitchFamily="34" charset="0"/>
              </a:rPr>
              <a:t>.</a:t>
            </a:r>
            <a:r>
              <a:rPr lang="el-GR" sz="2000" dirty="0">
                <a:solidFill>
                  <a:schemeClr val="bg1"/>
                </a:solidFill>
                <a:latin typeface="Century Gothic" panose="020B0502020202020204" pitchFamily="34" charset="0"/>
              </a:rPr>
              <a:t> </a:t>
            </a:r>
            <a:r>
              <a:rPr lang="en-US" sz="2000" dirty="0">
                <a:solidFill>
                  <a:schemeClr val="bg1"/>
                </a:solidFill>
                <a:latin typeface="Century Gothic" panose="020B0502020202020204" pitchFamily="34" charset="0"/>
              </a:rPr>
              <a:t>M</a:t>
            </a:r>
            <a:r>
              <a:rPr lang="el-GR" sz="2000" dirty="0" err="1">
                <a:solidFill>
                  <a:schemeClr val="bg1"/>
                </a:solidFill>
                <a:latin typeface="Century Gothic" panose="020B0502020202020204" pitchFamily="34" charset="0"/>
              </a:rPr>
              <a:t>πορείτε</a:t>
            </a:r>
            <a:r>
              <a:rPr lang="el-GR" sz="2000" dirty="0">
                <a:solidFill>
                  <a:schemeClr val="bg1"/>
                </a:solidFill>
                <a:latin typeface="Century Gothic" panose="020B0502020202020204" pitchFamily="34" charset="0"/>
              </a:rPr>
              <a:t> να μετατρέψετε τη γλώσσα στα Ελληνικά</a:t>
            </a:r>
          </a:p>
          <a:p>
            <a:pPr marL="457200" indent="-457200">
              <a:lnSpc>
                <a:spcPct val="150000"/>
              </a:lnSpc>
              <a:buFont typeface="+mj-lt"/>
              <a:buAutoNum type="arabicPeriod"/>
            </a:pPr>
            <a:r>
              <a:rPr lang="el-GR" sz="2000" dirty="0">
                <a:solidFill>
                  <a:schemeClr val="bg1"/>
                </a:solidFill>
                <a:latin typeface="Century Gothic" panose="020B0502020202020204" pitchFamily="34" charset="0"/>
              </a:rPr>
              <a:t>Ειδοποιήσεις της πλατφόρμας προς τον χρήστη</a:t>
            </a:r>
          </a:p>
          <a:p>
            <a:pPr algn="just"/>
            <a:endParaRPr lang="el-GR" dirty="0">
              <a:solidFill>
                <a:schemeClr val="bg1"/>
              </a:solidFill>
              <a:latin typeface="Century Gothic" panose="020B0502020202020204" pitchFamily="34"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4" y="3551459"/>
            <a:ext cx="12133456" cy="2305090"/>
          </a:xfrm>
          <a:prstGeom prst="rect">
            <a:avLst/>
          </a:prstGeom>
        </p:spPr>
      </p:pic>
    </p:spTree>
    <p:extLst>
      <p:ext uri="{BB962C8B-B14F-4D97-AF65-F5344CB8AC3E}">
        <p14:creationId xmlns:p14="http://schemas.microsoft.com/office/powerpoint/2010/main" val="39137358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A</a:t>
            </a:r>
            <a:r>
              <a:rPr lang="el-GR" sz="2800" dirty="0">
                <a:solidFill>
                  <a:schemeClr val="bg1"/>
                </a:solidFill>
                <a:latin typeface="Century Gothic" panose="020B0502020202020204" pitchFamily="34" charset="0"/>
              </a:rPr>
              <a:t>Ρ</a:t>
            </a:r>
            <a:r>
              <a:rPr lang="en-US" sz="2800" dirty="0">
                <a:solidFill>
                  <a:schemeClr val="bg1"/>
                </a:solidFill>
                <a:latin typeface="Century Gothic" panose="020B0502020202020204" pitchFamily="34" charset="0"/>
              </a:rPr>
              <a:t>XIKH </a:t>
            </a:r>
            <a:r>
              <a:rPr lang="el-GR" sz="2800" dirty="0">
                <a:solidFill>
                  <a:schemeClr val="bg1"/>
                </a:solidFill>
                <a:latin typeface="Century Gothic" panose="020B0502020202020204" pitchFamily="34" charset="0"/>
              </a:rPr>
              <a:t>ΣΕΛΙΔΑ </a:t>
            </a:r>
            <a:r>
              <a:rPr lang="en-US" sz="2800" dirty="0">
                <a:solidFill>
                  <a:schemeClr val="bg1"/>
                </a:solidFill>
                <a:latin typeface="Century Gothic" panose="020B0502020202020204" pitchFamily="34" charset="0"/>
              </a:rPr>
              <a:t>EESCP </a:t>
            </a:r>
            <a:r>
              <a:rPr lang="el-GR" sz="2800" dirty="0">
                <a:solidFill>
                  <a:schemeClr val="bg1"/>
                </a:solidFill>
                <a:latin typeface="Century Gothic" panose="020B0502020202020204" pitchFamily="34" charset="0"/>
              </a:rPr>
              <a:t>– ΒΑΣΙΚΟ</a:t>
            </a:r>
            <a:r>
              <a:rPr lang="en-US" sz="2800" dirty="0">
                <a:solidFill>
                  <a:schemeClr val="bg1"/>
                </a:solidFill>
                <a:latin typeface="Century Gothic" panose="020B0502020202020204" pitchFamily="34" charset="0"/>
              </a:rPr>
              <a:t> MENU</a:t>
            </a:r>
            <a:endParaRPr lang="en-GB" sz="2800" b="1" dirty="0">
              <a:solidFill>
                <a:schemeClr val="bg1"/>
              </a:solidFill>
            </a:endParaRPr>
          </a:p>
        </p:txBody>
      </p:sp>
      <p:sp>
        <p:nvSpPr>
          <p:cNvPr id="4" name="Rectangle 3"/>
          <p:cNvSpPr/>
          <p:nvPr/>
        </p:nvSpPr>
        <p:spPr>
          <a:xfrm>
            <a:off x="124325" y="745738"/>
            <a:ext cx="9621253" cy="6093976"/>
          </a:xfrm>
          <a:prstGeom prst="rect">
            <a:avLst/>
          </a:prstGeom>
        </p:spPr>
        <p:txBody>
          <a:bodyPr wrap="square">
            <a:spAutoFit/>
          </a:bodyPr>
          <a:lstStyle/>
          <a:p>
            <a:pPr marL="457200" indent="-457200">
              <a:lnSpc>
                <a:spcPct val="150000"/>
              </a:lnSpc>
              <a:buFont typeface="+mj-lt"/>
              <a:buAutoNum type="arabicPeriod"/>
            </a:pPr>
            <a:r>
              <a:rPr lang="en-US" sz="2000" b="1" dirty="0">
                <a:solidFill>
                  <a:schemeClr val="bg1"/>
                </a:solidFill>
                <a:latin typeface="Century Gothic" panose="020B0502020202020204" pitchFamily="34" charset="0"/>
              </a:rPr>
              <a:t>“HOME” : </a:t>
            </a:r>
            <a:r>
              <a:rPr lang="el-GR" sz="2000" dirty="0">
                <a:solidFill>
                  <a:schemeClr val="bg1"/>
                </a:solidFill>
                <a:latin typeface="Century Gothic" panose="020B0502020202020204" pitchFamily="34" charset="0"/>
              </a:rPr>
              <a:t>Επιστροφή στο </a:t>
            </a:r>
            <a:r>
              <a:rPr lang="en-US" sz="2000" dirty="0">
                <a:solidFill>
                  <a:schemeClr val="bg1"/>
                </a:solidFill>
                <a:latin typeface="Century Gothic" panose="020B0502020202020204" pitchFamily="34" charset="0"/>
              </a:rPr>
              <a:t>Homepage</a:t>
            </a:r>
          </a:p>
          <a:p>
            <a:pPr marL="457200" indent="-457200">
              <a:lnSpc>
                <a:spcPct val="150000"/>
              </a:lnSpc>
              <a:buFont typeface="+mj-lt"/>
              <a:buAutoNum type="arabicPeriod"/>
            </a:pPr>
            <a:r>
              <a:rPr lang="en-US" sz="2000" b="1" dirty="0">
                <a:solidFill>
                  <a:schemeClr val="bg1"/>
                </a:solidFill>
                <a:latin typeface="Century Gothic" panose="020B0502020202020204" pitchFamily="34" charset="0"/>
              </a:rPr>
              <a:t>“ORGANISATIONS”:</a:t>
            </a:r>
          </a:p>
          <a:p>
            <a:pPr>
              <a:lnSpc>
                <a:spcPct val="150000"/>
              </a:lnSpc>
            </a:pPr>
            <a:r>
              <a:rPr lang="el-GR" sz="2000" dirty="0">
                <a:solidFill>
                  <a:schemeClr val="bg1"/>
                </a:solidFill>
                <a:latin typeface="Century Gothic" panose="020B0502020202020204" pitchFamily="34" charset="0"/>
                <a:hlinkClick r:id="rId3">
                  <a:extLst>
                    <a:ext uri="{A12FA001-AC4F-418D-AE19-62706E023703}">
                      <ahyp:hlinkClr xmlns:ahyp="http://schemas.microsoft.com/office/drawing/2018/hyperlinkcolor" xmlns="" val="tx"/>
                    </a:ext>
                  </a:extLst>
                </a:hlinkClick>
              </a:rPr>
              <a:t>- Εξεύρεση οργανισμών</a:t>
            </a:r>
            <a:endParaRPr lang="el-GR" sz="2000" dirty="0">
              <a:solidFill>
                <a:schemeClr val="bg1"/>
              </a:solidFill>
              <a:latin typeface="Century Gothic" panose="020B0502020202020204" pitchFamily="34" charset="0"/>
            </a:endParaRPr>
          </a:p>
          <a:p>
            <a:pPr>
              <a:lnSpc>
                <a:spcPct val="150000"/>
              </a:lnSpc>
            </a:pPr>
            <a:r>
              <a:rPr lang="el-GR" sz="2000" dirty="0">
                <a:solidFill>
                  <a:schemeClr val="bg1"/>
                </a:solidFill>
                <a:latin typeface="Century Gothic" panose="020B0502020202020204" pitchFamily="34" charset="0"/>
                <a:hlinkClick r:id="rId4">
                  <a:extLst>
                    <a:ext uri="{A12FA001-AC4F-418D-AE19-62706E023703}">
                      <ahyp:hlinkClr xmlns:ahyp="http://schemas.microsoft.com/office/drawing/2018/hyperlinkcolor" xmlns="" val="tx"/>
                    </a:ext>
                  </a:extLst>
                </a:hlinkClick>
              </a:rPr>
              <a:t>- Εγγραφή νέου οργανισμού</a:t>
            </a:r>
            <a:r>
              <a:rPr lang="el-GR" sz="2000" dirty="0">
                <a:solidFill>
                  <a:schemeClr val="bg1"/>
                </a:solidFill>
                <a:latin typeface="Century Gothic" panose="020B0502020202020204" pitchFamily="34" charset="0"/>
              </a:rPr>
              <a:t> (Απαιτείται </a:t>
            </a:r>
            <a:r>
              <a:rPr lang="en-GB" sz="2000" dirty="0">
                <a:solidFill>
                  <a:schemeClr val="bg1"/>
                </a:solidFill>
                <a:latin typeface="Century Gothic" panose="020B0502020202020204" pitchFamily="34" charset="0"/>
              </a:rPr>
              <a:t>Login)</a:t>
            </a:r>
            <a:endParaRPr lang="el-GR" sz="2000" dirty="0">
              <a:solidFill>
                <a:schemeClr val="bg1"/>
              </a:solidFill>
              <a:latin typeface="Century Gothic" panose="020B0502020202020204" pitchFamily="34" charset="0"/>
            </a:endParaRPr>
          </a:p>
          <a:p>
            <a:pPr>
              <a:lnSpc>
                <a:spcPct val="150000"/>
              </a:lnSpc>
            </a:pPr>
            <a:r>
              <a:rPr lang="el-GR" sz="2000" dirty="0">
                <a:solidFill>
                  <a:srgbClr val="0563C1"/>
                </a:solidFill>
                <a:latin typeface="Century Gothic" panose="020B0502020202020204" pitchFamily="34" charset="0"/>
                <a:hlinkClick r:id="rId5">
                  <a:extLst>
                    <a:ext uri="{A12FA001-AC4F-418D-AE19-62706E023703}">
                      <ahyp:hlinkClr xmlns:ahyp="http://schemas.microsoft.com/office/drawing/2018/hyperlinkcolor" xmlns="" val="tx"/>
                    </a:ext>
                  </a:extLst>
                </a:hlinkClick>
              </a:rPr>
              <a:t>- Λίστα οργανισμών συνδεδεμένοι με το χρήστη</a:t>
            </a:r>
            <a:r>
              <a:rPr lang="en-GB" sz="2000" dirty="0">
                <a:solidFill>
                  <a:schemeClr val="bg1"/>
                </a:solidFill>
                <a:latin typeface="Century Gothic" panose="020B0502020202020204" pitchFamily="34" charset="0"/>
                <a:hlinkClick r:id="rId5">
                  <a:extLst>
                    <a:ext uri="{A12FA001-AC4F-418D-AE19-62706E023703}">
                      <ahyp:hlinkClr xmlns:ahyp="http://schemas.microsoft.com/office/drawing/2018/hyperlinkcolor" xmlns="" val="tx"/>
                    </a:ext>
                  </a:extLst>
                </a:hlinkClick>
              </a:rPr>
              <a:t> </a:t>
            </a:r>
            <a:r>
              <a:rPr lang="en-GB" sz="2000" dirty="0">
                <a:solidFill>
                  <a:schemeClr val="bg1"/>
                </a:solidFill>
                <a:latin typeface="Century Gothic" panose="020B0502020202020204" pitchFamily="34" charset="0"/>
              </a:rPr>
              <a:t>(</a:t>
            </a:r>
            <a:r>
              <a:rPr lang="el-GR" sz="2000" dirty="0">
                <a:solidFill>
                  <a:schemeClr val="bg1"/>
                </a:solidFill>
                <a:latin typeface="Century Gothic" panose="020B0502020202020204" pitchFamily="34" charset="0"/>
              </a:rPr>
              <a:t>Απαιτείται </a:t>
            </a:r>
            <a:r>
              <a:rPr lang="en-GB" sz="2000" dirty="0">
                <a:solidFill>
                  <a:schemeClr val="bg1"/>
                </a:solidFill>
                <a:latin typeface="Century Gothic" panose="020B0502020202020204" pitchFamily="34" charset="0"/>
              </a:rPr>
              <a:t>Login</a:t>
            </a:r>
            <a:r>
              <a:rPr lang="el-GR" sz="2000" dirty="0">
                <a:solidFill>
                  <a:schemeClr val="bg1"/>
                </a:solidFill>
                <a:latin typeface="Century Gothic" panose="020B0502020202020204" pitchFamily="34" charset="0"/>
              </a:rPr>
              <a:t>)</a:t>
            </a:r>
            <a:endParaRPr lang="en-US" sz="2000" dirty="0">
              <a:solidFill>
                <a:schemeClr val="bg1"/>
              </a:solidFill>
              <a:latin typeface="Century Gothic" panose="020B0502020202020204" pitchFamily="34" charset="0"/>
            </a:endParaRPr>
          </a:p>
          <a:p>
            <a:pPr marL="457200" indent="-457200">
              <a:lnSpc>
                <a:spcPct val="150000"/>
              </a:lnSpc>
              <a:buAutoNum type="arabicPeriod" startAt="3"/>
            </a:pPr>
            <a:r>
              <a:rPr lang="en-US" sz="2000" b="1" dirty="0">
                <a:solidFill>
                  <a:schemeClr val="bg1"/>
                </a:solidFill>
                <a:latin typeface="Century Gothic" panose="020B0502020202020204" pitchFamily="34" charset="0"/>
              </a:rPr>
              <a:t>“OPPORTUNITIES”: </a:t>
            </a:r>
            <a:r>
              <a:rPr lang="el-GR" sz="2000" dirty="0">
                <a:solidFill>
                  <a:schemeClr val="bg1"/>
                </a:solidFill>
                <a:latin typeface="Century Gothic" panose="020B0502020202020204" pitchFamily="34" charset="0"/>
              </a:rPr>
              <a:t>Πρόσβαση σε όλες τις διαθέσιμες αιτήσεις του Προγράμματος</a:t>
            </a:r>
            <a:endParaRPr lang="en-US" sz="2000" b="1" dirty="0">
              <a:solidFill>
                <a:schemeClr val="bg1"/>
              </a:solidFill>
              <a:latin typeface="Century Gothic" panose="020B0502020202020204" pitchFamily="34" charset="0"/>
            </a:endParaRPr>
          </a:p>
          <a:p>
            <a:pPr marL="457200" indent="-457200">
              <a:lnSpc>
                <a:spcPct val="150000"/>
              </a:lnSpc>
              <a:buFontTx/>
              <a:buAutoNum type="arabicPeriod" startAt="3"/>
            </a:pPr>
            <a:r>
              <a:rPr lang="en-US" sz="2000" b="1" dirty="0">
                <a:solidFill>
                  <a:schemeClr val="bg1"/>
                </a:solidFill>
                <a:latin typeface="Century Gothic" panose="020B0502020202020204" pitchFamily="34" charset="0"/>
              </a:rPr>
              <a:t>“APPLICATIONS”:</a:t>
            </a:r>
            <a:r>
              <a:rPr lang="el-GR" sz="2000" b="1"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Διαχείριση αιτήσεων σε </a:t>
            </a:r>
            <a:r>
              <a:rPr lang="en-US" sz="2000" dirty="0">
                <a:solidFill>
                  <a:schemeClr val="bg1"/>
                </a:solidFill>
                <a:latin typeface="Century Gothic" panose="020B0502020202020204" pitchFamily="34" charset="0"/>
              </a:rPr>
              <a:t>status “draft/submitted”, </a:t>
            </a:r>
            <a:r>
              <a:rPr lang="el-GR" sz="2000" dirty="0">
                <a:solidFill>
                  <a:schemeClr val="bg1"/>
                </a:solidFill>
                <a:latin typeface="Century Gothic" panose="020B0502020202020204" pitchFamily="34" charset="0"/>
                <a:hlinkClick r:id="rId6">
                  <a:extLst>
                    <a:ext uri="{A12FA001-AC4F-418D-AE19-62706E023703}">
                      <ahyp:hlinkClr xmlns:ahyp="http://schemas.microsoft.com/office/drawing/2018/hyperlinkcolor" xmlns="" val="tx"/>
                    </a:ext>
                  </a:extLst>
                </a:hlinkClick>
              </a:rPr>
              <a:t>Διαχείριση ατόμων επαφής του χρήστη</a:t>
            </a:r>
            <a:r>
              <a:rPr lang="el-GR" sz="2000"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a:t>
            </a:r>
            <a:r>
              <a:rPr lang="el-GR" sz="2000" dirty="0">
                <a:solidFill>
                  <a:schemeClr val="bg1"/>
                </a:solidFill>
                <a:latin typeface="Century Gothic" panose="020B0502020202020204" pitchFamily="34" charset="0"/>
              </a:rPr>
              <a:t>Απαιτείται </a:t>
            </a:r>
            <a:r>
              <a:rPr lang="en-GB" sz="2000" dirty="0">
                <a:solidFill>
                  <a:schemeClr val="bg1"/>
                </a:solidFill>
                <a:latin typeface="Century Gothic" panose="020B0502020202020204" pitchFamily="34" charset="0"/>
              </a:rPr>
              <a:t>Login</a:t>
            </a:r>
            <a:r>
              <a:rPr lang="el-GR" sz="2000" dirty="0">
                <a:solidFill>
                  <a:schemeClr val="bg1"/>
                </a:solidFill>
                <a:latin typeface="Century Gothic" panose="020B0502020202020204" pitchFamily="34" charset="0"/>
              </a:rPr>
              <a:t>)</a:t>
            </a:r>
            <a:endParaRPr lang="en-US" sz="2000" dirty="0">
              <a:solidFill>
                <a:schemeClr val="bg1"/>
              </a:solidFill>
              <a:latin typeface="Century Gothic" panose="020B0502020202020204" pitchFamily="34" charset="0"/>
            </a:endParaRPr>
          </a:p>
          <a:p>
            <a:pPr marL="457200" indent="-457200">
              <a:lnSpc>
                <a:spcPct val="150000"/>
              </a:lnSpc>
              <a:buFontTx/>
              <a:buAutoNum type="arabicPeriod" startAt="3"/>
            </a:pPr>
            <a:r>
              <a:rPr lang="en-US" sz="2000" b="1" dirty="0">
                <a:solidFill>
                  <a:schemeClr val="bg1"/>
                </a:solidFill>
                <a:latin typeface="Century Gothic" panose="020B0502020202020204" pitchFamily="34" charset="0"/>
              </a:rPr>
              <a:t>“PROJECTS”:</a:t>
            </a:r>
            <a:r>
              <a:rPr lang="el-GR" sz="2000" b="1"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Διαχείριση εγκεκριμένων σχεδίων μέσω νέου εργαλείου Διαχείρισης</a:t>
            </a:r>
            <a:r>
              <a:rPr lang="en-US" sz="2000" dirty="0">
                <a:solidFill>
                  <a:schemeClr val="bg1"/>
                </a:solidFill>
                <a:latin typeface="Century Gothic" panose="020B0502020202020204" pitchFamily="34" charset="0"/>
              </a:rPr>
              <a:t> </a:t>
            </a:r>
            <a:endParaRPr lang="el-GR" sz="2000" dirty="0">
              <a:solidFill>
                <a:schemeClr val="bg1"/>
              </a:solidFill>
              <a:latin typeface="Century Gothic" panose="020B0502020202020204" pitchFamily="34" charset="0"/>
            </a:endParaRPr>
          </a:p>
          <a:p>
            <a:pPr marL="457200" indent="-457200">
              <a:lnSpc>
                <a:spcPct val="150000"/>
              </a:lnSpc>
              <a:buFontTx/>
              <a:buAutoNum type="arabicPeriod" startAt="3"/>
            </a:pPr>
            <a:r>
              <a:rPr lang="en-US" sz="2000" b="1" dirty="0">
                <a:solidFill>
                  <a:schemeClr val="bg1"/>
                </a:solidFill>
                <a:latin typeface="Century Gothic" panose="020B0502020202020204" pitchFamily="34" charset="0"/>
              </a:rPr>
              <a:t>“SUPPORT”:</a:t>
            </a:r>
            <a:r>
              <a:rPr lang="el-GR" sz="2000" b="1"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Τεχνική Υποστήριξη</a:t>
            </a:r>
            <a:endParaRPr lang="en-US" sz="2000" dirty="0">
              <a:solidFill>
                <a:schemeClr val="bg1"/>
              </a:solidFill>
              <a:latin typeface="Century Gothic" panose="020B0502020202020204" pitchFamily="34" charset="0"/>
            </a:endParaRPr>
          </a:p>
          <a:p>
            <a:pPr marL="457200" indent="-457200">
              <a:lnSpc>
                <a:spcPct val="150000"/>
              </a:lnSpc>
              <a:buAutoNum type="arabicPeriod" startAt="3"/>
            </a:pPr>
            <a:r>
              <a:rPr lang="en-US" sz="2000" b="1" dirty="0">
                <a:solidFill>
                  <a:schemeClr val="bg1"/>
                </a:solidFill>
                <a:latin typeface="Century Gothic" panose="020B0502020202020204" pitchFamily="34" charset="0"/>
              </a:rPr>
              <a:t>“RESOURCES”:</a:t>
            </a:r>
            <a:r>
              <a:rPr lang="el-GR" sz="2000" b="1"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Πρόσβαση σε πληροφόρηση σχετική με το Πρόγραμμα</a:t>
            </a:r>
            <a:endParaRPr lang="en-US" sz="2000" dirty="0">
              <a:solidFill>
                <a:schemeClr val="bg1"/>
              </a:solidFill>
              <a:latin typeface="Century Gothic" panose="020B0502020202020204" pitchFamily="34" charset="0"/>
            </a:endParaRPr>
          </a:p>
        </p:txBody>
      </p:sp>
      <p:grpSp>
        <p:nvGrpSpPr>
          <p:cNvPr id="6" name="Group 5"/>
          <p:cNvGrpSpPr/>
          <p:nvPr/>
        </p:nvGrpSpPr>
        <p:grpSpPr>
          <a:xfrm>
            <a:off x="9456526" y="1330222"/>
            <a:ext cx="2780108" cy="5511429"/>
            <a:chOff x="6664780" y="604388"/>
            <a:chExt cx="2487528" cy="5511429"/>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4780" y="604388"/>
              <a:ext cx="2487528" cy="5511429"/>
            </a:xfrm>
            <a:prstGeom prst="rect">
              <a:avLst/>
            </a:prstGeom>
          </p:spPr>
        </p:pic>
        <p:grpSp>
          <p:nvGrpSpPr>
            <p:cNvPr id="8" name="Group 7"/>
            <p:cNvGrpSpPr/>
            <p:nvPr/>
          </p:nvGrpSpPr>
          <p:grpSpPr>
            <a:xfrm>
              <a:off x="7891123" y="2439938"/>
              <a:ext cx="419960" cy="369332"/>
              <a:chOff x="7891123" y="2439938"/>
              <a:chExt cx="419960" cy="369332"/>
            </a:xfrm>
          </p:grpSpPr>
          <p:sp>
            <p:nvSpPr>
              <p:cNvPr id="27" name="Teardrop 26"/>
              <p:cNvSpPr/>
              <p:nvPr/>
            </p:nvSpPr>
            <p:spPr>
              <a:xfrm rot="18991373" flipH="1">
                <a:off x="7891123" y="2445271"/>
                <a:ext cx="419960"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TextBox 27"/>
              <p:cNvSpPr txBox="1"/>
              <p:nvPr/>
            </p:nvSpPr>
            <p:spPr>
              <a:xfrm>
                <a:off x="7928512" y="2439938"/>
                <a:ext cx="288032"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grpSp>
          <p:nvGrpSpPr>
            <p:cNvPr id="9" name="Group 8"/>
            <p:cNvGrpSpPr/>
            <p:nvPr/>
          </p:nvGrpSpPr>
          <p:grpSpPr>
            <a:xfrm>
              <a:off x="8604448" y="2900403"/>
              <a:ext cx="419960" cy="369332"/>
              <a:chOff x="7891123" y="2439938"/>
              <a:chExt cx="419960" cy="369332"/>
            </a:xfrm>
          </p:grpSpPr>
          <p:sp>
            <p:nvSpPr>
              <p:cNvPr id="25" name="Teardrop 24"/>
              <p:cNvSpPr/>
              <p:nvPr/>
            </p:nvSpPr>
            <p:spPr>
              <a:xfrm rot="18991373" flipH="1">
                <a:off x="7891123" y="2445271"/>
                <a:ext cx="419960"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TextBox 25"/>
              <p:cNvSpPr txBox="1"/>
              <p:nvPr/>
            </p:nvSpPr>
            <p:spPr>
              <a:xfrm>
                <a:off x="7928512" y="2439938"/>
                <a:ext cx="288032"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grpSp>
        <p:grpSp>
          <p:nvGrpSpPr>
            <p:cNvPr id="10" name="Group 9"/>
            <p:cNvGrpSpPr/>
            <p:nvPr/>
          </p:nvGrpSpPr>
          <p:grpSpPr>
            <a:xfrm>
              <a:off x="8546868" y="3395979"/>
              <a:ext cx="419960" cy="369332"/>
              <a:chOff x="7891123" y="2439938"/>
              <a:chExt cx="419960" cy="369332"/>
            </a:xfrm>
          </p:grpSpPr>
          <p:sp>
            <p:nvSpPr>
              <p:cNvPr id="23" name="Teardrop 22"/>
              <p:cNvSpPr/>
              <p:nvPr/>
            </p:nvSpPr>
            <p:spPr>
              <a:xfrm rot="18991373" flipH="1">
                <a:off x="7891123" y="2445271"/>
                <a:ext cx="419960"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TextBox 23"/>
              <p:cNvSpPr txBox="1"/>
              <p:nvPr/>
            </p:nvSpPr>
            <p:spPr>
              <a:xfrm>
                <a:off x="7928512" y="2439938"/>
                <a:ext cx="288032" cy="369332"/>
              </a:xfrm>
              <a:prstGeom prst="rect">
                <a:avLst/>
              </a:prstGeom>
              <a:noFill/>
            </p:spPr>
            <p:txBody>
              <a:bodyPr wrap="square" rtlCol="0">
                <a:spAutoFit/>
              </a:bodyPr>
              <a:lstStyle/>
              <a:p>
                <a:r>
                  <a:rPr lang="el-GR" b="1" dirty="0">
                    <a:solidFill>
                      <a:srgbClr val="FFC000"/>
                    </a:solidFill>
                  </a:rPr>
                  <a:t>3</a:t>
                </a:r>
                <a:endParaRPr lang="en-US" b="1" dirty="0">
                  <a:solidFill>
                    <a:srgbClr val="FFC000"/>
                  </a:solidFill>
                </a:endParaRPr>
              </a:p>
            </p:txBody>
          </p:sp>
        </p:grpSp>
        <p:grpSp>
          <p:nvGrpSpPr>
            <p:cNvPr id="11" name="Group 10"/>
            <p:cNvGrpSpPr/>
            <p:nvPr/>
          </p:nvGrpSpPr>
          <p:grpSpPr>
            <a:xfrm>
              <a:off x="8584257" y="3824178"/>
              <a:ext cx="419960" cy="369332"/>
              <a:chOff x="7891123" y="2439938"/>
              <a:chExt cx="419960" cy="369332"/>
            </a:xfrm>
          </p:grpSpPr>
          <p:sp>
            <p:nvSpPr>
              <p:cNvPr id="21" name="Teardrop 20"/>
              <p:cNvSpPr/>
              <p:nvPr/>
            </p:nvSpPr>
            <p:spPr>
              <a:xfrm rot="18991373" flipH="1">
                <a:off x="7891123" y="2445271"/>
                <a:ext cx="419960"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TextBox 21"/>
              <p:cNvSpPr txBox="1"/>
              <p:nvPr/>
            </p:nvSpPr>
            <p:spPr>
              <a:xfrm>
                <a:off x="7928512" y="2439938"/>
                <a:ext cx="288032" cy="369332"/>
              </a:xfrm>
              <a:prstGeom prst="rect">
                <a:avLst/>
              </a:prstGeom>
              <a:noFill/>
            </p:spPr>
            <p:txBody>
              <a:bodyPr wrap="square" rtlCol="0">
                <a:spAutoFit/>
              </a:bodyPr>
              <a:lstStyle/>
              <a:p>
                <a:r>
                  <a:rPr lang="el-GR" b="1" dirty="0">
                    <a:solidFill>
                      <a:srgbClr val="FFC000"/>
                    </a:solidFill>
                  </a:rPr>
                  <a:t>4</a:t>
                </a:r>
                <a:endParaRPr lang="en-US" b="1" dirty="0">
                  <a:solidFill>
                    <a:srgbClr val="FFC000"/>
                  </a:solidFill>
                </a:endParaRPr>
              </a:p>
            </p:txBody>
          </p:sp>
        </p:grpSp>
        <p:grpSp>
          <p:nvGrpSpPr>
            <p:cNvPr id="12" name="Group 11"/>
            <p:cNvGrpSpPr/>
            <p:nvPr/>
          </p:nvGrpSpPr>
          <p:grpSpPr>
            <a:xfrm>
              <a:off x="8221877" y="4275345"/>
              <a:ext cx="419960" cy="369332"/>
              <a:chOff x="7891123" y="2439938"/>
              <a:chExt cx="419960" cy="369332"/>
            </a:xfrm>
          </p:grpSpPr>
          <p:sp>
            <p:nvSpPr>
              <p:cNvPr id="19" name="Teardrop 18"/>
              <p:cNvSpPr/>
              <p:nvPr/>
            </p:nvSpPr>
            <p:spPr>
              <a:xfrm rot="18991373" flipH="1">
                <a:off x="7891123" y="2445271"/>
                <a:ext cx="419960"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TextBox 19"/>
              <p:cNvSpPr txBox="1"/>
              <p:nvPr/>
            </p:nvSpPr>
            <p:spPr>
              <a:xfrm>
                <a:off x="7928512" y="2439938"/>
                <a:ext cx="288032" cy="369332"/>
              </a:xfrm>
              <a:prstGeom prst="rect">
                <a:avLst/>
              </a:prstGeom>
              <a:noFill/>
            </p:spPr>
            <p:txBody>
              <a:bodyPr wrap="square" rtlCol="0">
                <a:spAutoFit/>
              </a:bodyPr>
              <a:lstStyle/>
              <a:p>
                <a:r>
                  <a:rPr lang="el-GR" b="1" dirty="0">
                    <a:solidFill>
                      <a:srgbClr val="FFC000"/>
                    </a:solidFill>
                  </a:rPr>
                  <a:t>5</a:t>
                </a:r>
                <a:endParaRPr lang="en-US" b="1" dirty="0">
                  <a:solidFill>
                    <a:srgbClr val="FFC000"/>
                  </a:solidFill>
                </a:endParaRPr>
              </a:p>
            </p:txBody>
          </p:sp>
        </p:grpSp>
        <p:grpSp>
          <p:nvGrpSpPr>
            <p:cNvPr id="13" name="Group 12"/>
            <p:cNvGrpSpPr/>
            <p:nvPr/>
          </p:nvGrpSpPr>
          <p:grpSpPr>
            <a:xfrm>
              <a:off x="8135722" y="4797077"/>
              <a:ext cx="419960" cy="369332"/>
              <a:chOff x="7891123" y="2439938"/>
              <a:chExt cx="419960" cy="369332"/>
            </a:xfrm>
          </p:grpSpPr>
          <p:sp>
            <p:nvSpPr>
              <p:cNvPr id="17" name="Teardrop 16"/>
              <p:cNvSpPr/>
              <p:nvPr/>
            </p:nvSpPr>
            <p:spPr>
              <a:xfrm rot="18991373" flipH="1">
                <a:off x="7891123" y="2445271"/>
                <a:ext cx="419960"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TextBox 17"/>
              <p:cNvSpPr txBox="1"/>
              <p:nvPr/>
            </p:nvSpPr>
            <p:spPr>
              <a:xfrm>
                <a:off x="7928512" y="2439938"/>
                <a:ext cx="288032" cy="369332"/>
              </a:xfrm>
              <a:prstGeom prst="rect">
                <a:avLst/>
              </a:prstGeom>
              <a:noFill/>
            </p:spPr>
            <p:txBody>
              <a:bodyPr wrap="square" rtlCol="0">
                <a:spAutoFit/>
              </a:bodyPr>
              <a:lstStyle/>
              <a:p>
                <a:r>
                  <a:rPr lang="el-GR" b="1" dirty="0">
                    <a:solidFill>
                      <a:srgbClr val="FFC000"/>
                    </a:solidFill>
                  </a:rPr>
                  <a:t>6</a:t>
                </a:r>
                <a:endParaRPr lang="en-US" b="1" dirty="0">
                  <a:solidFill>
                    <a:srgbClr val="FFC000"/>
                  </a:solidFill>
                </a:endParaRPr>
              </a:p>
            </p:txBody>
          </p:sp>
        </p:grpSp>
        <p:grpSp>
          <p:nvGrpSpPr>
            <p:cNvPr id="14" name="Group 13"/>
            <p:cNvGrpSpPr/>
            <p:nvPr/>
          </p:nvGrpSpPr>
          <p:grpSpPr>
            <a:xfrm>
              <a:off x="8365893" y="5269035"/>
              <a:ext cx="419960" cy="369332"/>
              <a:chOff x="7891123" y="2439938"/>
              <a:chExt cx="419960" cy="369332"/>
            </a:xfrm>
          </p:grpSpPr>
          <p:sp>
            <p:nvSpPr>
              <p:cNvPr id="15" name="Teardrop 14"/>
              <p:cNvSpPr/>
              <p:nvPr/>
            </p:nvSpPr>
            <p:spPr>
              <a:xfrm rot="18991373" flipH="1">
                <a:off x="7891123" y="2445271"/>
                <a:ext cx="419960"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TextBox 15"/>
              <p:cNvSpPr txBox="1"/>
              <p:nvPr/>
            </p:nvSpPr>
            <p:spPr>
              <a:xfrm>
                <a:off x="7928512" y="2439938"/>
                <a:ext cx="288032" cy="369332"/>
              </a:xfrm>
              <a:prstGeom prst="rect">
                <a:avLst/>
              </a:prstGeom>
              <a:noFill/>
            </p:spPr>
            <p:txBody>
              <a:bodyPr wrap="square" rtlCol="0">
                <a:spAutoFit/>
              </a:bodyPr>
              <a:lstStyle/>
              <a:p>
                <a:r>
                  <a:rPr lang="el-GR" b="1" dirty="0">
                    <a:solidFill>
                      <a:srgbClr val="FFC000"/>
                    </a:solidFill>
                  </a:rPr>
                  <a:t>7</a:t>
                </a:r>
                <a:endParaRPr lang="en-US" b="1" dirty="0">
                  <a:solidFill>
                    <a:srgbClr val="FFC000"/>
                  </a:solidFill>
                </a:endParaRPr>
              </a:p>
            </p:txBody>
          </p:sp>
        </p:grpSp>
      </p:grpSp>
    </p:spTree>
    <p:extLst>
      <p:ext uri="{BB962C8B-B14F-4D97-AF65-F5344CB8AC3E}">
        <p14:creationId xmlns:p14="http://schemas.microsoft.com/office/powerpoint/2010/main" val="30058255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l-GR" sz="2800" dirty="0">
                <a:solidFill>
                  <a:schemeClr val="bg1"/>
                </a:solidFill>
                <a:latin typeface="Century Gothic" panose="020B0502020202020204" pitchFamily="34" charset="0"/>
              </a:rPr>
              <a:t>ΠΡΟΣΒΑΣΗ ΣΤΗΝ ΠΛΑΤΦΟΡΜΑ </a:t>
            </a:r>
            <a:r>
              <a:rPr lang="en-US" sz="2800" dirty="0">
                <a:solidFill>
                  <a:schemeClr val="bg1"/>
                </a:solidFill>
                <a:latin typeface="Century Gothic" panose="020B0502020202020204" pitchFamily="34" charset="0"/>
              </a:rPr>
              <a:t>EESCP</a:t>
            </a:r>
            <a:r>
              <a:rPr lang="en-GB" sz="2800" dirty="0">
                <a:solidFill>
                  <a:schemeClr val="bg1"/>
                </a:solidFill>
                <a:latin typeface="Century Gothic" panose="020B0502020202020204" pitchFamily="34" charset="0"/>
              </a:rPr>
              <a:t> </a:t>
            </a:r>
            <a:endParaRPr lang="en-GB" sz="2800" b="1" dirty="0">
              <a:solidFill>
                <a:schemeClr val="bg1"/>
              </a:solidFill>
            </a:endParaRPr>
          </a:p>
        </p:txBody>
      </p:sp>
      <p:sp>
        <p:nvSpPr>
          <p:cNvPr id="4" name="Rectangle 3"/>
          <p:cNvSpPr/>
          <p:nvPr/>
        </p:nvSpPr>
        <p:spPr>
          <a:xfrm>
            <a:off x="124325" y="745738"/>
            <a:ext cx="9621253" cy="1015663"/>
          </a:xfrm>
          <a:prstGeom prst="rect">
            <a:avLst/>
          </a:prstGeom>
        </p:spPr>
        <p:txBody>
          <a:bodyPr wrap="square">
            <a:spAutoFit/>
          </a:bodyPr>
          <a:lstStyle/>
          <a:p>
            <a:pPr marL="457200" indent="-457200">
              <a:buFont typeface="+mj-lt"/>
              <a:buAutoNum type="arabicPeriod"/>
            </a:pPr>
            <a:r>
              <a:rPr lang="el-GR" sz="2000" dirty="0">
                <a:solidFill>
                  <a:schemeClr val="bg1"/>
                </a:solidFill>
                <a:latin typeface="Century Gothic" panose="020B0502020202020204" pitchFamily="34" charset="0"/>
              </a:rPr>
              <a:t>Εγγραφή ή </a:t>
            </a:r>
            <a:r>
              <a:rPr lang="en-GB" sz="2000" dirty="0">
                <a:solidFill>
                  <a:schemeClr val="bg1"/>
                </a:solidFill>
                <a:latin typeface="Century Gothic" panose="020B0502020202020204" pitchFamily="34" charset="0"/>
              </a:rPr>
              <a:t>Login</a:t>
            </a:r>
          </a:p>
          <a:p>
            <a:pPr marL="457200" indent="-457200">
              <a:buFont typeface="+mj-lt"/>
              <a:buAutoNum type="arabicPeriod"/>
            </a:pPr>
            <a:r>
              <a:rPr lang="en-GB" sz="2000" dirty="0">
                <a:solidFill>
                  <a:schemeClr val="bg1"/>
                </a:solidFill>
                <a:latin typeface="Century Gothic" panose="020B0502020202020204" pitchFamily="34" charset="0"/>
              </a:rPr>
              <a:t>EU Login</a:t>
            </a:r>
          </a:p>
          <a:p>
            <a:pPr marL="457200" indent="-457200">
              <a:buFont typeface="+mj-lt"/>
              <a:buAutoNum type="arabicPeriod"/>
            </a:pPr>
            <a:r>
              <a:rPr lang="en-GB" sz="2000" dirty="0">
                <a:solidFill>
                  <a:schemeClr val="bg1"/>
                </a:solidFill>
                <a:latin typeface="Century Gothic" panose="020B0502020202020204" pitchFamily="34" charset="0"/>
              </a:rPr>
              <a:t>Welcome message </a:t>
            </a:r>
            <a:r>
              <a:rPr lang="el-GR" sz="2000" dirty="0">
                <a:solidFill>
                  <a:schemeClr val="bg1"/>
                </a:solidFill>
                <a:latin typeface="Century Gothic" panose="020B0502020202020204" pitchFamily="34" charset="0"/>
              </a:rPr>
              <a:t>με το μήνυμα χρήστη</a:t>
            </a:r>
            <a:endParaRPr lang="en-GB" sz="2000" dirty="0">
              <a:solidFill>
                <a:schemeClr val="bg1"/>
              </a:solidFill>
              <a:latin typeface="Century Gothic" panose="020B0502020202020204" pitchFamily="34" charset="0"/>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25" y="1761401"/>
            <a:ext cx="9621253" cy="4934271"/>
          </a:xfrm>
          <a:prstGeom prst="rect">
            <a:avLst/>
          </a:prstGeom>
        </p:spPr>
      </p:pic>
    </p:spTree>
    <p:extLst>
      <p:ext uri="{BB962C8B-B14F-4D97-AF65-F5344CB8AC3E}">
        <p14:creationId xmlns:p14="http://schemas.microsoft.com/office/powerpoint/2010/main" val="20478101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Opportunities 1/2</a:t>
            </a:r>
          </a:p>
        </p:txBody>
      </p:sp>
      <p:sp>
        <p:nvSpPr>
          <p:cNvPr id="4" name="Rectangle 3"/>
          <p:cNvSpPr/>
          <p:nvPr/>
        </p:nvSpPr>
        <p:spPr>
          <a:xfrm>
            <a:off x="124325" y="745738"/>
            <a:ext cx="9621253" cy="1015663"/>
          </a:xfrm>
          <a:prstGeom prst="rect">
            <a:avLst/>
          </a:prstGeom>
        </p:spPr>
        <p:txBody>
          <a:bodyPr wrap="square">
            <a:spAutoFit/>
          </a:bodyPr>
          <a:lstStyle/>
          <a:p>
            <a:pPr marL="457200" indent="-457200">
              <a:buFont typeface="+mj-lt"/>
              <a:buAutoNum type="arabicPeriod"/>
            </a:pPr>
            <a:r>
              <a:rPr lang="el-GR" sz="2000" dirty="0">
                <a:solidFill>
                  <a:schemeClr val="bg1"/>
                </a:solidFill>
                <a:latin typeface="Century Gothic" panose="020B0502020202020204" pitchFamily="34" charset="0"/>
              </a:rPr>
              <a:t>Δυνατότητα αναζήτησης ανά τομέα δραστηριοποίησης</a:t>
            </a:r>
            <a:endParaRPr lang="en-GB" sz="2000" dirty="0">
              <a:solidFill>
                <a:schemeClr val="bg1"/>
              </a:solidFill>
              <a:latin typeface="Century Gothic" panose="020B0502020202020204" pitchFamily="34" charset="0"/>
            </a:endParaRPr>
          </a:p>
          <a:p>
            <a:pPr marL="457200" indent="-457200">
              <a:buFont typeface="+mj-lt"/>
              <a:buAutoNum type="arabicPeriod"/>
            </a:pPr>
            <a:r>
              <a:rPr lang="el-GR" sz="2000" dirty="0">
                <a:solidFill>
                  <a:schemeClr val="bg1"/>
                </a:solidFill>
                <a:latin typeface="Century Gothic" panose="020B0502020202020204" pitchFamily="34" charset="0"/>
              </a:rPr>
              <a:t>Δυνατότητα αναζήτησης ανά Δράση (ΚΑ1/ΚΑ2)</a:t>
            </a:r>
          </a:p>
          <a:p>
            <a:pPr marL="457200" indent="-457200">
              <a:buFont typeface="+mj-lt"/>
              <a:buAutoNum type="arabicPeriod"/>
            </a:pPr>
            <a:r>
              <a:rPr lang="el-GR" sz="2000" dirty="0">
                <a:solidFill>
                  <a:schemeClr val="bg1"/>
                </a:solidFill>
                <a:latin typeface="Century Gothic" panose="020B0502020202020204" pitchFamily="34" charset="0"/>
              </a:rPr>
              <a:t>Ανοικτές Προσκλήσεις</a:t>
            </a:r>
            <a:endParaRPr lang="en-US" sz="2000" dirty="0">
              <a:solidFill>
                <a:schemeClr val="bg1"/>
              </a:solidFill>
              <a:latin typeface="Century Gothic" panose="020B0502020202020204" pitchFamily="34" charset="0"/>
            </a:endParaRPr>
          </a:p>
        </p:txBody>
      </p:sp>
      <p:grpSp>
        <p:nvGrpSpPr>
          <p:cNvPr id="34" name="Group 33"/>
          <p:cNvGrpSpPr/>
          <p:nvPr/>
        </p:nvGrpSpPr>
        <p:grpSpPr>
          <a:xfrm>
            <a:off x="11929561" y="2138114"/>
            <a:ext cx="360040" cy="469355"/>
            <a:chOff x="8714671" y="1522944"/>
            <a:chExt cx="360040" cy="469355"/>
          </a:xfrm>
        </p:grpSpPr>
        <p:sp>
          <p:nvSpPr>
            <p:cNvPr id="35" name="Teardrop 34"/>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6" name="TextBox 35"/>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grpSp>
        <p:nvGrpSpPr>
          <p:cNvPr id="38" name="Group 37"/>
          <p:cNvGrpSpPr/>
          <p:nvPr/>
        </p:nvGrpSpPr>
        <p:grpSpPr>
          <a:xfrm>
            <a:off x="11944655" y="4699506"/>
            <a:ext cx="360040" cy="469355"/>
            <a:chOff x="8714671" y="1522944"/>
            <a:chExt cx="360040" cy="469355"/>
          </a:xfrm>
        </p:grpSpPr>
        <p:sp>
          <p:nvSpPr>
            <p:cNvPr id="39" name="Teardrop 38"/>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0" name="TextBox 39"/>
            <p:cNvSpPr txBox="1"/>
            <p:nvPr/>
          </p:nvSpPr>
          <p:spPr>
            <a:xfrm>
              <a:off x="8729765" y="1572955"/>
              <a:ext cx="321910" cy="369332"/>
            </a:xfrm>
            <a:prstGeom prst="rect">
              <a:avLst/>
            </a:prstGeom>
            <a:noFill/>
          </p:spPr>
          <p:txBody>
            <a:bodyPr wrap="square" rtlCol="0">
              <a:spAutoFit/>
            </a:bodyPr>
            <a:lstStyle/>
            <a:p>
              <a:r>
                <a:rPr lang="en-US" b="1" dirty="0">
                  <a:solidFill>
                    <a:srgbClr val="FFC000"/>
                  </a:solidFill>
                </a:rPr>
                <a:t>2</a:t>
              </a:r>
            </a:p>
          </p:txBody>
        </p:sp>
      </p:grpSp>
      <p:grpSp>
        <p:nvGrpSpPr>
          <p:cNvPr id="41" name="Group 40"/>
          <p:cNvGrpSpPr/>
          <p:nvPr/>
        </p:nvGrpSpPr>
        <p:grpSpPr>
          <a:xfrm>
            <a:off x="11989174" y="6333037"/>
            <a:ext cx="360040" cy="469355"/>
            <a:chOff x="8714671" y="1522944"/>
            <a:chExt cx="360040" cy="469355"/>
          </a:xfrm>
        </p:grpSpPr>
        <p:sp>
          <p:nvSpPr>
            <p:cNvPr id="42" name="Teardrop 41"/>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3" name="TextBox 42"/>
            <p:cNvSpPr txBox="1"/>
            <p:nvPr/>
          </p:nvSpPr>
          <p:spPr>
            <a:xfrm>
              <a:off x="8729765" y="1572955"/>
              <a:ext cx="321910" cy="369332"/>
            </a:xfrm>
            <a:prstGeom prst="rect">
              <a:avLst/>
            </a:prstGeom>
            <a:noFill/>
          </p:spPr>
          <p:txBody>
            <a:bodyPr wrap="square" rtlCol="0">
              <a:spAutoFit/>
            </a:bodyPr>
            <a:lstStyle/>
            <a:p>
              <a:r>
                <a:rPr lang="en-US" b="1" dirty="0">
                  <a:solidFill>
                    <a:srgbClr val="FFC000"/>
                  </a:solidFill>
                </a:rPr>
                <a:t>3</a:t>
              </a:r>
            </a:p>
          </p:txBody>
        </p:sp>
      </p:grpSp>
      <p:pic>
        <p:nvPicPr>
          <p:cNvPr id="5" name="Picture 4"/>
          <p:cNvPicPr>
            <a:picLocks noChangeAspect="1"/>
          </p:cNvPicPr>
          <p:nvPr/>
        </p:nvPicPr>
        <p:blipFill>
          <a:blip r:embed="rId3"/>
          <a:stretch>
            <a:fillRect/>
          </a:stretch>
        </p:blipFill>
        <p:spPr>
          <a:xfrm>
            <a:off x="-30827" y="1758872"/>
            <a:ext cx="11750978" cy="5164052"/>
          </a:xfrm>
          <a:prstGeom prst="rect">
            <a:avLst/>
          </a:prstGeom>
        </p:spPr>
      </p:pic>
    </p:spTree>
    <p:extLst>
      <p:ext uri="{BB962C8B-B14F-4D97-AF65-F5344CB8AC3E}">
        <p14:creationId xmlns:p14="http://schemas.microsoft.com/office/powerpoint/2010/main" val="24815428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Opportunities 2/2</a:t>
            </a:r>
          </a:p>
        </p:txBody>
      </p:sp>
      <p:sp>
        <p:nvSpPr>
          <p:cNvPr id="4" name="Rectangle 3"/>
          <p:cNvSpPr/>
          <p:nvPr/>
        </p:nvSpPr>
        <p:spPr>
          <a:xfrm>
            <a:off x="124325" y="745738"/>
            <a:ext cx="9621253" cy="1015663"/>
          </a:xfrm>
          <a:prstGeom prst="rect">
            <a:avLst/>
          </a:prstGeom>
        </p:spPr>
        <p:txBody>
          <a:bodyPr wrap="square">
            <a:spAutoFit/>
          </a:bodyPr>
          <a:lstStyle/>
          <a:p>
            <a:r>
              <a:rPr lang="el-GR" sz="2000" dirty="0">
                <a:solidFill>
                  <a:schemeClr val="bg1"/>
                </a:solidFill>
                <a:latin typeface="Century Gothic" panose="020B0502020202020204" pitchFamily="34" charset="0"/>
              </a:rPr>
              <a:t>Ανοικτές Προσκλήσεις</a:t>
            </a:r>
          </a:p>
          <a:p>
            <a:pPr marL="457200" indent="-457200">
              <a:buFont typeface="+mj-lt"/>
              <a:buAutoNum type="arabicPeriod"/>
            </a:pPr>
            <a:r>
              <a:rPr lang="el-GR" sz="2000" dirty="0">
                <a:solidFill>
                  <a:schemeClr val="bg1"/>
                </a:solidFill>
                <a:latin typeface="Century Gothic" panose="020B0502020202020204" pitchFamily="34" charset="0"/>
              </a:rPr>
              <a:t>Επιλογή αίτησης </a:t>
            </a:r>
            <a:endParaRPr lang="en-GB" sz="2000" dirty="0">
              <a:solidFill>
                <a:schemeClr val="bg1"/>
              </a:solidFill>
              <a:latin typeface="Century Gothic" panose="020B0502020202020204" pitchFamily="34" charset="0"/>
            </a:endParaRPr>
          </a:p>
          <a:p>
            <a:pPr marL="457200" indent="-457200">
              <a:buFont typeface="+mj-lt"/>
              <a:buAutoNum type="arabicPeriod"/>
            </a:pPr>
            <a:r>
              <a:rPr lang="el-GR" sz="2000" dirty="0">
                <a:solidFill>
                  <a:schemeClr val="bg1"/>
                </a:solidFill>
                <a:latin typeface="Century Gothic" panose="020B0502020202020204" pitchFamily="34" charset="0"/>
              </a:rPr>
              <a:t>Επιλογή </a:t>
            </a:r>
            <a:r>
              <a:rPr lang="en-US" sz="2000" dirty="0">
                <a:solidFill>
                  <a:schemeClr val="bg1"/>
                </a:solidFill>
                <a:latin typeface="Century Gothic" panose="020B0502020202020204" pitchFamily="34" charset="0"/>
              </a:rPr>
              <a:t>Apply</a:t>
            </a:r>
            <a:r>
              <a:rPr lang="el-GR" sz="2000" dirty="0">
                <a:solidFill>
                  <a:schemeClr val="bg1"/>
                </a:solidFill>
                <a:latin typeface="Century Gothic" panose="020B0502020202020204" pitchFamily="34" charset="0"/>
              </a:rPr>
              <a:t> </a:t>
            </a:r>
            <a:r>
              <a:rPr lang="en-US" sz="2000"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για δημιουργία νέας αίτησης</a:t>
            </a:r>
          </a:p>
        </p:txBody>
      </p:sp>
      <p:pic>
        <p:nvPicPr>
          <p:cNvPr id="14" name="Picture 13"/>
          <p:cNvPicPr/>
          <p:nvPr/>
        </p:nvPicPr>
        <p:blipFill>
          <a:blip r:embed="rId3"/>
          <a:stretch>
            <a:fillRect/>
          </a:stretch>
        </p:blipFill>
        <p:spPr>
          <a:xfrm>
            <a:off x="0" y="2098356"/>
            <a:ext cx="10429103" cy="4284691"/>
          </a:xfrm>
          <a:prstGeom prst="rect">
            <a:avLst/>
          </a:prstGeom>
        </p:spPr>
      </p:pic>
      <p:cxnSp>
        <p:nvCxnSpPr>
          <p:cNvPr id="15" name="Straight Arrow Connector 14"/>
          <p:cNvCxnSpPr/>
          <p:nvPr/>
        </p:nvCxnSpPr>
        <p:spPr>
          <a:xfrm flipV="1">
            <a:off x="385010" y="2514598"/>
            <a:ext cx="0" cy="6376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977063" y="6220324"/>
            <a:ext cx="0" cy="6376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537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object 14"/>
          <p:cNvPicPr/>
          <p:nvPr/>
        </p:nvPicPr>
        <p:blipFill>
          <a:blip r:embed="rId3" cstate="print"/>
          <a:stretch>
            <a:fillRect/>
          </a:stretch>
        </p:blipFill>
        <p:spPr>
          <a:xfrm>
            <a:off x="0" y="0"/>
            <a:ext cx="3317747" cy="6825995"/>
          </a:xfrm>
          <a:prstGeom prst="rect">
            <a:avLst/>
          </a:prstGeom>
        </p:spPr>
      </p:pic>
      <p:sp>
        <p:nvSpPr>
          <p:cNvPr id="15" name="object 15"/>
          <p:cNvSpPr txBox="1">
            <a:spLocks noGrp="1"/>
          </p:cNvSpPr>
          <p:nvPr>
            <p:ph type="title"/>
          </p:nvPr>
        </p:nvSpPr>
        <p:spPr>
          <a:xfrm>
            <a:off x="3512987" y="116632"/>
            <a:ext cx="4572000" cy="1108075"/>
          </a:xfrm>
          <a:prstGeom prst="rect">
            <a:avLst/>
          </a:prstGeom>
          <a:solidFill>
            <a:srgbClr val="FFC000"/>
          </a:solidFill>
          <a:ln w="57150">
            <a:solidFill>
              <a:srgbClr val="000000"/>
            </a:solidFill>
          </a:ln>
        </p:spPr>
        <p:txBody>
          <a:bodyPr vert="horz" wrap="square" lIns="0" tIns="6350" rIns="0" bIns="0" rtlCol="0">
            <a:spAutoFit/>
          </a:bodyPr>
          <a:lstStyle/>
          <a:p>
            <a:pPr marL="229870">
              <a:lnSpc>
                <a:spcPct val="100000"/>
              </a:lnSpc>
              <a:spcBef>
                <a:spcPts val="50"/>
              </a:spcBef>
            </a:pPr>
            <a:r>
              <a:rPr sz="4800" spc="-15" dirty="0">
                <a:solidFill>
                  <a:srgbClr val="0064AF"/>
                </a:solidFill>
              </a:rPr>
              <a:t>Βασική</a:t>
            </a:r>
            <a:r>
              <a:rPr sz="4800" spc="-25" dirty="0">
                <a:solidFill>
                  <a:srgbClr val="0064AF"/>
                </a:solidFill>
              </a:rPr>
              <a:t> </a:t>
            </a:r>
            <a:r>
              <a:rPr sz="4800" spc="-10" dirty="0">
                <a:solidFill>
                  <a:srgbClr val="0064AF"/>
                </a:solidFill>
              </a:rPr>
              <a:t>Δράση</a:t>
            </a:r>
            <a:r>
              <a:rPr sz="4800" spc="-15" dirty="0">
                <a:solidFill>
                  <a:srgbClr val="0064AF"/>
                </a:solidFill>
              </a:rPr>
              <a:t> </a:t>
            </a:r>
            <a:r>
              <a:rPr sz="4800" dirty="0">
                <a:solidFill>
                  <a:srgbClr val="0064AF"/>
                </a:solidFill>
              </a:rPr>
              <a:t>1</a:t>
            </a:r>
            <a:endParaRPr sz="4800" dirty="0"/>
          </a:p>
        </p:txBody>
      </p:sp>
      <p:sp>
        <p:nvSpPr>
          <p:cNvPr id="6" name="TextBox 5">
            <a:extLst>
              <a:ext uri="{FF2B5EF4-FFF2-40B4-BE49-F238E27FC236}">
                <a16:creationId xmlns:a16="http://schemas.microsoft.com/office/drawing/2014/main" id="{F9D6AE5D-0910-CFAA-8515-FA7037ACB497}"/>
              </a:ext>
            </a:extLst>
          </p:cNvPr>
          <p:cNvSpPr txBox="1"/>
          <p:nvPr/>
        </p:nvSpPr>
        <p:spPr>
          <a:xfrm>
            <a:off x="3512987" y="1859339"/>
            <a:ext cx="8230195" cy="3416320"/>
          </a:xfrm>
          <a:prstGeom prst="rect">
            <a:avLst/>
          </a:prstGeom>
          <a:noFill/>
        </p:spPr>
        <p:txBody>
          <a:bodyPr wrap="square">
            <a:spAutoFit/>
          </a:bodyPr>
          <a:lstStyle/>
          <a:p>
            <a:r>
              <a:rPr lang="en-GR" b="1" dirty="0">
                <a:solidFill>
                  <a:schemeClr val="bg1"/>
                </a:solidFill>
              </a:rPr>
              <a:t>Τα 10 βήματα για την κατάθεση μιας αίτησης για τη Βασική Δράση 1 στο Erasmus+</a:t>
            </a:r>
          </a:p>
          <a:p>
            <a:r>
              <a:rPr lang="en-GR" dirty="0">
                <a:solidFill>
                  <a:schemeClr val="bg1"/>
                </a:solidFill>
              </a:rPr>
              <a:t> Βήμα 1. Ενημέρωση</a:t>
            </a:r>
          </a:p>
          <a:p>
            <a:r>
              <a:rPr lang="en-GR" dirty="0">
                <a:solidFill>
                  <a:schemeClr val="bg1"/>
                </a:solidFill>
              </a:rPr>
              <a:t> Βήμα 2. Επιλεξιμότητα</a:t>
            </a:r>
          </a:p>
          <a:p>
            <a:r>
              <a:rPr lang="el-GR" dirty="0">
                <a:solidFill>
                  <a:schemeClr val="bg1"/>
                </a:solidFill>
              </a:rPr>
              <a:t> </a:t>
            </a:r>
            <a:r>
              <a:rPr lang="en-GR" dirty="0">
                <a:solidFill>
                  <a:schemeClr val="bg1"/>
                </a:solidFill>
              </a:rPr>
              <a:t>Βήμα 3. Προθεσμίες</a:t>
            </a:r>
          </a:p>
          <a:p>
            <a:r>
              <a:rPr lang="en-GR" dirty="0">
                <a:solidFill>
                  <a:schemeClr val="bg1"/>
                </a:solidFill>
              </a:rPr>
              <a:t> Βήμα 4. Εγγραφή στο EU Login</a:t>
            </a:r>
          </a:p>
          <a:p>
            <a:r>
              <a:rPr lang="en-GR" dirty="0">
                <a:solidFill>
                  <a:schemeClr val="bg1"/>
                </a:solidFill>
              </a:rPr>
              <a:t> Βήμα 5. Λήψη κωδικού Organisation ID</a:t>
            </a:r>
          </a:p>
          <a:p>
            <a:r>
              <a:rPr lang="en-GR" dirty="0">
                <a:solidFill>
                  <a:schemeClr val="bg1"/>
                </a:solidFill>
              </a:rPr>
              <a:t> Βήμα 6. Αιτήσεις</a:t>
            </a:r>
          </a:p>
          <a:p>
            <a:r>
              <a:rPr lang="el-GR" dirty="0">
                <a:solidFill>
                  <a:schemeClr val="bg1"/>
                </a:solidFill>
              </a:rPr>
              <a:t> </a:t>
            </a:r>
            <a:r>
              <a:rPr lang="en-GR" dirty="0">
                <a:solidFill>
                  <a:schemeClr val="bg1"/>
                </a:solidFill>
              </a:rPr>
              <a:t>Βήμα 7. Συγγραφή της αίτησης</a:t>
            </a:r>
            <a:endParaRPr lang="el-GR" dirty="0">
              <a:solidFill>
                <a:schemeClr val="bg1"/>
              </a:solidFill>
            </a:endParaRPr>
          </a:p>
          <a:p>
            <a:r>
              <a:rPr lang="el-GR" dirty="0">
                <a:solidFill>
                  <a:schemeClr val="bg1"/>
                </a:solidFill>
              </a:rPr>
              <a:t> </a:t>
            </a:r>
            <a:r>
              <a:rPr lang="en-GR" dirty="0">
                <a:solidFill>
                  <a:schemeClr val="bg1"/>
                </a:solidFill>
              </a:rPr>
              <a:t>Βήμα 8. Υποβολή της αίτησης</a:t>
            </a:r>
          </a:p>
          <a:p>
            <a:r>
              <a:rPr lang="el-GR" dirty="0">
                <a:solidFill>
                  <a:schemeClr val="bg1"/>
                </a:solidFill>
              </a:rPr>
              <a:t> </a:t>
            </a:r>
            <a:r>
              <a:rPr lang="en-GR" dirty="0">
                <a:solidFill>
                  <a:schemeClr val="bg1"/>
                </a:solidFill>
              </a:rPr>
              <a:t>Βήμα 9. Αξιολόγηση της αίτησης</a:t>
            </a:r>
          </a:p>
          <a:p>
            <a:r>
              <a:rPr lang="en-GR" dirty="0">
                <a:solidFill>
                  <a:schemeClr val="bg1"/>
                </a:solidFill>
              </a:rPr>
              <a:t> Βήμα 10. Ανακοίνωση αποτελεσμάτων</a:t>
            </a:r>
            <a:endParaRPr lang="el-GR" dirty="0">
              <a:solidFill>
                <a:schemeClr val="bg1"/>
              </a:solidFill>
            </a:endParaRPr>
          </a:p>
          <a:p>
            <a:endParaRPr lang="el-GR" dirty="0">
              <a:solidFill>
                <a:schemeClr val="bg1"/>
              </a:solidFill>
            </a:endParaRPr>
          </a:p>
        </p:txBody>
      </p:sp>
      <p:sp>
        <p:nvSpPr>
          <p:cNvPr id="8" name="TextBox 7">
            <a:extLst>
              <a:ext uri="{FF2B5EF4-FFF2-40B4-BE49-F238E27FC236}">
                <a16:creationId xmlns:a16="http://schemas.microsoft.com/office/drawing/2014/main" id="{3D42AA76-BFF6-E9EF-1F3A-A1AAE66BDAEC}"/>
              </a:ext>
            </a:extLst>
          </p:cNvPr>
          <p:cNvSpPr txBox="1"/>
          <p:nvPr/>
        </p:nvSpPr>
        <p:spPr>
          <a:xfrm>
            <a:off x="3677473" y="5827916"/>
            <a:ext cx="8487669" cy="369332"/>
          </a:xfrm>
          <a:prstGeom prst="rect">
            <a:avLst/>
          </a:prstGeom>
          <a:noFill/>
        </p:spPr>
        <p:txBody>
          <a:bodyPr wrap="square">
            <a:spAutoFit/>
          </a:bodyPr>
          <a:lstStyle>
            <a:defPPr>
              <a:defRPr lang="en-US"/>
            </a:defPPr>
          </a:lstStyle>
          <a:p>
            <a:r>
              <a:rPr lang="en-GB" dirty="0">
                <a:solidFill>
                  <a:schemeClr val="bg1"/>
                </a:solidFill>
                <a:hlinkClick r:id="rId4">
                  <a:extLst>
                    <a:ext uri="{A12FA001-AC4F-418D-AE19-62706E023703}">
                      <ahyp:hlinkClr xmlns:ahyp="http://schemas.microsoft.com/office/drawing/2018/hyperlinkcolor" xmlns="" val="tx"/>
                    </a:ext>
                  </a:extLst>
                </a:hlinkClick>
              </a:rPr>
              <a:t>https://www.iky.gr/el/erasmus-plus-key1-action-1/aitiseis-ka1-mathisiaki-kinitikotita</a:t>
            </a:r>
            <a:r>
              <a:rPr lang="en-GB" dirty="0">
                <a:solidFill>
                  <a:schemeClr val="bg1"/>
                </a:solidFill>
              </a:rPr>
              <a:t> </a:t>
            </a:r>
            <a:r>
              <a:rPr lang="el-GR" dirty="0">
                <a:solidFill>
                  <a:schemeClr val="bg1"/>
                </a:solidFill>
              </a:rPr>
              <a:t>    </a:t>
            </a:r>
            <a:endParaRPr lang="en-GR" dirty="0">
              <a:solidFill>
                <a:schemeClr val="bg1"/>
              </a:solidFill>
            </a:endParaRPr>
          </a:p>
        </p:txBody>
      </p:sp>
      <p:pic>
        <p:nvPicPr>
          <p:cNvPr id="2057" name="Picture 9" descr="Ίδρυμα Κρατικών Υποτροφιών (Ελλάδα) - Βικιπαίδεια">
            <a:extLst>
              <a:ext uri="{FF2B5EF4-FFF2-40B4-BE49-F238E27FC236}">
                <a16:creationId xmlns:a16="http://schemas.microsoft.com/office/drawing/2014/main" id="{AB662973-0B1B-5332-2DB9-2B9E57ED9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42" y="2780928"/>
            <a:ext cx="2010251" cy="1872208"/>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My Application</a:t>
            </a:r>
          </a:p>
        </p:txBody>
      </p:sp>
      <p:sp>
        <p:nvSpPr>
          <p:cNvPr id="4" name="Rectangle 3"/>
          <p:cNvSpPr/>
          <p:nvPr/>
        </p:nvSpPr>
        <p:spPr>
          <a:xfrm>
            <a:off x="124325" y="745738"/>
            <a:ext cx="9621253" cy="1015663"/>
          </a:xfrm>
          <a:prstGeom prst="rect">
            <a:avLst/>
          </a:prstGeom>
        </p:spPr>
        <p:txBody>
          <a:bodyPr wrap="square">
            <a:spAutoFit/>
          </a:bodyPr>
          <a:lstStyle/>
          <a:p>
            <a:pPr marL="457200" indent="-457200">
              <a:buFont typeface="+mj-lt"/>
              <a:buAutoNum type="arabicPeriod"/>
            </a:pPr>
            <a:r>
              <a:rPr lang="en-GB" sz="2000" dirty="0">
                <a:solidFill>
                  <a:schemeClr val="bg1"/>
                </a:solidFill>
                <a:latin typeface="Century Gothic" panose="020B0502020202020204" pitchFamily="34" charset="0"/>
              </a:rPr>
              <a:t>Search and filter:</a:t>
            </a:r>
            <a:r>
              <a:rPr lang="el-GR" sz="2000" dirty="0">
                <a:solidFill>
                  <a:schemeClr val="bg1"/>
                </a:solidFill>
                <a:latin typeface="Century Gothic" panose="020B0502020202020204" pitchFamily="34" charset="0"/>
              </a:rPr>
              <a:t> Επιλογή φίλτρων για εξεύρεση αιτήσεων</a:t>
            </a:r>
            <a:r>
              <a:rPr lang="en-GB" sz="2000" dirty="0">
                <a:solidFill>
                  <a:schemeClr val="bg1"/>
                </a:solidFill>
                <a:latin typeface="Century Gothic" panose="020B0502020202020204" pitchFamily="34" charset="0"/>
              </a:rPr>
              <a:t> </a:t>
            </a:r>
          </a:p>
          <a:p>
            <a:pPr marL="457200" indent="-457200">
              <a:buFont typeface="+mj-lt"/>
              <a:buAutoNum type="arabicPeriod"/>
            </a:pPr>
            <a:r>
              <a:rPr lang="en-GB" sz="2000" dirty="0">
                <a:solidFill>
                  <a:schemeClr val="bg1"/>
                </a:solidFill>
                <a:latin typeface="Century Gothic" panose="020B0502020202020204" pitchFamily="34" charset="0"/>
              </a:rPr>
              <a:t>Search Results:</a:t>
            </a:r>
            <a:r>
              <a:rPr lang="el-GR" sz="2000" dirty="0">
                <a:solidFill>
                  <a:schemeClr val="bg1"/>
                </a:solidFill>
                <a:latin typeface="Century Gothic" panose="020B0502020202020204" pitchFamily="34" charset="0"/>
              </a:rPr>
              <a:t> Φίλτρα που έχουν επιλεγεί</a:t>
            </a:r>
            <a:endParaRPr lang="en-GB" sz="2000" dirty="0">
              <a:solidFill>
                <a:schemeClr val="bg1"/>
              </a:solidFill>
              <a:latin typeface="Century Gothic" panose="020B0502020202020204" pitchFamily="34" charset="0"/>
            </a:endParaRPr>
          </a:p>
          <a:p>
            <a:pPr marL="457200" indent="-457200">
              <a:buFont typeface="+mj-lt"/>
              <a:buAutoNum type="arabicPeriod"/>
            </a:pPr>
            <a:r>
              <a:rPr lang="el-GR" sz="2000" dirty="0">
                <a:solidFill>
                  <a:schemeClr val="bg1"/>
                </a:solidFill>
                <a:latin typeface="Century Gothic" panose="020B0502020202020204" pitchFamily="34" charset="0"/>
              </a:rPr>
              <a:t>Λίστα αποτελεσμάτων</a:t>
            </a:r>
          </a:p>
        </p:txBody>
      </p:sp>
      <p:pic>
        <p:nvPicPr>
          <p:cNvPr id="5" name="Picture 4"/>
          <p:cNvPicPr>
            <a:picLocks noChangeAspect="1"/>
          </p:cNvPicPr>
          <p:nvPr/>
        </p:nvPicPr>
        <p:blipFill>
          <a:blip r:embed="rId3"/>
          <a:stretch>
            <a:fillRect/>
          </a:stretch>
        </p:blipFill>
        <p:spPr>
          <a:xfrm>
            <a:off x="1" y="1931407"/>
            <a:ext cx="12192000" cy="4174118"/>
          </a:xfrm>
          <a:prstGeom prst="rect">
            <a:avLst/>
          </a:prstGeom>
        </p:spPr>
      </p:pic>
      <p:cxnSp>
        <p:nvCxnSpPr>
          <p:cNvPr id="7" name="Straight Arrow Connector 6"/>
          <p:cNvCxnSpPr/>
          <p:nvPr/>
        </p:nvCxnSpPr>
        <p:spPr>
          <a:xfrm flipH="1">
            <a:off x="950495" y="2454440"/>
            <a:ext cx="57751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064042" y="2454440"/>
            <a:ext cx="57751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822157" y="2775282"/>
            <a:ext cx="57751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8877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My Application</a:t>
            </a:r>
          </a:p>
        </p:txBody>
      </p:sp>
      <p:sp>
        <p:nvSpPr>
          <p:cNvPr id="4" name="Rectangle 3"/>
          <p:cNvSpPr/>
          <p:nvPr/>
        </p:nvSpPr>
        <p:spPr>
          <a:xfrm>
            <a:off x="124326" y="745738"/>
            <a:ext cx="7351512" cy="5940088"/>
          </a:xfrm>
          <a:prstGeom prst="rect">
            <a:avLst/>
          </a:prstGeom>
        </p:spPr>
        <p:txBody>
          <a:bodyPr wrap="square">
            <a:spAutoFit/>
          </a:bodyPr>
          <a:lstStyle/>
          <a:p>
            <a:pPr marL="457200" indent="-457200">
              <a:lnSpc>
                <a:spcPct val="150000"/>
              </a:lnSpc>
              <a:buFont typeface="+mj-lt"/>
              <a:buAutoNum type="arabicPeriod"/>
            </a:pPr>
            <a:r>
              <a:rPr lang="el-GR" sz="2000" dirty="0">
                <a:solidFill>
                  <a:schemeClr val="bg1"/>
                </a:solidFill>
                <a:latin typeface="Century Gothic" panose="020B0502020202020204" pitchFamily="34" charset="0"/>
              </a:rPr>
              <a:t>Διαθέσιμες ημέρες πριν από την καταληκτική προθεσμία</a:t>
            </a:r>
            <a:endParaRPr lang="en-GB" sz="2000" dirty="0">
              <a:solidFill>
                <a:schemeClr val="bg1"/>
              </a:solidFill>
              <a:latin typeface="Century Gothic" panose="020B0502020202020204" pitchFamily="34" charset="0"/>
            </a:endParaRPr>
          </a:p>
          <a:p>
            <a:pPr marL="457200" indent="-457200">
              <a:lnSpc>
                <a:spcPct val="150000"/>
              </a:lnSpc>
              <a:buFont typeface="+mj-lt"/>
              <a:buAutoNum type="arabicPeriod"/>
            </a:pPr>
            <a:r>
              <a:rPr lang="en-US" sz="2000" dirty="0">
                <a:solidFill>
                  <a:schemeClr val="bg1"/>
                </a:solidFill>
                <a:latin typeface="Century Gothic" panose="020B0502020202020204" pitchFamily="34" charset="0"/>
              </a:rPr>
              <a:t>Application Status</a:t>
            </a:r>
            <a:endParaRPr lang="en-GB" sz="2000" dirty="0">
              <a:solidFill>
                <a:schemeClr val="bg1"/>
              </a:solidFill>
              <a:latin typeface="Century Gothic" panose="020B0502020202020204" pitchFamily="34" charset="0"/>
            </a:endParaRPr>
          </a:p>
          <a:p>
            <a:pPr marL="457200" indent="-457200">
              <a:lnSpc>
                <a:spcPct val="150000"/>
              </a:lnSpc>
              <a:buFont typeface="+mj-lt"/>
              <a:buAutoNum type="arabicPeriod"/>
            </a:pPr>
            <a:r>
              <a:rPr lang="en-US" sz="2000" dirty="0">
                <a:solidFill>
                  <a:schemeClr val="bg1"/>
                </a:solidFill>
                <a:latin typeface="Century Gothic" panose="020B0502020202020204" pitchFamily="34" charset="0"/>
              </a:rPr>
              <a:t>Actions button: </a:t>
            </a:r>
          </a:p>
          <a:p>
            <a:pPr>
              <a:lnSpc>
                <a:spcPct val="150000"/>
              </a:lnSpc>
              <a:buFontTx/>
              <a:buChar char="-"/>
            </a:pPr>
            <a:r>
              <a:rPr lang="en-US" sz="2000" b="1" dirty="0">
                <a:solidFill>
                  <a:schemeClr val="bg1"/>
                </a:solidFill>
                <a:latin typeface="Century Gothic" panose="020B0502020202020204" pitchFamily="34" charset="0"/>
              </a:rPr>
              <a:t>Edit</a:t>
            </a:r>
            <a:r>
              <a:rPr lang="en-US" sz="2000"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Επεξεργασία της αίτησης</a:t>
            </a:r>
            <a:r>
              <a:rPr lang="en-US" sz="2000" dirty="0">
                <a:solidFill>
                  <a:schemeClr val="bg1"/>
                </a:solidFill>
                <a:latin typeface="Century Gothic" panose="020B0502020202020204" pitchFamily="34" charset="0"/>
              </a:rPr>
              <a:t> </a:t>
            </a:r>
          </a:p>
          <a:p>
            <a:pPr>
              <a:lnSpc>
                <a:spcPct val="150000"/>
              </a:lnSpc>
              <a:buFontTx/>
              <a:buChar char="-"/>
            </a:pPr>
            <a:r>
              <a:rPr lang="en-US" sz="2000" b="1" dirty="0">
                <a:solidFill>
                  <a:schemeClr val="bg1"/>
                </a:solidFill>
                <a:latin typeface="Century Gothic" panose="020B0502020202020204" pitchFamily="34" charset="0"/>
              </a:rPr>
              <a:t>Preview:</a:t>
            </a:r>
            <a:r>
              <a:rPr lang="en-US" sz="2000"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αντί για </a:t>
            </a:r>
            <a:r>
              <a:rPr lang="en-US" sz="2000" dirty="0">
                <a:solidFill>
                  <a:schemeClr val="bg1"/>
                </a:solidFill>
                <a:latin typeface="Century Gothic" panose="020B0502020202020204" pitchFamily="34" charset="0"/>
              </a:rPr>
              <a:t>edit </a:t>
            </a:r>
            <a:r>
              <a:rPr lang="el-GR" sz="2000" dirty="0">
                <a:solidFill>
                  <a:schemeClr val="bg1"/>
                </a:solidFill>
                <a:latin typeface="Century Gothic" panose="020B0502020202020204" pitchFamily="34" charset="0"/>
              </a:rPr>
              <a:t>μετά από την υποβολή</a:t>
            </a:r>
            <a:endParaRPr lang="en-US" sz="2000" dirty="0">
              <a:solidFill>
                <a:schemeClr val="bg1"/>
              </a:solidFill>
              <a:latin typeface="Century Gothic" panose="020B0502020202020204" pitchFamily="34" charset="0"/>
            </a:endParaRPr>
          </a:p>
          <a:p>
            <a:pPr>
              <a:lnSpc>
                <a:spcPct val="150000"/>
              </a:lnSpc>
              <a:buFontTx/>
              <a:buChar char="-"/>
            </a:pPr>
            <a:r>
              <a:rPr lang="en-US" sz="2000" b="1" dirty="0">
                <a:solidFill>
                  <a:schemeClr val="bg1"/>
                </a:solidFill>
                <a:latin typeface="Century Gothic" panose="020B0502020202020204" pitchFamily="34" charset="0"/>
              </a:rPr>
              <a:t>Delete</a:t>
            </a:r>
            <a:r>
              <a:rPr lang="en-US" sz="2000"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Διαγραφή της αίτησης. Δεν είναι διαθέσιμη ως επιλογή μετά από την υποβολή της αίτησης</a:t>
            </a:r>
            <a:endParaRPr lang="en-US" sz="2000" dirty="0">
              <a:solidFill>
                <a:schemeClr val="bg1"/>
              </a:solidFill>
              <a:latin typeface="Century Gothic" panose="020B0502020202020204" pitchFamily="34" charset="0"/>
            </a:endParaRPr>
          </a:p>
          <a:p>
            <a:pPr>
              <a:lnSpc>
                <a:spcPct val="150000"/>
              </a:lnSpc>
              <a:buFontTx/>
              <a:buChar char="-"/>
            </a:pPr>
            <a:r>
              <a:rPr lang="en-US" sz="2000" b="1" dirty="0">
                <a:solidFill>
                  <a:schemeClr val="bg1"/>
                </a:solidFill>
                <a:latin typeface="Century Gothic" panose="020B0502020202020204" pitchFamily="34" charset="0"/>
              </a:rPr>
              <a:t>S</a:t>
            </a:r>
            <a:r>
              <a:rPr lang="en-GB" sz="2000" b="1" dirty="0" err="1">
                <a:solidFill>
                  <a:schemeClr val="bg1"/>
                </a:solidFill>
                <a:latin typeface="Century Gothic" panose="020B0502020202020204" pitchFamily="34" charset="0"/>
              </a:rPr>
              <a:t>ubmission</a:t>
            </a:r>
            <a:r>
              <a:rPr lang="en-GB" sz="2000" b="1" dirty="0">
                <a:solidFill>
                  <a:schemeClr val="bg1"/>
                </a:solidFill>
                <a:latin typeface="Century Gothic" panose="020B0502020202020204" pitchFamily="34" charset="0"/>
              </a:rPr>
              <a:t> History</a:t>
            </a:r>
            <a:r>
              <a:rPr lang="en-US" sz="2000" dirty="0">
                <a:solidFill>
                  <a:schemeClr val="bg1"/>
                </a:solidFill>
                <a:latin typeface="Century Gothic" panose="020B0502020202020204" pitchFamily="34" charset="0"/>
              </a:rPr>
              <a:t>:</a:t>
            </a:r>
            <a:r>
              <a:rPr lang="el-GR" sz="2000" dirty="0">
                <a:solidFill>
                  <a:schemeClr val="bg1"/>
                </a:solidFill>
                <a:latin typeface="Century Gothic" panose="020B0502020202020204" pitchFamily="34" charset="0"/>
              </a:rPr>
              <a:t> Ιστορικό υποβολής της αίτησης</a:t>
            </a:r>
            <a:endParaRPr lang="en-US" sz="2000" dirty="0">
              <a:solidFill>
                <a:schemeClr val="bg1"/>
              </a:solidFill>
              <a:latin typeface="Century Gothic" panose="020B0502020202020204" pitchFamily="34" charset="0"/>
            </a:endParaRPr>
          </a:p>
          <a:p>
            <a:pPr>
              <a:lnSpc>
                <a:spcPct val="150000"/>
              </a:lnSpc>
              <a:buFontTx/>
              <a:buChar char="-"/>
            </a:pPr>
            <a:r>
              <a:rPr lang="en-US" sz="2000" b="1" dirty="0">
                <a:solidFill>
                  <a:schemeClr val="bg1"/>
                </a:solidFill>
                <a:latin typeface="Century Gothic" panose="020B0502020202020204" pitchFamily="34" charset="0"/>
              </a:rPr>
              <a:t>Sharing</a:t>
            </a:r>
            <a:r>
              <a:rPr lang="en-US" sz="2000"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Αποστολή της αίτησης σε άλλα άτομα και εκχώρηση δικαιωμάτων για</a:t>
            </a:r>
            <a:r>
              <a:rPr lang="en-US" sz="2000"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Ανάγνωση/Επεξεργασία/Υποβολή</a:t>
            </a:r>
          </a:p>
          <a:p>
            <a:endParaRPr lang="el-GR" sz="2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736" y="2513828"/>
            <a:ext cx="4067944" cy="3492543"/>
          </a:xfrm>
          <a:prstGeom prst="rect">
            <a:avLst/>
          </a:prstGeom>
        </p:spPr>
      </p:pic>
      <p:grpSp>
        <p:nvGrpSpPr>
          <p:cNvPr id="7" name="Group 6"/>
          <p:cNvGrpSpPr/>
          <p:nvPr/>
        </p:nvGrpSpPr>
        <p:grpSpPr>
          <a:xfrm>
            <a:off x="8500133" y="1923829"/>
            <a:ext cx="360040" cy="469355"/>
            <a:chOff x="8714671" y="1522944"/>
            <a:chExt cx="360040" cy="469355"/>
          </a:xfrm>
        </p:grpSpPr>
        <p:sp>
          <p:nvSpPr>
            <p:cNvPr id="8" name="Teardrop 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TextBox 8"/>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grpSp>
        <p:nvGrpSpPr>
          <p:cNvPr id="10" name="Group 9"/>
          <p:cNvGrpSpPr/>
          <p:nvPr/>
        </p:nvGrpSpPr>
        <p:grpSpPr>
          <a:xfrm>
            <a:off x="9759815" y="1924116"/>
            <a:ext cx="360040" cy="469355"/>
            <a:chOff x="8714671" y="1522944"/>
            <a:chExt cx="360040" cy="469355"/>
          </a:xfrm>
        </p:grpSpPr>
        <p:sp>
          <p:nvSpPr>
            <p:cNvPr id="11" name="Teardrop 10"/>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TextBox 11"/>
            <p:cNvSpPr txBox="1"/>
            <p:nvPr/>
          </p:nvSpPr>
          <p:spPr>
            <a:xfrm>
              <a:off x="8729765" y="1572955"/>
              <a:ext cx="321910" cy="369332"/>
            </a:xfrm>
            <a:prstGeom prst="rect">
              <a:avLst/>
            </a:prstGeom>
            <a:noFill/>
          </p:spPr>
          <p:txBody>
            <a:bodyPr wrap="square" rtlCol="0">
              <a:spAutoFit/>
            </a:bodyPr>
            <a:lstStyle/>
            <a:p>
              <a:r>
                <a:rPr lang="en-US" b="1" dirty="0">
                  <a:solidFill>
                    <a:srgbClr val="FFC000"/>
                  </a:solidFill>
                </a:rPr>
                <a:t>2</a:t>
              </a:r>
            </a:p>
          </p:txBody>
        </p:sp>
      </p:grpSp>
      <p:grpSp>
        <p:nvGrpSpPr>
          <p:cNvPr id="13" name="Group 12"/>
          <p:cNvGrpSpPr/>
          <p:nvPr/>
        </p:nvGrpSpPr>
        <p:grpSpPr>
          <a:xfrm>
            <a:off x="11174653" y="1969187"/>
            <a:ext cx="360040" cy="469355"/>
            <a:chOff x="8714671" y="1522944"/>
            <a:chExt cx="360040" cy="469355"/>
          </a:xfrm>
        </p:grpSpPr>
        <p:sp>
          <p:nvSpPr>
            <p:cNvPr id="14" name="Teardrop 13"/>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p:cNvSpPr txBox="1"/>
            <p:nvPr/>
          </p:nvSpPr>
          <p:spPr>
            <a:xfrm>
              <a:off x="8729765" y="1572955"/>
              <a:ext cx="321910" cy="369332"/>
            </a:xfrm>
            <a:prstGeom prst="rect">
              <a:avLst/>
            </a:prstGeom>
            <a:noFill/>
          </p:spPr>
          <p:txBody>
            <a:bodyPr wrap="square" rtlCol="0">
              <a:spAutoFit/>
            </a:bodyPr>
            <a:lstStyle/>
            <a:p>
              <a:r>
                <a:rPr lang="en-US" b="1" dirty="0">
                  <a:solidFill>
                    <a:srgbClr val="FFC000"/>
                  </a:solidFill>
                </a:rPr>
                <a:t>3</a:t>
              </a:r>
            </a:p>
          </p:txBody>
        </p:sp>
      </p:grpSp>
    </p:spTree>
    <p:extLst>
      <p:ext uri="{BB962C8B-B14F-4D97-AF65-F5344CB8AC3E}">
        <p14:creationId xmlns:p14="http://schemas.microsoft.com/office/powerpoint/2010/main" val="321554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APPLICATION STATUSES</a:t>
            </a:r>
            <a:r>
              <a:rPr lang="el-GR" sz="2800" dirty="0">
                <a:solidFill>
                  <a:schemeClr val="bg1"/>
                </a:solidFill>
                <a:latin typeface="Century Gothic" panose="020B0502020202020204" pitchFamily="34" charset="0"/>
              </a:rPr>
              <a:t>	</a:t>
            </a:r>
            <a:endParaRPr lang="en-GB" sz="2800" dirty="0">
              <a:solidFill>
                <a:schemeClr val="bg1"/>
              </a:solidFill>
              <a:latin typeface="Century Gothic" panose="020B0502020202020204" pitchFamily="34" charset="0"/>
            </a:endParaRPr>
          </a:p>
        </p:txBody>
      </p:sp>
      <p:sp>
        <p:nvSpPr>
          <p:cNvPr id="4" name="Rectangle 3"/>
          <p:cNvSpPr/>
          <p:nvPr/>
        </p:nvSpPr>
        <p:spPr>
          <a:xfrm>
            <a:off x="124326" y="745738"/>
            <a:ext cx="11762874" cy="2862322"/>
          </a:xfrm>
          <a:prstGeom prst="rect">
            <a:avLst/>
          </a:prstGeom>
        </p:spPr>
        <p:txBody>
          <a:bodyPr wrap="square">
            <a:spAutoFit/>
          </a:bodyPr>
          <a:lstStyle/>
          <a:p>
            <a:pPr algn="just"/>
            <a:r>
              <a:rPr lang="en-GB" sz="1600" b="1" dirty="0">
                <a:solidFill>
                  <a:schemeClr val="bg1"/>
                </a:solidFill>
                <a:latin typeface="Century Gothic" panose="020B0502020202020204" pitchFamily="34" charset="0"/>
              </a:rPr>
              <a:t>Draft</a:t>
            </a:r>
            <a:r>
              <a:rPr lang="en-US" sz="1600" dirty="0">
                <a:solidFill>
                  <a:schemeClr val="bg1"/>
                </a:solidFill>
                <a:latin typeface="Century Gothic" panose="020B0502020202020204" pitchFamily="34" charset="0"/>
              </a:rPr>
              <a:t>: </a:t>
            </a:r>
            <a:r>
              <a:rPr lang="el-GR" sz="1600" dirty="0">
                <a:solidFill>
                  <a:schemeClr val="bg1"/>
                </a:solidFill>
                <a:latin typeface="Century Gothic" panose="020B0502020202020204" pitchFamily="34" charset="0"/>
              </a:rPr>
              <a:t>Η αίτηση δεν έχει συμπληρωθεί ή συμπληρώθηκε, αλλά δεν υποβλήθηκε ακόμα</a:t>
            </a:r>
          </a:p>
          <a:p>
            <a:pPr lvl="1" algn="just"/>
            <a:r>
              <a:rPr lang="en-GB" sz="1600" b="1" dirty="0">
                <a:solidFill>
                  <a:schemeClr val="bg1"/>
                </a:solidFill>
                <a:latin typeface="Century Gothic" panose="020B0502020202020204" pitchFamily="34" charset="0"/>
              </a:rPr>
              <a:t>Reopened </a:t>
            </a:r>
            <a:r>
              <a:rPr lang="el-GR" sz="1600" b="1" dirty="0">
                <a:solidFill>
                  <a:schemeClr val="bg1"/>
                </a:solidFill>
                <a:latin typeface="Century Gothic" panose="020B0502020202020204" pitchFamily="34" charset="0"/>
              </a:rPr>
              <a:t>&amp; </a:t>
            </a:r>
            <a:r>
              <a:rPr lang="en-GB" sz="1600" b="1" dirty="0">
                <a:solidFill>
                  <a:schemeClr val="bg1"/>
                </a:solidFill>
                <a:latin typeface="Century Gothic" panose="020B0502020202020204" pitchFamily="34" charset="0"/>
              </a:rPr>
              <a:t>draft: </a:t>
            </a:r>
            <a:r>
              <a:rPr lang="el-GR" sz="1600" dirty="0">
                <a:solidFill>
                  <a:schemeClr val="bg1"/>
                </a:solidFill>
                <a:latin typeface="Century Gothic" panose="020B0502020202020204" pitchFamily="34" charset="0"/>
              </a:rPr>
              <a:t>ο </a:t>
            </a:r>
            <a:r>
              <a:rPr lang="el-GR" sz="1600" dirty="0" err="1">
                <a:solidFill>
                  <a:schemeClr val="bg1"/>
                </a:solidFill>
                <a:latin typeface="Century Gothic" panose="020B0502020202020204" pitchFamily="34" charset="0"/>
              </a:rPr>
              <a:t>αιτητής</a:t>
            </a:r>
            <a:r>
              <a:rPr lang="el-GR" sz="1600" dirty="0">
                <a:solidFill>
                  <a:schemeClr val="bg1"/>
                </a:solidFill>
                <a:latin typeface="Century Gothic" panose="020B0502020202020204" pitchFamily="34" charset="0"/>
              </a:rPr>
              <a:t> έχει ανοίξει την αίτηση εκ νέου πριν από την προθεσμία</a:t>
            </a:r>
            <a:endParaRPr lang="en-GB" sz="1600" dirty="0">
              <a:solidFill>
                <a:schemeClr val="bg1"/>
              </a:solidFill>
              <a:latin typeface="Century Gothic" panose="020B0502020202020204" pitchFamily="34" charset="0"/>
            </a:endParaRPr>
          </a:p>
          <a:p>
            <a:pPr lvl="1" algn="just"/>
            <a:r>
              <a:rPr lang="en-GB" sz="1600" b="1" dirty="0">
                <a:solidFill>
                  <a:schemeClr val="bg1"/>
                </a:solidFill>
                <a:latin typeface="Century Gothic" panose="020B0502020202020204" pitchFamily="34" charset="0"/>
              </a:rPr>
              <a:t>Reopened by NA and only Submit Allowed:</a:t>
            </a:r>
            <a:r>
              <a:rPr lang="en-GB" sz="1600" dirty="0">
                <a:solidFill>
                  <a:schemeClr val="bg1"/>
                </a:solidFill>
                <a:latin typeface="Century Gothic" panose="020B0502020202020204" pitchFamily="34" charset="0"/>
              </a:rPr>
              <a:t> </a:t>
            </a:r>
            <a:r>
              <a:rPr lang="el-GR" sz="1600" dirty="0">
                <a:solidFill>
                  <a:schemeClr val="bg1"/>
                </a:solidFill>
                <a:latin typeface="Century Gothic" panose="020B0502020202020204" pitchFamily="34" charset="0"/>
              </a:rPr>
              <a:t>έχει επέλθει η προθεσμία υποβολής, αλλά η Εθνική Υπηρεσία επιτρέπει την υποβολή εκ νέου χωρίς αλλαγές</a:t>
            </a:r>
            <a:endParaRPr lang="en-GB" sz="1600" dirty="0">
              <a:solidFill>
                <a:schemeClr val="bg1"/>
              </a:solidFill>
              <a:latin typeface="Century Gothic" panose="020B0502020202020204" pitchFamily="34" charset="0"/>
            </a:endParaRPr>
          </a:p>
          <a:p>
            <a:pPr lvl="1" algn="just"/>
            <a:r>
              <a:rPr lang="en-GB" sz="1600" b="1" dirty="0">
                <a:solidFill>
                  <a:schemeClr val="bg1"/>
                </a:solidFill>
                <a:latin typeface="Century Gothic" panose="020B0502020202020204" pitchFamily="34" charset="0"/>
              </a:rPr>
              <a:t>Reopened by NA and Edit/Submit Allowed:</a:t>
            </a:r>
            <a:r>
              <a:rPr lang="en-GB" sz="1600" dirty="0">
                <a:solidFill>
                  <a:schemeClr val="bg1"/>
                </a:solidFill>
                <a:latin typeface="Century Gothic" panose="020B0502020202020204" pitchFamily="34" charset="0"/>
              </a:rPr>
              <a:t> </a:t>
            </a:r>
            <a:r>
              <a:rPr lang="el-GR" sz="1600" dirty="0">
                <a:solidFill>
                  <a:schemeClr val="bg1"/>
                </a:solidFill>
                <a:latin typeface="Century Gothic" panose="020B0502020202020204" pitchFamily="34" charset="0"/>
              </a:rPr>
              <a:t>έχει επέλθει η προθεσμία υποβολής, αλλά η Εθνική Υπηρεσία επιτρέπει την επεξεργασία και υποβολή εκ νέου της αίτησης λόγω τεχνικών προβλημάτων ή κατόπιν οδηγιών της ΕΕ</a:t>
            </a:r>
            <a:endParaRPr lang="en-GB" sz="1600" dirty="0">
              <a:solidFill>
                <a:schemeClr val="bg1"/>
              </a:solidFill>
              <a:latin typeface="Century Gothic" panose="020B0502020202020204" pitchFamily="34" charset="0"/>
            </a:endParaRPr>
          </a:p>
          <a:p>
            <a:pPr algn="just"/>
            <a:r>
              <a:rPr lang="en-GB" sz="1600" b="1" dirty="0">
                <a:solidFill>
                  <a:schemeClr val="bg1"/>
                </a:solidFill>
                <a:latin typeface="Century Gothic" panose="020B0502020202020204" pitchFamily="34" charset="0"/>
              </a:rPr>
              <a:t>Submitted</a:t>
            </a:r>
            <a:r>
              <a:rPr lang="en-GB" sz="1600" dirty="0">
                <a:solidFill>
                  <a:schemeClr val="bg1"/>
                </a:solidFill>
                <a:latin typeface="Century Gothic" panose="020B0502020202020204" pitchFamily="34" charset="0"/>
              </a:rPr>
              <a:t>: </a:t>
            </a:r>
            <a:r>
              <a:rPr lang="el-GR" sz="1600" dirty="0">
                <a:solidFill>
                  <a:schemeClr val="bg1"/>
                </a:solidFill>
                <a:latin typeface="Century Gothic" panose="020B0502020202020204" pitchFamily="34" charset="0"/>
              </a:rPr>
              <a:t>η αίτηση έχει υποβληθεί</a:t>
            </a:r>
            <a:endParaRPr lang="en-GB" sz="1600" dirty="0">
              <a:solidFill>
                <a:schemeClr val="bg1"/>
              </a:solidFill>
              <a:latin typeface="Century Gothic" panose="020B0502020202020204" pitchFamily="34" charset="0"/>
            </a:endParaRPr>
          </a:p>
          <a:p>
            <a:pPr algn="just"/>
            <a:r>
              <a:rPr lang="en-GB" sz="1600" b="1" dirty="0" err="1">
                <a:solidFill>
                  <a:schemeClr val="bg1"/>
                </a:solidFill>
                <a:latin typeface="Century Gothic" panose="020B0502020202020204" pitchFamily="34" charset="0"/>
              </a:rPr>
              <a:t>Unsubmitted</a:t>
            </a:r>
            <a:endParaRPr lang="en-GB" sz="1600" dirty="0">
              <a:solidFill>
                <a:schemeClr val="bg1"/>
              </a:solidFill>
              <a:latin typeface="Century Gothic" panose="020B0502020202020204" pitchFamily="34" charset="0"/>
            </a:endParaRPr>
          </a:p>
          <a:p>
            <a:pPr lvl="1" algn="just"/>
            <a:r>
              <a:rPr lang="en-GB" sz="1600" b="1" dirty="0">
                <a:solidFill>
                  <a:schemeClr val="bg1"/>
                </a:solidFill>
                <a:latin typeface="Century Gothic" panose="020B0502020202020204" pitchFamily="34" charset="0"/>
              </a:rPr>
              <a:t>Deadline Expired: </a:t>
            </a:r>
            <a:r>
              <a:rPr lang="el-GR" sz="1600" dirty="0">
                <a:solidFill>
                  <a:schemeClr val="bg1"/>
                </a:solidFill>
                <a:latin typeface="Century Gothic" panose="020B0502020202020204" pitchFamily="34" charset="0"/>
              </a:rPr>
              <a:t>η αίτηση δεν υποβλήθηκε εντός της προθεσμίας</a:t>
            </a:r>
            <a:endParaRPr lang="en-GB" sz="1600" dirty="0">
              <a:solidFill>
                <a:schemeClr val="bg1"/>
              </a:solidFill>
              <a:latin typeface="Century Gothic" panose="020B0502020202020204" pitchFamily="34" charset="0"/>
            </a:endParaRPr>
          </a:p>
          <a:p>
            <a:pPr lvl="1" algn="just"/>
            <a:r>
              <a:rPr lang="en-GB" sz="1600" b="1" dirty="0">
                <a:solidFill>
                  <a:schemeClr val="bg1"/>
                </a:solidFill>
                <a:latin typeface="Century Gothic" panose="020B0502020202020204" pitchFamily="34" charset="0"/>
              </a:rPr>
              <a:t>Deleted</a:t>
            </a:r>
            <a:r>
              <a:rPr lang="en-GB" sz="1600" dirty="0">
                <a:solidFill>
                  <a:schemeClr val="bg1"/>
                </a:solidFill>
                <a:latin typeface="Century Gothic" panose="020B0502020202020204" pitchFamily="34" charset="0"/>
              </a:rPr>
              <a:t>: </a:t>
            </a:r>
            <a:r>
              <a:rPr lang="el-GR" sz="1600" dirty="0">
                <a:solidFill>
                  <a:schemeClr val="bg1"/>
                </a:solidFill>
                <a:latin typeface="Century Gothic" panose="020B0502020202020204" pitchFamily="34" charset="0"/>
              </a:rPr>
              <a:t>η αίτηση δεν υποβλήθηκε και έχει διαγραφεί. (Μπορεί πάντοτε να γίνει </a:t>
            </a:r>
            <a:r>
              <a:rPr lang="en-US" sz="1600" dirty="0">
                <a:solidFill>
                  <a:schemeClr val="bg1"/>
                </a:solidFill>
                <a:latin typeface="Century Gothic" panose="020B0502020202020204" pitchFamily="34" charset="0"/>
              </a:rPr>
              <a:t> </a:t>
            </a:r>
            <a:r>
              <a:rPr lang="en-GB" sz="1600" b="1" dirty="0">
                <a:solidFill>
                  <a:schemeClr val="bg1"/>
                </a:solidFill>
                <a:latin typeface="Century Gothic" panose="020B0502020202020204" pitchFamily="34" charset="0"/>
              </a:rPr>
              <a:t>Reopen</a:t>
            </a:r>
            <a:r>
              <a:rPr lang="en-US" sz="1600" b="1" dirty="0" err="1">
                <a:solidFill>
                  <a:schemeClr val="bg1"/>
                </a:solidFill>
                <a:latin typeface="Century Gothic" panose="020B0502020202020204" pitchFamily="34" charset="0"/>
              </a:rPr>
              <a:t>ed</a:t>
            </a:r>
            <a:r>
              <a:rPr lang="en-US" sz="1600" b="1" dirty="0">
                <a:solidFill>
                  <a:schemeClr val="bg1"/>
                </a:solidFill>
                <a:latin typeface="Century Gothic" panose="020B0502020202020204" pitchFamily="34" charset="0"/>
              </a:rPr>
              <a:t> </a:t>
            </a:r>
            <a:r>
              <a:rPr lang="el-GR" sz="1600" dirty="0">
                <a:solidFill>
                  <a:schemeClr val="bg1"/>
                </a:solidFill>
                <a:latin typeface="Century Gothic" panose="020B0502020202020204" pitchFamily="34" charset="0"/>
              </a:rPr>
              <a:t>εντός της προθεσμίας</a:t>
            </a:r>
            <a:r>
              <a:rPr lang="en-US" sz="1600" dirty="0">
                <a:solidFill>
                  <a:schemeClr val="bg1"/>
                </a:solidFill>
                <a:latin typeface="Century Gothic" panose="020B0502020202020204" pitchFamily="34" charset="0"/>
              </a:rPr>
              <a:t>)</a:t>
            </a:r>
            <a:endParaRPr lang="en-GB" sz="1600" dirty="0">
              <a:solidFill>
                <a:schemeClr val="bg1"/>
              </a:solidFill>
              <a:latin typeface="Century Gothic" panose="020B0502020202020204" pitchFamily="34" charset="0"/>
            </a:endParaRPr>
          </a:p>
          <a:p>
            <a:endParaRPr lang="el-GR" sz="2000" dirty="0">
              <a:solidFill>
                <a:schemeClr val="bg1"/>
              </a:solidFill>
            </a:endParaRPr>
          </a:p>
        </p:txBody>
      </p:sp>
      <p:pic>
        <p:nvPicPr>
          <p:cNvPr id="1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52" y="3708369"/>
            <a:ext cx="10246716" cy="2909841"/>
          </a:xfrm>
          <a:prstGeom prst="rect">
            <a:avLst/>
          </a:prstGeom>
        </p:spPr>
      </p:pic>
    </p:spTree>
    <p:extLst>
      <p:ext uri="{BB962C8B-B14F-4D97-AF65-F5344CB8AC3E}">
        <p14:creationId xmlns:p14="http://schemas.microsoft.com/office/powerpoint/2010/main" val="21440620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l-GR" sz="2800" dirty="0">
                <a:solidFill>
                  <a:schemeClr val="bg1"/>
                </a:solidFill>
                <a:latin typeface="Century Gothic" panose="020B0502020202020204" pitchFamily="34" charset="0"/>
              </a:rPr>
              <a:t>ΔΙΑΓΡΑΦΗ ΑΙΤΗΣΗΣ</a:t>
            </a:r>
            <a:endParaRPr lang="en-GB" sz="2800" dirty="0">
              <a:solidFill>
                <a:schemeClr val="bg1"/>
              </a:solidFill>
              <a:latin typeface="Century Gothic" panose="020B0502020202020204" pitchFamily="34" charset="0"/>
            </a:endParaRPr>
          </a:p>
        </p:txBody>
      </p:sp>
      <p:sp>
        <p:nvSpPr>
          <p:cNvPr id="4" name="Rectangle 3"/>
          <p:cNvSpPr/>
          <p:nvPr/>
        </p:nvSpPr>
        <p:spPr>
          <a:xfrm>
            <a:off x="192504" y="745738"/>
            <a:ext cx="6761747" cy="1631216"/>
          </a:xfrm>
          <a:prstGeom prst="rect">
            <a:avLst/>
          </a:prstGeom>
        </p:spPr>
        <p:txBody>
          <a:bodyPr wrap="square">
            <a:spAutoFit/>
          </a:bodyPr>
          <a:lstStyle/>
          <a:p>
            <a:pPr>
              <a:buFont typeface="+mj-lt"/>
              <a:buAutoNum type="arabicPeriod"/>
            </a:pPr>
            <a:r>
              <a:rPr lang="en-US" sz="2000" dirty="0">
                <a:solidFill>
                  <a:schemeClr val="tx1">
                    <a:lumMod val="75000"/>
                    <a:lumOff val="25000"/>
                  </a:schemeClr>
                </a:solidFill>
                <a:latin typeface="Century Gothic" panose="020B0502020202020204" pitchFamily="34" charset="0"/>
              </a:rPr>
              <a:t>Delete  </a:t>
            </a:r>
            <a:r>
              <a:rPr lang="el-GR" sz="2000" dirty="0">
                <a:solidFill>
                  <a:schemeClr val="tx1">
                    <a:lumMod val="75000"/>
                    <a:lumOff val="25000"/>
                  </a:schemeClr>
                </a:solidFill>
                <a:latin typeface="Century Gothic" panose="020B0502020202020204" pitchFamily="34" charset="0"/>
              </a:rPr>
              <a:t>από το </a:t>
            </a:r>
            <a:r>
              <a:rPr lang="en-GB" sz="2000" dirty="0">
                <a:solidFill>
                  <a:schemeClr val="tx1">
                    <a:lumMod val="75000"/>
                    <a:lumOff val="25000"/>
                  </a:schemeClr>
                </a:solidFill>
                <a:latin typeface="Century Gothic" panose="020B0502020202020204" pitchFamily="34" charset="0"/>
              </a:rPr>
              <a:t>Action button</a:t>
            </a:r>
            <a:r>
              <a:rPr lang="el-GR" sz="2000" dirty="0">
                <a:solidFill>
                  <a:schemeClr val="tx1">
                    <a:lumMod val="75000"/>
                    <a:lumOff val="25000"/>
                  </a:schemeClr>
                </a:solidFill>
                <a:latin typeface="Century Gothic" panose="020B0502020202020204" pitchFamily="34" charset="0"/>
              </a:rPr>
              <a:t> της αίτησης</a:t>
            </a:r>
          </a:p>
          <a:p>
            <a:pPr>
              <a:buFont typeface="+mj-lt"/>
              <a:buAutoNum type="arabicPeriod"/>
            </a:pPr>
            <a:r>
              <a:rPr lang="en-US" sz="2000" dirty="0">
                <a:solidFill>
                  <a:schemeClr val="tx1">
                    <a:lumMod val="75000"/>
                    <a:lumOff val="25000"/>
                  </a:schemeClr>
                </a:solidFill>
                <a:latin typeface="Century Gothic" panose="020B0502020202020204" pitchFamily="34" charset="0"/>
              </a:rPr>
              <a:t>Warning message: </a:t>
            </a:r>
            <a:r>
              <a:rPr lang="el-GR" sz="2000" dirty="0">
                <a:solidFill>
                  <a:schemeClr val="tx1">
                    <a:lumMod val="75000"/>
                    <a:lumOff val="25000"/>
                  </a:schemeClr>
                </a:solidFill>
                <a:latin typeface="Century Gothic" panose="020B0502020202020204" pitchFamily="34" charset="0"/>
              </a:rPr>
              <a:t>Επιβεβαίωση διαγραφής</a:t>
            </a:r>
          </a:p>
          <a:p>
            <a:pPr>
              <a:buFont typeface="+mj-lt"/>
              <a:buAutoNum type="arabicPeriod"/>
            </a:pPr>
            <a:r>
              <a:rPr lang="en-US" sz="2000" dirty="0">
                <a:solidFill>
                  <a:schemeClr val="tx1">
                    <a:lumMod val="75000"/>
                    <a:lumOff val="25000"/>
                  </a:schemeClr>
                </a:solidFill>
                <a:latin typeface="Century Gothic" panose="020B0502020202020204" pitchFamily="34" charset="0"/>
              </a:rPr>
              <a:t>Confirmation message</a:t>
            </a:r>
          </a:p>
          <a:p>
            <a:pPr>
              <a:buFont typeface="+mj-lt"/>
              <a:buAutoNum type="arabicPeriod"/>
            </a:pPr>
            <a:r>
              <a:rPr lang="el-GR" sz="2000" dirty="0">
                <a:solidFill>
                  <a:schemeClr val="tx1">
                    <a:lumMod val="75000"/>
                    <a:lumOff val="25000"/>
                  </a:schemeClr>
                </a:solidFill>
                <a:latin typeface="Century Gothic" panose="020B0502020202020204" pitchFamily="34" charset="0"/>
              </a:rPr>
              <a:t>Αλλαγή </a:t>
            </a:r>
            <a:r>
              <a:rPr lang="en-US" sz="2000" dirty="0">
                <a:solidFill>
                  <a:schemeClr val="tx1">
                    <a:lumMod val="75000"/>
                    <a:lumOff val="25000"/>
                  </a:schemeClr>
                </a:solidFill>
                <a:latin typeface="Century Gothic" panose="020B0502020202020204" pitchFamily="34" charset="0"/>
              </a:rPr>
              <a:t>status </a:t>
            </a:r>
            <a:r>
              <a:rPr lang="el-GR" sz="2000" dirty="0">
                <a:solidFill>
                  <a:schemeClr val="tx1">
                    <a:lumMod val="75000"/>
                    <a:lumOff val="25000"/>
                  </a:schemeClr>
                </a:solidFill>
                <a:latin typeface="Century Gothic" panose="020B0502020202020204" pitchFamily="34" charset="0"/>
              </a:rPr>
              <a:t>σε </a:t>
            </a:r>
            <a:r>
              <a:rPr lang="en-US" sz="2000" dirty="0">
                <a:solidFill>
                  <a:schemeClr val="tx1">
                    <a:lumMod val="75000"/>
                    <a:lumOff val="25000"/>
                  </a:schemeClr>
                </a:solidFill>
                <a:latin typeface="Century Gothic" panose="020B0502020202020204" pitchFamily="34" charset="0"/>
              </a:rPr>
              <a:t>deleted</a:t>
            </a:r>
          </a:p>
          <a:p>
            <a:endParaRPr lang="el-GR" sz="2000" dirty="0"/>
          </a:p>
        </p:txBody>
      </p:sp>
      <p:grpSp>
        <p:nvGrpSpPr>
          <p:cNvPr id="5" name="Group 4"/>
          <p:cNvGrpSpPr/>
          <p:nvPr/>
        </p:nvGrpSpPr>
        <p:grpSpPr>
          <a:xfrm>
            <a:off x="156476" y="2376954"/>
            <a:ext cx="2676721" cy="1988992"/>
            <a:chOff x="179512" y="736154"/>
            <a:chExt cx="2676721" cy="198899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736154"/>
              <a:ext cx="2316681" cy="1988992"/>
            </a:xfrm>
            <a:prstGeom prst="rect">
              <a:avLst/>
            </a:prstGeom>
          </p:spPr>
        </p:pic>
        <p:sp>
          <p:nvSpPr>
            <p:cNvPr id="7" name="Rectangle 6"/>
            <p:cNvSpPr/>
            <p:nvPr/>
          </p:nvSpPr>
          <p:spPr>
            <a:xfrm>
              <a:off x="1403648" y="1844824"/>
              <a:ext cx="72008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496193" y="1487242"/>
              <a:ext cx="360040" cy="469355"/>
              <a:chOff x="8714671" y="1522944"/>
              <a:chExt cx="360040" cy="469355"/>
            </a:xfrm>
          </p:grpSpPr>
          <p:sp>
            <p:nvSpPr>
              <p:cNvPr id="9" name="Teardrop 8"/>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TextBox 9"/>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998" y="2349721"/>
            <a:ext cx="9404509" cy="4147331"/>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124" y="4725974"/>
            <a:ext cx="5163853" cy="1143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9577798" y="5297945"/>
            <a:ext cx="360040" cy="469355"/>
            <a:chOff x="6156176" y="5229200"/>
            <a:chExt cx="360040" cy="469355"/>
          </a:xfrm>
        </p:grpSpPr>
        <p:sp>
          <p:nvSpPr>
            <p:cNvPr id="15" name="Teardrop 14"/>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7" name="TextBox 16"/>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grpSp>
      <p:grpSp>
        <p:nvGrpSpPr>
          <p:cNvPr id="18" name="Group 17"/>
          <p:cNvGrpSpPr/>
          <p:nvPr/>
        </p:nvGrpSpPr>
        <p:grpSpPr>
          <a:xfrm>
            <a:off x="11469234" y="5482610"/>
            <a:ext cx="360040" cy="469355"/>
            <a:chOff x="8714671" y="1522944"/>
            <a:chExt cx="360040" cy="469355"/>
          </a:xfrm>
        </p:grpSpPr>
        <p:sp>
          <p:nvSpPr>
            <p:cNvPr id="19" name="Teardrop 18"/>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TextBox 19"/>
            <p:cNvSpPr txBox="1"/>
            <p:nvPr/>
          </p:nvSpPr>
          <p:spPr>
            <a:xfrm>
              <a:off x="8729765" y="1572955"/>
              <a:ext cx="321910" cy="369332"/>
            </a:xfrm>
            <a:prstGeom prst="rect">
              <a:avLst/>
            </a:prstGeom>
            <a:noFill/>
          </p:spPr>
          <p:txBody>
            <a:bodyPr wrap="square" rtlCol="0">
              <a:spAutoFit/>
            </a:bodyPr>
            <a:lstStyle/>
            <a:p>
              <a:r>
                <a:rPr lang="en-US" b="1" dirty="0">
                  <a:solidFill>
                    <a:srgbClr val="FFC000"/>
                  </a:solidFill>
                </a:rPr>
                <a:t>3</a:t>
              </a:r>
            </a:p>
          </p:txBody>
        </p:sp>
      </p:grpSp>
      <p:grpSp>
        <p:nvGrpSpPr>
          <p:cNvPr id="21" name="Group 20"/>
          <p:cNvGrpSpPr/>
          <p:nvPr/>
        </p:nvGrpSpPr>
        <p:grpSpPr>
          <a:xfrm>
            <a:off x="11722645" y="4545964"/>
            <a:ext cx="469355" cy="369332"/>
            <a:chOff x="8660013" y="1572956"/>
            <a:chExt cx="469355" cy="369332"/>
          </a:xfrm>
        </p:grpSpPr>
        <p:sp>
          <p:nvSpPr>
            <p:cNvPr id="22" name="Teardrop 21"/>
            <p:cNvSpPr/>
            <p:nvPr/>
          </p:nvSpPr>
          <p:spPr>
            <a:xfrm rot="20788776"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TextBox 22"/>
            <p:cNvSpPr txBox="1"/>
            <p:nvPr/>
          </p:nvSpPr>
          <p:spPr>
            <a:xfrm>
              <a:off x="8729765" y="1572956"/>
              <a:ext cx="321910" cy="369332"/>
            </a:xfrm>
            <a:prstGeom prst="rect">
              <a:avLst/>
            </a:prstGeom>
            <a:noFill/>
          </p:spPr>
          <p:txBody>
            <a:bodyPr wrap="square" rtlCol="0">
              <a:spAutoFit/>
            </a:bodyPr>
            <a:lstStyle/>
            <a:p>
              <a:r>
                <a:rPr lang="en-US" b="1" dirty="0">
                  <a:solidFill>
                    <a:srgbClr val="FFC000"/>
                  </a:solidFill>
                </a:rPr>
                <a:t>4</a:t>
              </a:r>
            </a:p>
          </p:txBody>
        </p:sp>
      </p:grpSp>
    </p:spTree>
    <p:extLst>
      <p:ext uri="{BB962C8B-B14F-4D97-AF65-F5344CB8AC3E}">
        <p14:creationId xmlns:p14="http://schemas.microsoft.com/office/powerpoint/2010/main" val="133915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l-GR" sz="2800" dirty="0">
                <a:solidFill>
                  <a:schemeClr val="bg1"/>
                </a:solidFill>
                <a:latin typeface="Century Gothic" panose="020B0502020202020204" pitchFamily="34" charset="0"/>
              </a:rPr>
              <a:t>Υποβολή ΑΙΤΗΣΗΣ</a:t>
            </a:r>
            <a:endParaRPr lang="en-GB" sz="2800" dirty="0">
              <a:solidFill>
                <a:schemeClr val="bg1"/>
              </a:solidFill>
              <a:latin typeface="Century Gothic" panose="020B0502020202020204" pitchFamily="34" charset="0"/>
            </a:endParaRPr>
          </a:p>
        </p:txBody>
      </p:sp>
      <p:sp>
        <p:nvSpPr>
          <p:cNvPr id="4" name="Rectangle 3"/>
          <p:cNvSpPr/>
          <p:nvPr/>
        </p:nvSpPr>
        <p:spPr>
          <a:xfrm>
            <a:off x="192504" y="745738"/>
            <a:ext cx="10335128" cy="1323439"/>
          </a:xfrm>
          <a:prstGeom prst="rect">
            <a:avLst/>
          </a:prstGeom>
        </p:spPr>
        <p:txBody>
          <a:bodyPr wrap="square">
            <a:spAutoFit/>
          </a:bodyPr>
          <a:lstStyle/>
          <a:p>
            <a:pPr marL="457200" indent="-457200">
              <a:buFont typeface="+mj-lt"/>
              <a:buAutoNum type="arabicPeriod"/>
            </a:pPr>
            <a:r>
              <a:rPr lang="el-GR" sz="2000" dirty="0">
                <a:solidFill>
                  <a:schemeClr val="bg1"/>
                </a:solidFill>
                <a:latin typeface="Century Gothic" panose="020B0502020202020204" pitchFamily="34" charset="0"/>
              </a:rPr>
              <a:t>Μόλις όλα τα πεδία στο </a:t>
            </a:r>
            <a:r>
              <a:rPr lang="en-US" sz="2000" dirty="0">
                <a:solidFill>
                  <a:schemeClr val="bg1"/>
                </a:solidFill>
                <a:latin typeface="Century Gothic" panose="020B0502020202020204" pitchFamily="34" charset="0"/>
              </a:rPr>
              <a:t>Content Menu </a:t>
            </a:r>
            <a:r>
              <a:rPr lang="el-GR" sz="2000" dirty="0">
                <a:solidFill>
                  <a:schemeClr val="bg1"/>
                </a:solidFill>
                <a:latin typeface="Century Gothic" panose="020B0502020202020204" pitchFamily="34" charset="0"/>
              </a:rPr>
              <a:t>είναι </a:t>
            </a:r>
            <a:r>
              <a:rPr lang="en-US" sz="2000"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 , ενεργοποιείται το κουμπί</a:t>
            </a:r>
            <a:r>
              <a:rPr lang="en-US" sz="2000"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του</a:t>
            </a:r>
            <a:r>
              <a:rPr lang="en-US" sz="2000" dirty="0">
                <a:solidFill>
                  <a:schemeClr val="bg1"/>
                </a:solidFill>
                <a:latin typeface="Century Gothic" panose="020B0502020202020204" pitchFamily="34" charset="0"/>
              </a:rPr>
              <a:t> Submit </a:t>
            </a:r>
            <a:r>
              <a:rPr lang="el-GR" sz="2000" dirty="0">
                <a:solidFill>
                  <a:schemeClr val="bg1"/>
                </a:solidFill>
                <a:latin typeface="Century Gothic" panose="020B0502020202020204" pitchFamily="34" charset="0"/>
              </a:rPr>
              <a:t>και μπορείτε να υποβάλετε την αίτηση σας</a:t>
            </a:r>
          </a:p>
          <a:p>
            <a:pPr marL="457200" indent="-457200">
              <a:buFont typeface="+mj-lt"/>
              <a:buAutoNum type="arabicPeriod"/>
            </a:pPr>
            <a:r>
              <a:rPr lang="el-GR" sz="2000" dirty="0">
                <a:solidFill>
                  <a:schemeClr val="bg1"/>
                </a:solidFill>
                <a:latin typeface="Century Gothic" panose="020B0502020202020204" pitchFamily="34" charset="0"/>
              </a:rPr>
              <a:t>Έχετε τη δυνατότητα να «κατεβάσετε» την αίτηση σας σε </a:t>
            </a:r>
            <a:r>
              <a:rPr lang="en-US" sz="2000" dirty="0">
                <a:solidFill>
                  <a:schemeClr val="bg1"/>
                </a:solidFill>
                <a:latin typeface="Century Gothic" panose="020B0502020202020204" pitchFamily="34" charset="0"/>
              </a:rPr>
              <a:t>PDF file</a:t>
            </a:r>
          </a:p>
          <a:p>
            <a:endParaRPr lang="el-GR" sz="2000" dirty="0">
              <a:solidFill>
                <a:schemeClr val="bg1"/>
              </a:solidFill>
            </a:endParaRPr>
          </a:p>
        </p:txBody>
      </p:sp>
      <p:pic>
        <p:nvPicPr>
          <p:cNvPr id="3" name="Picture 2"/>
          <p:cNvPicPr>
            <a:picLocks noChangeAspect="1"/>
          </p:cNvPicPr>
          <p:nvPr/>
        </p:nvPicPr>
        <p:blipFill>
          <a:blip r:embed="rId3"/>
          <a:stretch>
            <a:fillRect/>
          </a:stretch>
        </p:blipFill>
        <p:spPr>
          <a:xfrm>
            <a:off x="0" y="2101679"/>
            <a:ext cx="12192000" cy="4732508"/>
          </a:xfrm>
          <a:prstGeom prst="rect">
            <a:avLst/>
          </a:prstGeom>
        </p:spPr>
      </p:pic>
      <p:cxnSp>
        <p:nvCxnSpPr>
          <p:cNvPr id="24" name="Straight Arrow Connector 23"/>
          <p:cNvCxnSpPr/>
          <p:nvPr/>
        </p:nvCxnSpPr>
        <p:spPr>
          <a:xfrm>
            <a:off x="11598442" y="1696452"/>
            <a:ext cx="0" cy="6978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2015537" y="1696452"/>
            <a:ext cx="0" cy="6978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45738"/>
            <a:ext cx="274637"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Arrow Connector 27"/>
          <p:cNvCxnSpPr/>
          <p:nvPr/>
        </p:nvCxnSpPr>
        <p:spPr>
          <a:xfrm>
            <a:off x="176462" y="2823410"/>
            <a:ext cx="0" cy="6978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1919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T</a:t>
            </a:r>
            <a:r>
              <a:rPr lang="el-GR" sz="2800" dirty="0">
                <a:solidFill>
                  <a:schemeClr val="bg1"/>
                </a:solidFill>
                <a:latin typeface="Century Gothic" panose="020B0502020202020204" pitchFamily="34" charset="0"/>
              </a:rPr>
              <a:t>Ι ΘΑ ΧΡΕΙΑΣΤΕΙΤΕ ΓΙΑ ΤΗΝ ΥΠΟΒΟΛΗ</a:t>
            </a:r>
            <a:endParaRPr lang="en-GB" sz="2800" dirty="0">
              <a:solidFill>
                <a:schemeClr val="bg1"/>
              </a:solidFill>
              <a:latin typeface="Century Gothic" panose="020B0502020202020204" pitchFamily="34" charset="0"/>
            </a:endParaRPr>
          </a:p>
        </p:txBody>
      </p:sp>
      <p:sp>
        <p:nvSpPr>
          <p:cNvPr id="4" name="Rectangle 3"/>
          <p:cNvSpPr/>
          <p:nvPr/>
        </p:nvSpPr>
        <p:spPr>
          <a:xfrm>
            <a:off x="1065754" y="1044188"/>
            <a:ext cx="10335128" cy="4555093"/>
          </a:xfrm>
          <a:prstGeom prst="rect">
            <a:avLst/>
          </a:prstGeom>
        </p:spPr>
        <p:txBody>
          <a:bodyPr wrap="square">
            <a:spAutoFit/>
          </a:bodyPr>
          <a:lstStyle/>
          <a:p>
            <a:pPr marL="342900" indent="-342900">
              <a:lnSpc>
                <a:spcPct val="150000"/>
              </a:lnSpc>
              <a:buFont typeface="Arial" panose="020B0604020202020204" pitchFamily="34" charset="0"/>
              <a:buChar char="•"/>
            </a:pPr>
            <a:r>
              <a:rPr lang="el-GR" sz="2000" dirty="0">
                <a:solidFill>
                  <a:schemeClr val="bg1"/>
                </a:solidFill>
                <a:latin typeface="Century Gothic" panose="020B0502020202020204" pitchFamily="34" charset="0"/>
              </a:rPr>
              <a:t>Συνεχής σύνδεση με το Διαδίκτυο </a:t>
            </a:r>
            <a:r>
              <a:rPr lang="en-GB" sz="2000" dirty="0">
                <a:solidFill>
                  <a:schemeClr val="bg1"/>
                </a:solidFill>
                <a:latin typeface="Century Gothic" panose="020B0502020202020204" pitchFamily="34" charset="0"/>
              </a:rPr>
              <a:t>–</a:t>
            </a:r>
            <a:r>
              <a:rPr lang="el-GR" sz="2000" dirty="0">
                <a:solidFill>
                  <a:schemeClr val="bg1"/>
                </a:solidFill>
                <a:latin typeface="Century Gothic" panose="020B0502020202020204" pitchFamily="34" charset="0"/>
              </a:rPr>
              <a:t> Δεν υπάρχει δυνατότητα να επεξεργαστείτε την αίτηση </a:t>
            </a:r>
            <a:r>
              <a:rPr lang="en-GB" sz="2000" dirty="0">
                <a:solidFill>
                  <a:schemeClr val="bg1"/>
                </a:solidFill>
                <a:latin typeface="Century Gothic" panose="020B0502020202020204" pitchFamily="34" charset="0"/>
              </a:rPr>
              <a:t>offline</a:t>
            </a:r>
          </a:p>
          <a:p>
            <a:pPr marL="628650" lvl="1" indent="-171450">
              <a:lnSpc>
                <a:spcPct val="150000"/>
              </a:lnSpc>
              <a:buFont typeface="Arial" panose="020B0604020202020204" pitchFamily="34" charset="0"/>
              <a:buChar char="•"/>
            </a:pPr>
            <a:endParaRPr lang="en-GB" sz="2000" dirty="0">
              <a:solidFill>
                <a:schemeClr val="bg1"/>
              </a:solidFill>
              <a:latin typeface="Century Gothic" panose="020B0502020202020204" pitchFamily="34" charset="0"/>
            </a:endParaRPr>
          </a:p>
          <a:p>
            <a:pPr marL="342900" indent="-342900">
              <a:lnSpc>
                <a:spcPct val="150000"/>
              </a:lnSpc>
              <a:buFont typeface="Arial" panose="020B0604020202020204" pitchFamily="34" charset="0"/>
              <a:buChar char="•"/>
            </a:pPr>
            <a:r>
              <a:rPr lang="el-GR" sz="2000" dirty="0">
                <a:solidFill>
                  <a:schemeClr val="bg1"/>
                </a:solidFill>
                <a:latin typeface="Century Gothic" panose="020B0502020202020204" pitchFamily="34" charset="0"/>
              </a:rPr>
              <a:t>Για το </a:t>
            </a:r>
            <a:r>
              <a:rPr lang="en-GB" sz="2000" dirty="0">
                <a:solidFill>
                  <a:schemeClr val="bg1"/>
                </a:solidFill>
                <a:latin typeface="Century Gothic" panose="020B0502020202020204" pitchFamily="34" charset="0"/>
              </a:rPr>
              <a:t>Declaration of Honour</a:t>
            </a:r>
            <a:r>
              <a:rPr lang="en-US" sz="2000" dirty="0">
                <a:solidFill>
                  <a:schemeClr val="bg1"/>
                </a:solidFill>
                <a:latin typeface="Century Gothic" panose="020B0502020202020204" pitchFamily="34" charset="0"/>
              </a:rPr>
              <a:t>: </a:t>
            </a:r>
            <a:r>
              <a:rPr lang="el-GR" sz="2000" dirty="0">
                <a:solidFill>
                  <a:schemeClr val="bg1"/>
                </a:solidFill>
                <a:latin typeface="Century Gothic" panose="020B0502020202020204" pitchFamily="34" charset="0"/>
              </a:rPr>
              <a:t>εκτυπωτή και </a:t>
            </a:r>
            <a:r>
              <a:rPr lang="en-GB" sz="2000" dirty="0">
                <a:solidFill>
                  <a:schemeClr val="bg1"/>
                </a:solidFill>
                <a:latin typeface="Century Gothic" panose="020B0502020202020204" pitchFamily="34" charset="0"/>
              </a:rPr>
              <a:t>scanner</a:t>
            </a:r>
            <a:r>
              <a:rPr lang="el-GR" sz="2000" dirty="0">
                <a:solidFill>
                  <a:schemeClr val="bg1"/>
                </a:solidFill>
                <a:latin typeface="Century Gothic" panose="020B0502020202020204" pitchFamily="34" charset="0"/>
              </a:rPr>
              <a:t> για να τυπώσετε και να κάνετε </a:t>
            </a:r>
            <a:r>
              <a:rPr lang="en-US" sz="2000" dirty="0">
                <a:solidFill>
                  <a:schemeClr val="bg1"/>
                </a:solidFill>
                <a:latin typeface="Century Gothic" panose="020B0502020202020204" pitchFamily="34" charset="0"/>
              </a:rPr>
              <a:t>scan </a:t>
            </a:r>
            <a:r>
              <a:rPr lang="el-GR" sz="2000" dirty="0">
                <a:solidFill>
                  <a:schemeClr val="bg1"/>
                </a:solidFill>
                <a:latin typeface="Century Gothic" panose="020B0502020202020204" pitchFamily="34" charset="0"/>
              </a:rPr>
              <a:t>την υπογραφή του Νόμιμου Εκπροσώπου του Οργανισμού σας</a:t>
            </a:r>
          </a:p>
          <a:p>
            <a:pPr marL="171450" indent="-171450">
              <a:lnSpc>
                <a:spcPct val="150000"/>
              </a:lnSpc>
              <a:buFont typeface="Arial" panose="020B0604020202020204" pitchFamily="34" charset="0"/>
              <a:buChar char="•"/>
            </a:pPr>
            <a:endParaRPr lang="el-GR" sz="2000" dirty="0">
              <a:solidFill>
                <a:schemeClr val="bg1"/>
              </a:solidFill>
              <a:latin typeface="Century Gothic" panose="020B0502020202020204" pitchFamily="34" charset="0"/>
            </a:endParaRPr>
          </a:p>
          <a:p>
            <a:pPr marL="342900" indent="-342900">
              <a:lnSpc>
                <a:spcPct val="150000"/>
              </a:lnSpc>
              <a:buFont typeface="Arial" panose="020B0604020202020204" pitchFamily="34" charset="0"/>
              <a:buChar char="•"/>
            </a:pPr>
            <a:r>
              <a:rPr lang="el-GR" sz="2000" dirty="0">
                <a:solidFill>
                  <a:schemeClr val="bg1"/>
                </a:solidFill>
                <a:latin typeface="Century Gothic" panose="020B0502020202020204" pitchFamily="34" charset="0"/>
              </a:rPr>
              <a:t>Εγκατάσταση του </a:t>
            </a:r>
            <a:r>
              <a:rPr lang="en-GB" sz="2000" dirty="0">
                <a:solidFill>
                  <a:schemeClr val="bg1"/>
                </a:solidFill>
                <a:latin typeface="Century Gothic" panose="020B0502020202020204" pitchFamily="34" charset="0"/>
              </a:rPr>
              <a:t>Adobe Reader</a:t>
            </a:r>
            <a:r>
              <a:rPr lang="el-GR" sz="2000" dirty="0">
                <a:solidFill>
                  <a:schemeClr val="bg1"/>
                </a:solidFill>
                <a:latin typeface="Century Gothic" panose="020B0502020202020204" pitchFamily="34" charset="0"/>
              </a:rPr>
              <a:t> στη συσκευή σας</a:t>
            </a:r>
            <a:r>
              <a:rPr lang="en-GB" sz="2000" dirty="0">
                <a:solidFill>
                  <a:schemeClr val="bg1"/>
                </a:solidFill>
                <a:latin typeface="Century Gothic" panose="020B0502020202020204" pitchFamily="34" charset="0"/>
              </a:rPr>
              <a:t>. </a:t>
            </a:r>
            <a:endParaRPr lang="en-US" sz="2000" dirty="0">
              <a:solidFill>
                <a:schemeClr val="bg1"/>
              </a:solidFill>
              <a:latin typeface="Century Gothic" panose="020B0502020202020204" pitchFamily="34" charset="0"/>
            </a:endParaRPr>
          </a:p>
          <a:p>
            <a:pPr marL="171450" indent="-171450">
              <a:lnSpc>
                <a:spcPct val="150000"/>
              </a:lnSpc>
              <a:buFont typeface="Arial" panose="020B0604020202020204" pitchFamily="34" charset="0"/>
              <a:buChar char="•"/>
            </a:pPr>
            <a:endParaRPr lang="el-GR" sz="2000" dirty="0">
              <a:solidFill>
                <a:schemeClr val="bg1"/>
              </a:solidFill>
              <a:latin typeface="Century Gothic" panose="020B0502020202020204" pitchFamily="34" charset="0"/>
            </a:endParaRPr>
          </a:p>
          <a:p>
            <a:pPr marL="342900" indent="-342900">
              <a:lnSpc>
                <a:spcPct val="150000"/>
              </a:lnSpc>
              <a:buFont typeface="Arial" panose="020B0604020202020204" pitchFamily="34" charset="0"/>
              <a:buChar char="•"/>
            </a:pPr>
            <a:r>
              <a:rPr lang="el-GR" sz="2000" b="1" u="sng" dirty="0">
                <a:solidFill>
                  <a:schemeClr val="bg1"/>
                </a:solidFill>
                <a:latin typeface="Century Gothic" panose="020B0502020202020204" pitchFamily="34" charset="0"/>
                <a:cs typeface="Shonar Bangla" panose="020B0502040204020203" pitchFamily="34" charset="0"/>
              </a:rPr>
              <a:t>Δεν υποβάλλεται εκτυπωμένη </a:t>
            </a:r>
            <a:r>
              <a:rPr lang="en-GB" sz="2000" b="1" u="sng" dirty="0">
                <a:solidFill>
                  <a:schemeClr val="bg1"/>
                </a:solidFill>
                <a:latin typeface="Century Gothic" panose="020B0502020202020204" pitchFamily="34" charset="0"/>
                <a:cs typeface="Shonar Bangla" panose="020B0502040204020203" pitchFamily="34" charset="0"/>
              </a:rPr>
              <a:t> </a:t>
            </a:r>
            <a:r>
              <a:rPr lang="el-GR" sz="2000" b="1" u="sng" dirty="0">
                <a:solidFill>
                  <a:schemeClr val="bg1"/>
                </a:solidFill>
                <a:latin typeface="Century Gothic" panose="020B0502020202020204" pitchFamily="34" charset="0"/>
                <a:cs typeface="Shonar Bangla" panose="020B0502040204020203" pitchFamily="34" charset="0"/>
              </a:rPr>
              <a:t>αίτηση στο ΝΑ</a:t>
            </a:r>
            <a:r>
              <a:rPr lang="en-GB" sz="2000" b="1" u="sng" dirty="0">
                <a:solidFill>
                  <a:schemeClr val="bg1"/>
                </a:solidFill>
                <a:latin typeface="Century Gothic" panose="020B0502020202020204" pitchFamily="34" charset="0"/>
                <a:cs typeface="Shonar Bangla" panose="020B0502040204020203" pitchFamily="34" charset="0"/>
              </a:rPr>
              <a:t>!</a:t>
            </a:r>
            <a:endParaRPr lang="el-GR" sz="2000" b="1" u="sng" dirty="0">
              <a:solidFill>
                <a:schemeClr val="bg1"/>
              </a:solidFill>
              <a:latin typeface="Century Gothic" panose="020B0502020202020204" pitchFamily="34" charset="0"/>
              <a:cs typeface="Shonar Bangla" panose="020B0502040204020203" pitchFamily="34" charset="0"/>
            </a:endParaRPr>
          </a:p>
          <a:p>
            <a:endParaRPr lang="el-GR" sz="2000" dirty="0">
              <a:solidFill>
                <a:schemeClr val="bg1"/>
              </a:solidFill>
            </a:endParaRPr>
          </a:p>
        </p:txBody>
      </p:sp>
    </p:spTree>
    <p:extLst>
      <p:ext uri="{BB962C8B-B14F-4D97-AF65-F5344CB8AC3E}">
        <p14:creationId xmlns:p14="http://schemas.microsoft.com/office/powerpoint/2010/main" val="36070076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l-GR" sz="2800" dirty="0">
                <a:solidFill>
                  <a:schemeClr val="bg1"/>
                </a:solidFill>
                <a:latin typeface="Century Gothic" panose="020B0502020202020204" pitchFamily="34" charset="0"/>
              </a:rPr>
              <a:t>Ταυτοποίηση χρήστη &amp; οργανισμού</a:t>
            </a:r>
            <a:endParaRPr lang="en-GB" sz="2800" dirty="0">
              <a:solidFill>
                <a:schemeClr val="bg1"/>
              </a:solidFill>
              <a:latin typeface="Century Gothic" panose="020B0502020202020204" pitchFamily="34" charset="0"/>
            </a:endParaRPr>
          </a:p>
        </p:txBody>
      </p:sp>
      <p:sp>
        <p:nvSpPr>
          <p:cNvPr id="4" name="Rectangle 3"/>
          <p:cNvSpPr/>
          <p:nvPr/>
        </p:nvSpPr>
        <p:spPr>
          <a:xfrm>
            <a:off x="1065754" y="1044188"/>
            <a:ext cx="10335128" cy="2246769"/>
          </a:xfrm>
          <a:prstGeom prst="rect">
            <a:avLst/>
          </a:prstGeom>
        </p:spPr>
        <p:txBody>
          <a:bodyPr wrap="square">
            <a:spAutoFit/>
          </a:bodyPr>
          <a:lstStyle/>
          <a:p>
            <a:pPr lvl="1">
              <a:lnSpc>
                <a:spcPct val="150000"/>
              </a:lnSpc>
            </a:pPr>
            <a:r>
              <a:rPr lang="el-GR" sz="2000" dirty="0">
                <a:solidFill>
                  <a:schemeClr val="bg1"/>
                </a:solidFill>
                <a:latin typeface="Century Gothic" panose="020B0502020202020204" pitchFamily="34" charset="0"/>
              </a:rPr>
              <a:t>Για να έχετε πρόσβαση στις ηλεκτρονικές αιτήσεις θα πρέπει προηγουμένως το σύστημα να μπορεί να σας </a:t>
            </a:r>
            <a:r>
              <a:rPr lang="el-GR" sz="2000" dirty="0" err="1">
                <a:solidFill>
                  <a:schemeClr val="bg1"/>
                </a:solidFill>
                <a:latin typeface="Century Gothic" panose="020B0502020202020204" pitchFamily="34" charset="0"/>
              </a:rPr>
              <a:t>ταυτοποιήσει</a:t>
            </a:r>
            <a:r>
              <a:rPr lang="en-US" sz="2000" dirty="0">
                <a:solidFill>
                  <a:schemeClr val="bg1"/>
                </a:solidFill>
                <a:latin typeface="Century Gothic" panose="020B0502020202020204" pitchFamily="34" charset="0"/>
              </a:rPr>
              <a:t>:</a:t>
            </a:r>
          </a:p>
          <a:p>
            <a:pPr marL="914400" lvl="1" indent="-457200">
              <a:lnSpc>
                <a:spcPct val="150000"/>
              </a:lnSpc>
              <a:buFont typeface="+mj-lt"/>
              <a:buAutoNum type="arabicPeriod"/>
            </a:pPr>
            <a:r>
              <a:rPr lang="el-GR" sz="2000" dirty="0">
                <a:solidFill>
                  <a:schemeClr val="bg1"/>
                </a:solidFill>
                <a:latin typeface="Century Gothic" panose="020B0502020202020204" pitchFamily="34" charset="0"/>
              </a:rPr>
              <a:t>Ως χρήστη μέσω του </a:t>
            </a:r>
            <a:r>
              <a:rPr lang="el-GR" sz="2000" b="1" dirty="0">
                <a:solidFill>
                  <a:schemeClr val="bg1"/>
                </a:solidFill>
                <a:latin typeface="Century Gothic" panose="020B0502020202020204" pitchFamily="34" charset="0"/>
              </a:rPr>
              <a:t>Ε</a:t>
            </a:r>
            <a:r>
              <a:rPr lang="en-US" sz="2000" b="1" dirty="0">
                <a:solidFill>
                  <a:schemeClr val="bg1"/>
                </a:solidFill>
                <a:latin typeface="Century Gothic" panose="020B0502020202020204" pitchFamily="34" charset="0"/>
              </a:rPr>
              <a:t>U Login Account</a:t>
            </a:r>
          </a:p>
          <a:p>
            <a:pPr marL="914400" lvl="1" indent="-457200">
              <a:lnSpc>
                <a:spcPct val="150000"/>
              </a:lnSpc>
              <a:buFont typeface="+mj-lt"/>
              <a:buAutoNum type="arabicPeriod"/>
            </a:pPr>
            <a:r>
              <a:rPr lang="el-GR" sz="2000" dirty="0">
                <a:solidFill>
                  <a:schemeClr val="bg1"/>
                </a:solidFill>
                <a:latin typeface="Century Gothic" panose="020B0502020202020204" pitchFamily="34" charset="0"/>
              </a:rPr>
              <a:t>Ως οργανισμό μέσω του </a:t>
            </a:r>
            <a:r>
              <a:rPr lang="en-US" sz="2000" b="1" dirty="0">
                <a:solidFill>
                  <a:schemeClr val="bg1"/>
                </a:solidFill>
                <a:latin typeface="Century Gothic" panose="020B0502020202020204" pitchFamily="34" charset="0"/>
              </a:rPr>
              <a:t>OID</a:t>
            </a:r>
            <a:r>
              <a:rPr lang="el-GR" sz="2000" b="1" dirty="0">
                <a:solidFill>
                  <a:schemeClr val="bg1"/>
                </a:solidFill>
                <a:latin typeface="Century Gothic" panose="020B0502020202020204" pitchFamily="34" charset="0"/>
              </a:rPr>
              <a:t> - </a:t>
            </a:r>
            <a:r>
              <a:rPr lang="el-GR" sz="2000" dirty="0">
                <a:solidFill>
                  <a:schemeClr val="bg1"/>
                </a:solidFill>
                <a:latin typeface="Century Gothic" panose="020B0502020202020204" pitchFamily="34" charset="0"/>
              </a:rPr>
              <a:t>Ο</a:t>
            </a:r>
            <a:r>
              <a:rPr lang="en-US" sz="2000" dirty="0" err="1">
                <a:solidFill>
                  <a:schemeClr val="bg1"/>
                </a:solidFill>
                <a:latin typeface="Century Gothic" panose="020B0502020202020204" pitchFamily="34" charset="0"/>
              </a:rPr>
              <a:t>rganization</a:t>
            </a:r>
            <a:r>
              <a:rPr lang="en-US" sz="2000" dirty="0">
                <a:solidFill>
                  <a:schemeClr val="bg1"/>
                </a:solidFill>
                <a:latin typeface="Century Gothic" panose="020B0502020202020204" pitchFamily="34" charset="0"/>
              </a:rPr>
              <a:t> Identification</a:t>
            </a:r>
            <a:endParaRPr lang="el-GR" sz="2000" dirty="0">
              <a:solidFill>
                <a:schemeClr val="bg1"/>
              </a:solidFill>
              <a:latin typeface="Century Gothic" panose="020B0502020202020204" pitchFamily="34" charset="0"/>
            </a:endParaRPr>
          </a:p>
          <a:p>
            <a:endParaRPr lang="el-GR" sz="2000" dirty="0">
              <a:solidFill>
                <a:schemeClr val="bg1"/>
              </a:solidFill>
            </a:endParaRPr>
          </a:p>
        </p:txBody>
      </p:sp>
      <p:graphicFrame>
        <p:nvGraphicFramePr>
          <p:cNvPr id="6" name="Diagram 5"/>
          <p:cNvGraphicFramePr/>
          <p:nvPr/>
        </p:nvGraphicFramePr>
        <p:xfrm>
          <a:off x="2929752" y="3442484"/>
          <a:ext cx="4824536" cy="324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24723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F8AAC-2DAA-0346-B3D2-B832D159BF4C}"/>
              </a:ext>
            </a:extLst>
          </p:cNvPr>
          <p:cNvSpPr txBox="1"/>
          <p:nvPr/>
        </p:nvSpPr>
        <p:spPr>
          <a:xfrm>
            <a:off x="686834" y="1153572"/>
            <a:ext cx="3200400" cy="4461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rgbClr val="FFFFFF"/>
                </a:solidFill>
                <a:latin typeface="+mj-lt"/>
                <a:ea typeface="+mj-ea"/>
                <a:cs typeface="+mj-cs"/>
              </a:rPr>
              <a:t>Eνημέρωση ORS/OID</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Rectangle 3"/>
          <p:cNvSpPr/>
          <p:nvPr/>
        </p:nvSpPr>
        <p:spPr>
          <a:xfrm>
            <a:off x="4167272" y="548681"/>
            <a:ext cx="7251043" cy="5995368"/>
          </a:xfrm>
          <a:prstGeom prst="rect">
            <a:avLst/>
          </a:prstGeom>
        </p:spPr>
        <p:txBody>
          <a:bodyPr vert="horz" lIns="91440" tIns="45720" rIns="91440" bIns="45720" rtlCol="0" anchor="ctr">
            <a:noAutofit/>
          </a:bodyPr>
          <a:lstStyle/>
          <a:p>
            <a:pPr marL="800100" lvl="1" indent="-228600">
              <a:lnSpc>
                <a:spcPct val="90000"/>
              </a:lnSpc>
              <a:spcAft>
                <a:spcPts val="600"/>
              </a:spcAft>
              <a:buFont typeface="Arial" panose="020B0604020202020204" pitchFamily="34" charset="0"/>
              <a:buChar char="•"/>
            </a:pPr>
            <a:r>
              <a:rPr lang="en-US" sz="2800" dirty="0" err="1"/>
              <a:t>Προηγούμενες</a:t>
            </a:r>
            <a:r>
              <a:rPr lang="en-US" sz="2800" dirty="0"/>
              <a:t> </a:t>
            </a:r>
            <a:r>
              <a:rPr lang="en-US" sz="2800" dirty="0" err="1"/>
              <a:t>εγγρ</a:t>
            </a:r>
            <a:r>
              <a:rPr lang="en-US" sz="2800" dirty="0"/>
              <a:t>α</a:t>
            </a:r>
            <a:r>
              <a:rPr lang="en-US" sz="2800" dirty="0" err="1"/>
              <a:t>φές</a:t>
            </a:r>
            <a:r>
              <a:rPr lang="en-US" sz="2800" dirty="0"/>
              <a:t> </a:t>
            </a:r>
            <a:r>
              <a:rPr lang="en-US" sz="2800" dirty="0" err="1"/>
              <a:t>στο</a:t>
            </a:r>
            <a:r>
              <a:rPr lang="en-US" sz="2800" dirty="0"/>
              <a:t> ORS </a:t>
            </a:r>
            <a:r>
              <a:rPr lang="en-US" sz="2800" dirty="0" err="1"/>
              <a:t>δεν</a:t>
            </a:r>
            <a:r>
              <a:rPr lang="en-US" sz="2800" dirty="0"/>
              <a:t> </a:t>
            </a:r>
            <a:r>
              <a:rPr lang="en-US" sz="2800" dirty="0" err="1"/>
              <a:t>μ</a:t>
            </a:r>
            <a:r>
              <a:rPr lang="en-US" sz="2800" dirty="0"/>
              <a:t>π</a:t>
            </a:r>
            <a:r>
              <a:rPr lang="en-US" sz="2800" dirty="0" err="1"/>
              <a:t>ορούν</a:t>
            </a:r>
            <a:r>
              <a:rPr lang="en-US" sz="2800" dirty="0"/>
              <a:t> </a:t>
            </a:r>
            <a:r>
              <a:rPr lang="en-US" sz="2800" dirty="0" err="1"/>
              <a:t>ν</a:t>
            </a:r>
            <a:r>
              <a:rPr lang="en-US" sz="2800" dirty="0"/>
              <a:t>α </a:t>
            </a:r>
            <a:r>
              <a:rPr lang="en-US" sz="2800" dirty="0" err="1"/>
              <a:t>δι</a:t>
            </a:r>
            <a:r>
              <a:rPr lang="en-US" sz="2800" dirty="0"/>
              <a:t>α</a:t>
            </a:r>
            <a:r>
              <a:rPr lang="en-US" sz="2800" dirty="0" err="1"/>
              <a:t>γρ</a:t>
            </a:r>
            <a:r>
              <a:rPr lang="en-US" sz="2800" dirty="0"/>
              <a:t>α</a:t>
            </a:r>
            <a:r>
              <a:rPr lang="en-US" sz="2800" dirty="0" err="1"/>
              <a:t>φούν</a:t>
            </a:r>
            <a:r>
              <a:rPr lang="en-US" sz="2800" dirty="0"/>
              <a:t> απ</a:t>
            </a:r>
            <a:r>
              <a:rPr lang="en-US" sz="2800" dirty="0" err="1"/>
              <a:t>ό</a:t>
            </a:r>
            <a:r>
              <a:rPr lang="en-US" sz="2800" dirty="0"/>
              <a:t> </a:t>
            </a:r>
            <a:r>
              <a:rPr lang="en-US" sz="2800" dirty="0" err="1"/>
              <a:t>τoν</a:t>
            </a:r>
            <a:r>
              <a:rPr lang="en-US" sz="2800" dirty="0"/>
              <a:t> </a:t>
            </a:r>
            <a:r>
              <a:rPr lang="en-US" sz="2800" dirty="0" err="1"/>
              <a:t>χρήστη</a:t>
            </a:r>
            <a:endParaRPr lang="en-US" sz="2800" dirty="0"/>
          </a:p>
          <a:p>
            <a:pPr marL="800100" lvl="1" indent="-228600">
              <a:lnSpc>
                <a:spcPct val="90000"/>
              </a:lnSpc>
              <a:spcAft>
                <a:spcPts val="600"/>
              </a:spcAft>
              <a:buFont typeface="Arial" panose="020B0604020202020204" pitchFamily="34" charset="0"/>
              <a:buChar char="•"/>
            </a:pPr>
            <a:r>
              <a:rPr lang="en-US" sz="2800" dirty="0" err="1"/>
              <a:t>Αλλ</a:t>
            </a:r>
            <a:r>
              <a:rPr lang="en-US" sz="2800" dirty="0"/>
              <a:t>α</a:t>
            </a:r>
            <a:r>
              <a:rPr lang="en-US" sz="2800" dirty="0" err="1"/>
              <a:t>γές</a:t>
            </a:r>
            <a:r>
              <a:rPr lang="en-US" sz="2800" dirty="0"/>
              <a:t> </a:t>
            </a:r>
            <a:r>
              <a:rPr lang="en-US" sz="2800" dirty="0" err="1"/>
              <a:t>στ</a:t>
            </a:r>
            <a:r>
              <a:rPr lang="en-US" sz="2800" dirty="0"/>
              <a:t>α </a:t>
            </a:r>
            <a:r>
              <a:rPr lang="en-US" sz="2800" dirty="0" err="1"/>
              <a:t>στοιχεί</a:t>
            </a:r>
            <a:r>
              <a:rPr lang="en-US" sz="2800" dirty="0"/>
              <a:t>α </a:t>
            </a:r>
            <a:r>
              <a:rPr lang="en-US" sz="2800" dirty="0" err="1"/>
              <a:t>ενός</a:t>
            </a:r>
            <a:r>
              <a:rPr lang="en-US" sz="2800" dirty="0"/>
              <a:t> </a:t>
            </a:r>
            <a:r>
              <a:rPr lang="en-US" sz="2800" dirty="0" err="1"/>
              <a:t>οργ</a:t>
            </a:r>
            <a:r>
              <a:rPr lang="en-US" sz="2800" dirty="0"/>
              <a:t>α</a:t>
            </a:r>
            <a:r>
              <a:rPr lang="en-US" sz="2800" dirty="0" err="1"/>
              <a:t>νισμού</a:t>
            </a:r>
            <a:r>
              <a:rPr lang="en-US" sz="2800" dirty="0"/>
              <a:t> </a:t>
            </a:r>
            <a:r>
              <a:rPr lang="en-US" sz="2800" dirty="0" err="1"/>
              <a:t>γίνοντ</a:t>
            </a:r>
            <a:r>
              <a:rPr lang="en-US" sz="2800" dirty="0"/>
              <a:t>α</a:t>
            </a:r>
            <a:r>
              <a:rPr lang="en-US" sz="2800" dirty="0" err="1"/>
              <a:t>ι</a:t>
            </a:r>
            <a:r>
              <a:rPr lang="en-US" sz="2800" dirty="0"/>
              <a:t> </a:t>
            </a:r>
            <a:r>
              <a:rPr lang="en-US" sz="2800" dirty="0" err="1"/>
              <a:t>μόνο</a:t>
            </a:r>
            <a:r>
              <a:rPr lang="en-US" sz="2800" dirty="0"/>
              <a:t> </a:t>
            </a:r>
            <a:r>
              <a:rPr lang="en-US" sz="2800" dirty="0" err="1"/>
              <a:t>στο</a:t>
            </a:r>
            <a:r>
              <a:rPr lang="en-US" sz="2800" dirty="0"/>
              <a:t> ORS – </a:t>
            </a:r>
            <a:r>
              <a:rPr lang="en-US" sz="2800" dirty="0" err="1"/>
              <a:t>Η</a:t>
            </a:r>
            <a:r>
              <a:rPr lang="en-US" sz="2800" dirty="0"/>
              <a:t> α</a:t>
            </a:r>
            <a:r>
              <a:rPr lang="en-US" sz="2800" dirty="0" err="1"/>
              <a:t>ίτηση</a:t>
            </a:r>
            <a:r>
              <a:rPr lang="en-US" sz="2800" dirty="0"/>
              <a:t> α</a:t>
            </a:r>
            <a:r>
              <a:rPr lang="en-US" sz="2800" dirty="0" err="1"/>
              <a:t>ντλεί</a:t>
            </a:r>
            <a:r>
              <a:rPr lang="en-US" sz="2800" dirty="0"/>
              <a:t> </a:t>
            </a:r>
            <a:r>
              <a:rPr lang="en-US" sz="2800" dirty="0" err="1"/>
              <a:t>τ</a:t>
            </a:r>
            <a:r>
              <a:rPr lang="en-US" sz="2800" dirty="0"/>
              <a:t>α </a:t>
            </a:r>
            <a:r>
              <a:rPr lang="en-US" sz="2800" dirty="0" err="1"/>
              <a:t>στοιχεί</a:t>
            </a:r>
            <a:r>
              <a:rPr lang="en-US" sz="2800" dirty="0"/>
              <a:t>α απ</a:t>
            </a:r>
            <a:r>
              <a:rPr lang="en-US" sz="2800" dirty="0" err="1"/>
              <a:t>ό</a:t>
            </a:r>
            <a:r>
              <a:rPr lang="en-US" sz="2800" dirty="0"/>
              <a:t> </a:t>
            </a:r>
            <a:r>
              <a:rPr lang="en-US" sz="2800" dirty="0" err="1"/>
              <a:t>το</a:t>
            </a:r>
            <a:r>
              <a:rPr lang="en-US" sz="2800" dirty="0"/>
              <a:t> ORS</a:t>
            </a:r>
          </a:p>
          <a:p>
            <a:pPr marL="800100" lvl="1" indent="-228600">
              <a:lnSpc>
                <a:spcPct val="90000"/>
              </a:lnSpc>
              <a:spcAft>
                <a:spcPts val="600"/>
              </a:spcAft>
              <a:buFont typeface="Arial" panose="020B0604020202020204" pitchFamily="34" charset="0"/>
              <a:buChar char="•"/>
            </a:pPr>
            <a:r>
              <a:rPr lang="en-US" sz="2800" dirty="0" err="1"/>
              <a:t>Α</a:t>
            </a:r>
            <a:r>
              <a:rPr lang="en-US" sz="2800" dirty="0"/>
              <a:t>πα</a:t>
            </a:r>
            <a:r>
              <a:rPr lang="en-US" sz="2800" dirty="0" err="1"/>
              <a:t>ιτείτ</a:t>
            </a:r>
            <a:r>
              <a:rPr lang="en-US" sz="2800" dirty="0"/>
              <a:t>α</a:t>
            </a:r>
            <a:r>
              <a:rPr lang="en-US" sz="2800" dirty="0" err="1"/>
              <a:t>ι</a:t>
            </a:r>
            <a:r>
              <a:rPr lang="en-US" sz="2800" dirty="0"/>
              <a:t> </a:t>
            </a:r>
            <a:r>
              <a:rPr lang="en-US" sz="2800" dirty="0" err="1"/>
              <a:t>μόνο</a:t>
            </a:r>
            <a:r>
              <a:rPr lang="en-US" sz="2800" dirty="0"/>
              <a:t> </a:t>
            </a:r>
            <a:r>
              <a:rPr lang="en-US" sz="2800" dirty="0" err="1"/>
              <a:t>η</a:t>
            </a:r>
            <a:r>
              <a:rPr lang="en-US" sz="2800" dirty="0"/>
              <a:t> </a:t>
            </a:r>
            <a:r>
              <a:rPr lang="en-US" sz="2800" dirty="0" err="1"/>
              <a:t>ε</a:t>
            </a:r>
            <a:r>
              <a:rPr lang="en-US" sz="2800" dirty="0"/>
              <a:t>π</a:t>
            </a:r>
            <a:r>
              <a:rPr lang="en-US" sz="2800" dirty="0" err="1"/>
              <a:t>ικ</a:t>
            </a:r>
            <a:r>
              <a:rPr lang="en-US" sz="2800" dirty="0"/>
              <a:t>α</a:t>
            </a:r>
            <a:r>
              <a:rPr lang="en-US" sz="2800" dirty="0" err="1"/>
              <a:t>ιρο</a:t>
            </a:r>
            <a:r>
              <a:rPr lang="en-US" sz="2800" dirty="0"/>
              <a:t>π</a:t>
            </a:r>
            <a:r>
              <a:rPr lang="en-US" sz="2800" dirty="0" err="1"/>
              <a:t>οίηση</a:t>
            </a:r>
            <a:r>
              <a:rPr lang="en-US" sz="2800" dirty="0"/>
              <a:t> </a:t>
            </a:r>
            <a:r>
              <a:rPr lang="en-US" sz="2800" dirty="0" err="1"/>
              <a:t>των</a:t>
            </a:r>
            <a:r>
              <a:rPr lang="en-US" sz="2800" dirty="0"/>
              <a:t> </a:t>
            </a:r>
            <a:r>
              <a:rPr lang="en-US" sz="2800" dirty="0" err="1"/>
              <a:t>στοιχείων</a:t>
            </a:r>
            <a:r>
              <a:rPr lang="en-US" sz="2800" dirty="0"/>
              <a:t> </a:t>
            </a:r>
            <a:r>
              <a:rPr lang="en-US" sz="2800" dirty="0" err="1"/>
              <a:t>του</a:t>
            </a:r>
            <a:r>
              <a:rPr lang="en-US" sz="2800" dirty="0"/>
              <a:t> </a:t>
            </a:r>
            <a:r>
              <a:rPr lang="en-US" sz="2800" dirty="0" err="1"/>
              <a:t>οργ</a:t>
            </a:r>
            <a:r>
              <a:rPr lang="en-US" sz="2800" dirty="0"/>
              <a:t>α</a:t>
            </a:r>
            <a:r>
              <a:rPr lang="en-US" sz="2800" dirty="0" err="1"/>
              <a:t>νισμού</a:t>
            </a:r>
            <a:r>
              <a:rPr lang="en-US" sz="2800" dirty="0"/>
              <a:t> </a:t>
            </a:r>
            <a:r>
              <a:rPr lang="en-US" sz="2800" dirty="0" err="1"/>
              <a:t>γι</a:t>
            </a:r>
            <a:r>
              <a:rPr lang="en-US" sz="2800" dirty="0"/>
              <a:t>α </a:t>
            </a:r>
            <a:r>
              <a:rPr lang="en-US" sz="2800" dirty="0" err="1"/>
              <a:t>τις</a:t>
            </a:r>
            <a:r>
              <a:rPr lang="en-US" sz="2800" dirty="0"/>
              <a:t> π</a:t>
            </a:r>
            <a:r>
              <a:rPr lang="en-US" sz="2800" dirty="0" err="1"/>
              <a:t>ιο</a:t>
            </a:r>
            <a:r>
              <a:rPr lang="en-US" sz="2800" dirty="0"/>
              <a:t> </a:t>
            </a:r>
            <a:r>
              <a:rPr lang="en-US" sz="2800" dirty="0" err="1"/>
              <a:t>κάτω</a:t>
            </a:r>
            <a:r>
              <a:rPr lang="en-US" sz="2800" dirty="0"/>
              <a:t> π</a:t>
            </a:r>
            <a:r>
              <a:rPr lang="en-US" sz="2800" dirty="0" err="1"/>
              <a:t>ερι</a:t>
            </a:r>
            <a:r>
              <a:rPr lang="en-US" sz="2800" dirty="0"/>
              <a:t>π</a:t>
            </a:r>
            <a:r>
              <a:rPr lang="en-US" sz="2800" dirty="0" err="1"/>
              <a:t>τώσεις</a:t>
            </a:r>
            <a:r>
              <a:rPr lang="en-US" sz="2800" dirty="0"/>
              <a:t>:</a:t>
            </a:r>
          </a:p>
          <a:p>
            <a:pPr marL="914400" lvl="1" indent="-228600">
              <a:lnSpc>
                <a:spcPct val="90000"/>
              </a:lnSpc>
              <a:spcAft>
                <a:spcPts val="600"/>
              </a:spcAft>
              <a:buFont typeface="Arial" panose="020B0604020202020204" pitchFamily="34" charset="0"/>
              <a:buChar char="•"/>
            </a:pPr>
            <a:r>
              <a:rPr lang="en-US" sz="2800" dirty="0" err="1"/>
              <a:t>Aλλ</a:t>
            </a:r>
            <a:r>
              <a:rPr lang="en-US" sz="2800" dirty="0"/>
              <a:t>α</a:t>
            </a:r>
            <a:r>
              <a:rPr lang="en-US" sz="2800" dirty="0" err="1"/>
              <a:t>γή</a:t>
            </a:r>
            <a:r>
              <a:rPr lang="en-US" sz="2800" dirty="0"/>
              <a:t> legal representative</a:t>
            </a:r>
          </a:p>
          <a:p>
            <a:pPr marL="914400" lvl="1" indent="-228600">
              <a:lnSpc>
                <a:spcPct val="90000"/>
              </a:lnSpc>
              <a:spcAft>
                <a:spcPts val="600"/>
              </a:spcAft>
              <a:buFont typeface="Arial" panose="020B0604020202020204" pitchFamily="34" charset="0"/>
              <a:buChar char="•"/>
            </a:pPr>
            <a:r>
              <a:rPr lang="en-US" sz="2800" dirty="0" err="1"/>
              <a:t>Aλλ</a:t>
            </a:r>
            <a:r>
              <a:rPr lang="en-US" sz="2800" dirty="0"/>
              <a:t>α</a:t>
            </a:r>
            <a:r>
              <a:rPr lang="en-US" sz="2800" dirty="0" err="1"/>
              <a:t>γή</a:t>
            </a:r>
            <a:r>
              <a:rPr lang="en-US" sz="2800" dirty="0"/>
              <a:t> </a:t>
            </a:r>
            <a:r>
              <a:rPr lang="en-US" sz="2800" dirty="0" err="1"/>
              <a:t>τρ</a:t>
            </a:r>
            <a:r>
              <a:rPr lang="en-US" sz="2800" dirty="0"/>
              <a:t>απ</a:t>
            </a:r>
            <a:r>
              <a:rPr lang="en-US" sz="2800" dirty="0" err="1"/>
              <a:t>εζικών</a:t>
            </a:r>
            <a:r>
              <a:rPr lang="en-US" sz="2800" dirty="0"/>
              <a:t> </a:t>
            </a:r>
            <a:r>
              <a:rPr lang="en-US" sz="2800" dirty="0" err="1"/>
              <a:t>στοιχείων</a:t>
            </a:r>
            <a:endParaRPr lang="en-US" sz="2800" dirty="0"/>
          </a:p>
          <a:p>
            <a:pPr marL="914400" lvl="1" indent="-228600">
              <a:lnSpc>
                <a:spcPct val="90000"/>
              </a:lnSpc>
              <a:spcAft>
                <a:spcPts val="600"/>
              </a:spcAft>
              <a:buFont typeface="Arial" panose="020B0604020202020204" pitchFamily="34" charset="0"/>
              <a:buChar char="•"/>
            </a:pPr>
            <a:r>
              <a:rPr lang="en-US" sz="2800" dirty="0" err="1"/>
              <a:t>Έντυ</a:t>
            </a:r>
            <a:r>
              <a:rPr lang="en-US" sz="2800" dirty="0"/>
              <a:t>π</a:t>
            </a:r>
            <a:r>
              <a:rPr lang="en-US" sz="2800" dirty="0" err="1"/>
              <a:t>ο</a:t>
            </a:r>
            <a:r>
              <a:rPr lang="en-US" sz="2800" dirty="0"/>
              <a:t> </a:t>
            </a:r>
            <a:r>
              <a:rPr lang="en-US" sz="2800" dirty="0" err="1"/>
              <a:t>χρημ</a:t>
            </a:r>
            <a:r>
              <a:rPr lang="en-US" sz="2800" dirty="0"/>
              <a:t>α</a:t>
            </a:r>
            <a:r>
              <a:rPr lang="en-US" sz="2800" dirty="0" err="1"/>
              <a:t>τοοικονομικής</a:t>
            </a:r>
            <a:r>
              <a:rPr lang="en-US" sz="2800" dirty="0"/>
              <a:t> </a:t>
            </a:r>
            <a:r>
              <a:rPr lang="en-US" sz="2800" dirty="0" err="1"/>
              <a:t>ικ</a:t>
            </a:r>
            <a:r>
              <a:rPr lang="en-US" sz="2800" dirty="0"/>
              <a:t>α</a:t>
            </a:r>
            <a:r>
              <a:rPr lang="en-US" sz="2800" dirty="0" err="1"/>
              <a:t>νότητ</a:t>
            </a:r>
            <a:r>
              <a:rPr lang="en-US" sz="2800" dirty="0"/>
              <a:t>α</a:t>
            </a:r>
            <a:r>
              <a:rPr lang="en-US" sz="2800" dirty="0" err="1"/>
              <a:t>ς</a:t>
            </a:r>
            <a:r>
              <a:rPr lang="en-US" sz="2800" dirty="0"/>
              <a:t> (</a:t>
            </a:r>
            <a:r>
              <a:rPr lang="en-US" sz="2800" dirty="0" err="1"/>
              <a:t>γι</a:t>
            </a:r>
            <a:r>
              <a:rPr lang="en-US" sz="2800" dirty="0"/>
              <a:t>α </a:t>
            </a:r>
            <a:r>
              <a:rPr lang="en-US" sz="2800" dirty="0" err="1"/>
              <a:t>οργ</a:t>
            </a:r>
            <a:r>
              <a:rPr lang="en-US" sz="2800" dirty="0"/>
              <a:t>α</a:t>
            </a:r>
            <a:r>
              <a:rPr lang="en-US" sz="2800" dirty="0" err="1"/>
              <a:t>νισμούς</a:t>
            </a:r>
            <a:r>
              <a:rPr lang="en-US" sz="2800" dirty="0"/>
              <a:t> </a:t>
            </a:r>
            <a:r>
              <a:rPr lang="en-US" sz="2800" dirty="0" err="1"/>
              <a:t>ιδιωτικού</a:t>
            </a:r>
            <a:r>
              <a:rPr lang="en-US" sz="2800" dirty="0"/>
              <a:t> </a:t>
            </a:r>
            <a:r>
              <a:rPr lang="en-US" sz="2800" dirty="0" err="1"/>
              <a:t>δικ</a:t>
            </a:r>
            <a:r>
              <a:rPr lang="en-US" sz="2800" dirty="0"/>
              <a:t>α</a:t>
            </a:r>
            <a:r>
              <a:rPr lang="en-US" sz="2800" dirty="0" err="1"/>
              <a:t>ίου</a:t>
            </a:r>
            <a:r>
              <a:rPr lang="en-US" sz="2800" dirty="0"/>
              <a:t> π</a:t>
            </a:r>
            <a:r>
              <a:rPr lang="en-US" sz="2800" dirty="0" err="1"/>
              <a:t>ου</a:t>
            </a:r>
            <a:r>
              <a:rPr lang="en-US" sz="2800" dirty="0"/>
              <a:t> </a:t>
            </a:r>
            <a:r>
              <a:rPr lang="en-US" sz="2800" dirty="0" err="1"/>
              <a:t>η</a:t>
            </a:r>
            <a:r>
              <a:rPr lang="en-US" sz="2800" dirty="0"/>
              <a:t> </a:t>
            </a:r>
            <a:r>
              <a:rPr lang="en-US" sz="2800" dirty="0" err="1"/>
              <a:t>ε</a:t>
            </a:r>
            <a:r>
              <a:rPr lang="en-US" sz="2800" dirty="0"/>
              <a:t>π</a:t>
            </a:r>
            <a:r>
              <a:rPr lang="en-US" sz="2800" dirty="0" err="1"/>
              <a:t>ιχορήγηση</a:t>
            </a:r>
            <a:r>
              <a:rPr lang="en-US" sz="2800" dirty="0"/>
              <a:t> </a:t>
            </a:r>
            <a:r>
              <a:rPr lang="en-US" sz="2800" dirty="0" err="1"/>
              <a:t>ξε</a:t>
            </a:r>
            <a:r>
              <a:rPr lang="en-US" sz="2800" dirty="0"/>
              <a:t>π</a:t>
            </a:r>
            <a:r>
              <a:rPr lang="en-US" sz="2800" dirty="0" err="1"/>
              <a:t>ερνά</a:t>
            </a:r>
            <a:r>
              <a:rPr lang="en-US" sz="2800" dirty="0"/>
              <a:t> </a:t>
            </a:r>
            <a:r>
              <a:rPr lang="en-US" sz="2800" dirty="0" err="1"/>
              <a:t>τις</a:t>
            </a:r>
            <a:r>
              <a:rPr lang="en-US" sz="2800" dirty="0"/>
              <a:t> 60.000€)</a:t>
            </a:r>
          </a:p>
          <a:p>
            <a:pPr indent="-228600">
              <a:lnSpc>
                <a:spcPct val="90000"/>
              </a:lnSpc>
              <a:spcAft>
                <a:spcPts val="6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23188213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A</a:t>
            </a:r>
            <a:r>
              <a:rPr lang="el-GR" sz="2800" dirty="0" err="1">
                <a:solidFill>
                  <a:schemeClr val="bg1"/>
                </a:solidFill>
                <a:latin typeface="Century Gothic" panose="020B0502020202020204" pitchFamily="34" charset="0"/>
              </a:rPr>
              <a:t>ναζήτηση</a:t>
            </a:r>
            <a:r>
              <a:rPr lang="el-GR" sz="2800" dirty="0">
                <a:solidFill>
                  <a:schemeClr val="bg1"/>
                </a:solidFill>
                <a:latin typeface="Century Gothic" panose="020B0502020202020204" pitchFamily="34" charset="0"/>
              </a:rPr>
              <a:t> Οργανισμού</a:t>
            </a:r>
            <a:endParaRPr lang="en-GB" sz="2800" dirty="0">
              <a:solidFill>
                <a:schemeClr val="bg1"/>
              </a:solidFill>
              <a:latin typeface="Century Gothic" panose="020B0502020202020204" pitchFamily="34" charset="0"/>
            </a:endParaRPr>
          </a:p>
        </p:txBody>
      </p:sp>
      <p:sp>
        <p:nvSpPr>
          <p:cNvPr id="4" name="Rectangle 3"/>
          <p:cNvSpPr/>
          <p:nvPr/>
        </p:nvSpPr>
        <p:spPr>
          <a:xfrm>
            <a:off x="1065754" y="1044188"/>
            <a:ext cx="10335128" cy="1631216"/>
          </a:xfrm>
          <a:prstGeom prst="rect">
            <a:avLst/>
          </a:prstGeom>
        </p:spPr>
        <p:txBody>
          <a:bodyPr wrap="square">
            <a:spAutoFit/>
          </a:bodyPr>
          <a:lstStyle/>
          <a:p>
            <a:pPr marL="914400" lvl="1" indent="-457200" algn="just">
              <a:buFont typeface="+mj-lt"/>
              <a:buAutoNum type="arabicPeriod"/>
            </a:pPr>
            <a:r>
              <a:rPr lang="el-GR" sz="2000" dirty="0">
                <a:solidFill>
                  <a:schemeClr val="bg1"/>
                </a:solidFill>
                <a:latin typeface="Century Gothic" panose="020B0502020202020204" pitchFamily="34" charset="0"/>
              </a:rPr>
              <a:t>Μέσω του ΕΕ</a:t>
            </a:r>
            <a:r>
              <a:rPr lang="en-GB" sz="2000" dirty="0">
                <a:solidFill>
                  <a:schemeClr val="bg1"/>
                </a:solidFill>
                <a:latin typeface="Century Gothic" panose="020B0502020202020204" pitchFamily="34" charset="0"/>
              </a:rPr>
              <a:t>SC - Organizations </a:t>
            </a:r>
            <a:r>
              <a:rPr lang="el-GR" sz="2000" dirty="0">
                <a:solidFill>
                  <a:schemeClr val="bg1"/>
                </a:solidFill>
                <a:latin typeface="Century Gothic" panose="020B0502020202020204" pitchFamily="34" charset="0"/>
              </a:rPr>
              <a:t>αναζητήστε τον οργανισμό σας, προκειμένου να αποφύγετε διπλές εγγραφές</a:t>
            </a:r>
            <a:endParaRPr lang="en-US" sz="2000" dirty="0">
              <a:solidFill>
                <a:schemeClr val="bg1"/>
              </a:solidFill>
              <a:latin typeface="Century Gothic" panose="020B0502020202020204" pitchFamily="34" charset="0"/>
            </a:endParaRPr>
          </a:p>
          <a:p>
            <a:pPr marL="914400" lvl="1" indent="-457200" algn="just">
              <a:buFont typeface="+mj-lt"/>
              <a:buAutoNum type="arabicPeriod"/>
            </a:pPr>
            <a:r>
              <a:rPr lang="el-GR" sz="2000" dirty="0">
                <a:solidFill>
                  <a:schemeClr val="bg1"/>
                </a:solidFill>
                <a:latin typeface="Century Gothic" panose="020B0502020202020204" pitchFamily="34" charset="0"/>
              </a:rPr>
              <a:t>Προσθέστε λέξεις - κλειδιά για την έρευνα (όνομα, </a:t>
            </a:r>
            <a:r>
              <a:rPr lang="en-US" sz="2000" dirty="0">
                <a:solidFill>
                  <a:schemeClr val="bg1"/>
                </a:solidFill>
                <a:latin typeface="Century Gothic" panose="020B0502020202020204" pitchFamily="34" charset="0"/>
              </a:rPr>
              <a:t>links)</a:t>
            </a:r>
            <a:r>
              <a:rPr lang="el-GR" sz="2000" dirty="0">
                <a:solidFill>
                  <a:schemeClr val="bg1"/>
                </a:solidFill>
                <a:latin typeface="Century Gothic" panose="020B0502020202020204" pitchFamily="34" charset="0"/>
              </a:rPr>
              <a:t> </a:t>
            </a:r>
          </a:p>
          <a:p>
            <a:pPr marL="914400" lvl="1" indent="-457200" algn="just">
              <a:buFont typeface="+mj-lt"/>
              <a:buAutoNum type="arabicPeriod"/>
            </a:pPr>
            <a:r>
              <a:rPr lang="el-GR" sz="2000" dirty="0">
                <a:solidFill>
                  <a:schemeClr val="bg1"/>
                </a:solidFill>
                <a:latin typeface="Century Gothic" panose="020B0502020202020204" pitchFamily="34" charset="0"/>
              </a:rPr>
              <a:t>Τροποποιήστε τυχόν επιπλέον φίλτρα</a:t>
            </a:r>
          </a:p>
          <a:p>
            <a:pPr marL="914400" lvl="1" indent="-457200" algn="just">
              <a:buFont typeface="+mj-lt"/>
              <a:buAutoNum type="arabicPeriod"/>
            </a:pPr>
            <a:r>
              <a:rPr lang="el-GR" sz="2000" dirty="0">
                <a:solidFill>
                  <a:schemeClr val="bg1"/>
                </a:solidFill>
                <a:latin typeface="Century Gothic" panose="020B0502020202020204" pitchFamily="34" charset="0"/>
              </a:rPr>
              <a:t>Αποτελέσματα εύρεσης – Επιλογή του οργανισμού σας</a:t>
            </a:r>
          </a:p>
        </p:txBody>
      </p:sp>
      <p:pic>
        <p:nvPicPr>
          <p:cNvPr id="5" name="Picture 4"/>
          <p:cNvPicPr>
            <a:picLocks noChangeAspect="1"/>
          </p:cNvPicPr>
          <p:nvPr/>
        </p:nvPicPr>
        <p:blipFill>
          <a:blip r:embed="rId3"/>
          <a:stretch>
            <a:fillRect/>
          </a:stretch>
        </p:blipFill>
        <p:spPr>
          <a:xfrm>
            <a:off x="456040" y="2883010"/>
            <a:ext cx="11353915" cy="3974990"/>
          </a:xfrm>
          <a:prstGeom prst="rect">
            <a:avLst/>
          </a:prstGeom>
        </p:spPr>
      </p:pic>
    </p:spTree>
    <p:extLst>
      <p:ext uri="{BB962C8B-B14F-4D97-AF65-F5344CB8AC3E}">
        <p14:creationId xmlns:p14="http://schemas.microsoft.com/office/powerpoint/2010/main" val="15646959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684042" cy="523220"/>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E</a:t>
            </a:r>
            <a:r>
              <a:rPr lang="el-GR" sz="2800" dirty="0" err="1">
                <a:solidFill>
                  <a:schemeClr val="bg1"/>
                </a:solidFill>
                <a:latin typeface="Century Gothic" panose="020B0502020202020204" pitchFamily="34" charset="0"/>
              </a:rPr>
              <a:t>νημέρωση</a:t>
            </a:r>
            <a:r>
              <a:rPr lang="el-GR" sz="2800" dirty="0">
                <a:solidFill>
                  <a:schemeClr val="bg1"/>
                </a:solidFill>
                <a:latin typeface="Century Gothic" panose="020B0502020202020204" pitchFamily="34" charset="0"/>
              </a:rPr>
              <a:t> Στοιχείων Οργανισμού 1/2</a:t>
            </a:r>
            <a:endParaRPr lang="en-GB" sz="2800" dirty="0">
              <a:solidFill>
                <a:schemeClr val="bg1"/>
              </a:solidFill>
              <a:latin typeface="Century Gothic" panose="020B0502020202020204" pitchFamily="34" charset="0"/>
            </a:endParaRPr>
          </a:p>
        </p:txBody>
      </p:sp>
      <p:sp>
        <p:nvSpPr>
          <p:cNvPr id="4" name="Rectangle 3"/>
          <p:cNvSpPr/>
          <p:nvPr/>
        </p:nvSpPr>
        <p:spPr>
          <a:xfrm>
            <a:off x="1065754" y="1044188"/>
            <a:ext cx="10335128" cy="707886"/>
          </a:xfrm>
          <a:prstGeom prst="rect">
            <a:avLst/>
          </a:prstGeom>
        </p:spPr>
        <p:txBody>
          <a:bodyPr wrap="square">
            <a:spAutoFit/>
          </a:bodyPr>
          <a:lstStyle/>
          <a:p>
            <a:pPr marL="914400" lvl="1" indent="-457200" algn="just">
              <a:buFont typeface="+mj-lt"/>
              <a:buAutoNum type="arabicPeriod"/>
            </a:pPr>
            <a:r>
              <a:rPr lang="el-GR" sz="2000" dirty="0">
                <a:solidFill>
                  <a:schemeClr val="tx1">
                    <a:lumMod val="75000"/>
                    <a:lumOff val="25000"/>
                  </a:schemeClr>
                </a:solidFill>
                <a:latin typeface="Century Gothic" panose="020B0502020202020204" pitchFamily="34" charset="0"/>
              </a:rPr>
              <a:t>Μέσω του ΕΕ</a:t>
            </a:r>
            <a:r>
              <a:rPr lang="en-GB" sz="2000" dirty="0">
                <a:solidFill>
                  <a:schemeClr val="tx1">
                    <a:lumMod val="75000"/>
                    <a:lumOff val="25000"/>
                  </a:schemeClr>
                </a:solidFill>
                <a:latin typeface="Century Gothic" panose="020B0502020202020204" pitchFamily="34" charset="0"/>
              </a:rPr>
              <a:t>SC</a:t>
            </a:r>
            <a:r>
              <a:rPr lang="el-GR" sz="2000" dirty="0">
                <a:solidFill>
                  <a:schemeClr val="tx1">
                    <a:lumMod val="75000"/>
                    <a:lumOff val="25000"/>
                  </a:schemeClr>
                </a:solidFill>
                <a:latin typeface="Century Gothic" panose="020B0502020202020204" pitchFamily="34" charset="0"/>
              </a:rPr>
              <a:t>&lt;</a:t>
            </a:r>
            <a:r>
              <a:rPr lang="en-GB" sz="2000" dirty="0">
                <a:solidFill>
                  <a:schemeClr val="tx1">
                    <a:lumMod val="75000"/>
                    <a:lumOff val="25000"/>
                  </a:schemeClr>
                </a:solidFill>
                <a:latin typeface="Century Gothic" panose="020B0502020202020204" pitchFamily="34" charset="0"/>
              </a:rPr>
              <a:t>Organizations</a:t>
            </a:r>
            <a:r>
              <a:rPr lang="el-GR" sz="2000" dirty="0">
                <a:solidFill>
                  <a:schemeClr val="tx1">
                    <a:lumMod val="75000"/>
                    <a:lumOff val="25000"/>
                  </a:schemeClr>
                </a:solidFill>
                <a:latin typeface="Century Gothic" panose="020B0502020202020204" pitchFamily="34" charset="0"/>
              </a:rPr>
              <a:t>&lt;</a:t>
            </a:r>
            <a:r>
              <a:rPr lang="en-US" sz="2000" dirty="0">
                <a:solidFill>
                  <a:schemeClr val="tx1">
                    <a:lumMod val="75000"/>
                    <a:lumOff val="25000"/>
                  </a:schemeClr>
                </a:solidFill>
                <a:latin typeface="Century Gothic" panose="020B0502020202020204" pitchFamily="34" charset="0"/>
              </a:rPr>
              <a:t>My organizations</a:t>
            </a:r>
            <a:r>
              <a:rPr lang="en-GB" sz="2000" dirty="0">
                <a:solidFill>
                  <a:schemeClr val="tx1">
                    <a:lumMod val="75000"/>
                    <a:lumOff val="25000"/>
                  </a:schemeClr>
                </a:solidFill>
                <a:latin typeface="Century Gothic" panose="020B0502020202020204" pitchFamily="34" charset="0"/>
              </a:rPr>
              <a:t> </a:t>
            </a:r>
          </a:p>
          <a:p>
            <a:pPr marL="914400" lvl="1" indent="-457200" algn="just">
              <a:buFont typeface="+mj-lt"/>
              <a:buAutoNum type="arabicPeriod"/>
            </a:pPr>
            <a:r>
              <a:rPr lang="el-GR" sz="2000" dirty="0">
                <a:solidFill>
                  <a:schemeClr val="tx1">
                    <a:lumMod val="75000"/>
                    <a:lumOff val="25000"/>
                  </a:schemeClr>
                </a:solidFill>
                <a:latin typeface="Century Gothic" panose="020B0502020202020204" pitchFamily="34" charset="0"/>
              </a:rPr>
              <a:t>Επιλογή του Ο</a:t>
            </a:r>
            <a:r>
              <a:rPr lang="en-US" sz="2000" dirty="0">
                <a:solidFill>
                  <a:schemeClr val="tx1">
                    <a:lumMod val="75000"/>
                    <a:lumOff val="25000"/>
                  </a:schemeClr>
                </a:solidFill>
                <a:latin typeface="Century Gothic" panose="020B0502020202020204" pitchFamily="34" charset="0"/>
              </a:rPr>
              <a:t>ID </a:t>
            </a:r>
            <a:r>
              <a:rPr lang="el-GR" sz="2000" dirty="0">
                <a:solidFill>
                  <a:schemeClr val="tx1">
                    <a:lumMod val="75000"/>
                    <a:lumOff val="25000"/>
                  </a:schemeClr>
                </a:solidFill>
                <a:latin typeface="Century Gothic" panose="020B0502020202020204" pitchFamily="34" charset="0"/>
              </a:rPr>
              <a:t>του οργανισμού που θέλετε να τροποποιήσετε</a:t>
            </a:r>
            <a:endParaRPr lang="en-GB" sz="2000" dirty="0">
              <a:solidFill>
                <a:schemeClr val="tx1">
                  <a:lumMod val="75000"/>
                  <a:lumOff val="25000"/>
                </a:schemeClr>
              </a:solidFill>
              <a:latin typeface="Century Gothic" panose="020B0502020202020204"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074"/>
            <a:ext cx="9144000" cy="307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OID_Modify_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176" y="2290553"/>
            <a:ext cx="7632848" cy="456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844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1385</TotalTime>
  <Words>5526</Words>
  <Application>Microsoft Office PowerPoint</Application>
  <PresentationFormat>Ευρεία οθόνη</PresentationFormat>
  <Paragraphs>997</Paragraphs>
  <Slides>104</Slides>
  <Notes>55</Notes>
  <HiddenSlides>0</HiddenSlides>
  <MMClips>0</MMClips>
  <ScaleCrop>false</ScaleCrop>
  <HeadingPairs>
    <vt:vector size="6" baseType="variant">
      <vt:variant>
        <vt:lpstr>Γραμματοσειρές που χρησιμοποιούνται</vt:lpstr>
      </vt:variant>
      <vt:variant>
        <vt:i4>18</vt:i4>
      </vt:variant>
      <vt:variant>
        <vt:lpstr>Θέμα</vt:lpstr>
      </vt:variant>
      <vt:variant>
        <vt:i4>1</vt:i4>
      </vt:variant>
      <vt:variant>
        <vt:lpstr>Τίτλοι διαφανειών</vt:lpstr>
      </vt:variant>
      <vt:variant>
        <vt:i4>104</vt:i4>
      </vt:variant>
    </vt:vector>
  </HeadingPairs>
  <TitlesOfParts>
    <vt:vector size="123" baseType="lpstr">
      <vt:lpstr>Meiryo</vt:lpstr>
      <vt:lpstr>Arial</vt:lpstr>
      <vt:lpstr>Arial Nova Light</vt:lpstr>
      <vt:lpstr>Calibri</vt:lpstr>
      <vt:lpstr>Calibri Light</vt:lpstr>
      <vt:lpstr>Caveat Brush</vt:lpstr>
      <vt:lpstr>Century Gothic</vt:lpstr>
      <vt:lpstr>Comic Sans MS</vt:lpstr>
      <vt:lpstr>Constantia</vt:lpstr>
      <vt:lpstr>Courier New</vt:lpstr>
      <vt:lpstr>Lato</vt:lpstr>
      <vt:lpstr>Raleway</vt:lpstr>
      <vt:lpstr>Shonar Bangla</vt:lpstr>
      <vt:lpstr>Times New Roman</vt:lpstr>
      <vt:lpstr>Verdana</vt:lpstr>
      <vt:lpstr>Verdana Pro Cond SemiBold</vt:lpstr>
      <vt:lpstr>Wingdings</vt:lpstr>
      <vt:lpstr>Wingdings 2</vt:lpstr>
      <vt:lpstr>Office Theme</vt:lpstr>
      <vt:lpstr>Παρουσίαση του PowerPoint</vt:lpstr>
      <vt:lpstr>Παρουσίαση του PowerPoint</vt:lpstr>
      <vt:lpstr>Α.Βασικές πληροφορίες για τη νέα Προγραμματική περίοδο (2021 - 2027)  Δυνατότητες </vt:lpstr>
      <vt:lpstr>Xαρακτηριστικά του προγράμματος Erasmus+ 2021-2017</vt:lpstr>
      <vt:lpstr>Προτεραιότητες του προγράμματος Erasmus+</vt:lpstr>
      <vt:lpstr>Παρουσίαση του PowerPoint</vt:lpstr>
      <vt:lpstr>Παρουσίαση του PowerPoint</vt:lpstr>
      <vt:lpstr> Η ΠΑΡΟΥΣΑ ΠΡΟΣΚΛΗΣΗ ΥΠΟΒΟΛΗΣ ΠΡΟΤΑΣΕΩΝ ΚΑΛΥΠΤΕΙ ΤΙΣ ΑΚΟΛΟΥΘΕΣ ΔΡΑΣΕΙΣ ΤΟΥ ΠΡΟΓΡΑΜΜΑΤΟΣ ERASMUS+: </vt:lpstr>
      <vt:lpstr>Βασική Δράση 1</vt:lpstr>
      <vt:lpstr>Στόχοι της δράσης στον τομέα της  ΣΧΟΛΙΚΗΣ ΕΚΠΑΙΔΕΥΣΗΣ</vt:lpstr>
      <vt:lpstr>Παρουσίαση του PowerPoint</vt:lpstr>
      <vt:lpstr>ΒΑΣΙΚΗ ΔΡΑΣΗ 1 ΚΙΝΗΤΙΚΟΤΗΤΑ ΠΡΟΣΩΠΙΚΟΥ ΚΑΙ ΕΚΠΑΙΔΕΥΟΜΕΝΩΝ</vt:lpstr>
      <vt:lpstr>Βασική Δράση 2</vt:lpstr>
      <vt:lpstr>ΑΝΑΖΗΤΗΣΗ ΕΤΑΙΡΩΝ </vt:lpstr>
      <vt:lpstr>Παρουσίαση του PowerPoint</vt:lpstr>
      <vt:lpstr>ΑΝΑΖΗΤΗΣΗ ΠΡΟΓΡΑΜΜΑΤΩΝ/ΕΤΑΙΡΩΝ/ΕΥΚΑΙΡΙΩΝ</vt:lpstr>
      <vt:lpstr>Παρουσίαση του PowerPoint</vt:lpstr>
      <vt:lpstr>Παρουσίαση του PowerPoint</vt:lpstr>
      <vt:lpstr>ΑΙΤΗΣΕΙΣ</vt:lpstr>
      <vt:lpstr>Βασική Δράση 3</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Πως να εμπλακείτε στο Erasmus+; </vt:lpstr>
      <vt:lpstr>Παρουσίαση του PowerPoint</vt:lpstr>
      <vt:lpstr>Παρουσίαση του PowerPoint</vt:lpstr>
      <vt:lpstr>Παρουσίαση του PowerPoint</vt:lpstr>
      <vt:lpstr>https://www.salto-youth.net/</vt:lpstr>
      <vt:lpstr>Παρουσίαση του PowerPoint</vt:lpstr>
      <vt:lpstr>Παρουσίαση του PowerPoint</vt:lpstr>
      <vt:lpstr>Διαπίστευση :  κάρτα ελευθέρας για την κινητικότητα</vt:lpstr>
      <vt:lpstr>Παρουσίαση του PowerPoint</vt:lpstr>
      <vt:lpstr>Πλεονεκτήματα Διαπίστευσης</vt:lpstr>
      <vt:lpstr>Αίτηση Διαπίστευσης προβλέπει τον καθορισμό της στρατηγικής του φορέα για μια περίοδο επταετίας: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ΣΥΜΜΕΤΕΧΟΝΤΕΣ</vt:lpstr>
      <vt:lpstr>  ΔΡΑΣΤΗΡΙΟΤΗΤΕΣ</vt:lpstr>
      <vt:lpstr>Εξερχόμενες κινητικότητες</vt:lpstr>
      <vt:lpstr>Εισερχόμενες κινητικότητες</vt:lpstr>
      <vt:lpstr>Άλλη δραστηριότητα</vt:lpstr>
      <vt:lpstr>Δραστηριότητες χωρίς αίτηση</vt:lpstr>
      <vt:lpstr>ΧΡΗΜΑΤΟΔΟΤΗΣΗ</vt:lpstr>
      <vt:lpstr>ΚΑΝΟΝΕΣ ΧΡΗΜΑΤΟΔΟΤΗΣΗΣ ΓΙΑ ΒΡΑΧΥΠΡΟΘΕΣΜΑ ΚΑΙ  ΔΙΑΠΙΣΤΕΥΜΕΝΑ ΣΧΕΔΙΑ</vt:lpstr>
      <vt:lpstr>Παρουσίαση του PowerPoint</vt:lpstr>
      <vt:lpstr>Περιγραφή σχεδίου</vt:lpstr>
      <vt:lpstr>ΣΤΟΧΟΙ</vt:lpstr>
      <vt:lpstr>Στρατηγικός Σχεδιασμός!</vt:lpstr>
      <vt:lpstr> Εργαλεία Στρατηγικού   Σχεδιασμού – SWOT Ανάλυση </vt:lpstr>
      <vt:lpstr>     Οι Στόχοι…</vt:lpstr>
      <vt:lpstr>Παρουσίαση του PowerPoint</vt:lpstr>
      <vt:lpstr>Παρουσίαση του PowerPoint</vt:lpstr>
      <vt:lpstr>ΔΡΑΣΤΗΡΙΟΤΗΤΕΣ</vt:lpstr>
      <vt:lpstr>ΣΥΝΟΠΤΙΚΑ ΑΝΑ ΦΟΡΕΑ ΥΠΟΔΟΧΗΣ :</vt:lpstr>
      <vt:lpstr>ΠΑΡΑΚΟΛΟΥΘΗΣΗ</vt:lpstr>
      <vt:lpstr>ΚΡΙΤΗΡΙΑ ΕΠΙΛΕΞΙΜΟΤΗΤΑΣ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Γ. Ευκαιρίες</vt:lpstr>
      <vt:lpstr>Πηγές</vt:lpstr>
      <vt:lpstr>ΕΥΧΑΡΙΣΤΩ ΠΟΛΥ!!!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 2021-2027</dc:title>
  <dc:creator>Gonnie van der Eerden</dc:creator>
  <cp:lastModifiedBy>ΠΔΕ ΙΟΝΙΩΝ ΝΗΣΩΝ</cp:lastModifiedBy>
  <cp:revision>83</cp:revision>
  <dcterms:created xsi:type="dcterms:W3CDTF">2021-12-01T21:27:52Z</dcterms:created>
  <dcterms:modified xsi:type="dcterms:W3CDTF">2023-09-20T05:34:45Z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2021-04-21T00:00:00Z</vt:filetime>
  </property>
  <property fmtid="{D5CDD505-2E9C-101B-9397-08002B2CF9AE}" pid="3" name="Creator">
    <vt:lpwstr>Microsoft® PowerPoint® 2016</vt:lpwstr>
  </property>
  <property fmtid="{D5CDD505-2E9C-101B-9397-08002B2CF9AE}" pid="4" name="LastSaved">
    <vt:filetime>2021-12-01T00:00:00Z</vt:filetime>
  </property>
</Properties>
</file>