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66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C7301-84FE-4D8D-A45D-A82B92CF9C47}" type="datetimeFigureOut">
              <a:rPr lang="el-GR" smtClean="0"/>
              <a:t>10/7/2023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D8D9F-3BBE-4F6F-89F9-1C38D62ED4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3887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Τι είναι το έργο</a:t>
            </a:r>
            <a:r>
              <a:rPr lang="el-GR" baseline="0" dirty="0" smtClean="0"/>
              <a:t> σχετικά με;</a:t>
            </a:r>
          </a:p>
          <a:p>
            <a:r>
              <a:rPr lang="el-GR" dirty="0" smtClean="0"/>
              <a:t>Ορισμός</a:t>
            </a:r>
            <a:r>
              <a:rPr lang="el-GR" baseline="0" dirty="0" smtClean="0"/>
              <a:t> ο σκοπός αυτού του έργου</a:t>
            </a:r>
          </a:p>
          <a:p>
            <a:pPr lvl="1"/>
            <a:r>
              <a:rPr lang="el-GR" dirty="0" smtClean="0"/>
              <a:t>Είναι παρόμοιο με έργα του παρελθόντος ή είναι νέα προσπάθεια;</a:t>
            </a:r>
          </a:p>
          <a:p>
            <a:r>
              <a:rPr lang="el-GR" baseline="0" dirty="0" smtClean="0"/>
              <a:t>Ορίστε το εύρος αυτού του έργου</a:t>
            </a:r>
          </a:p>
          <a:p>
            <a:pPr lvl="1"/>
            <a:r>
              <a:rPr lang="el-GR" baseline="0" dirty="0" smtClean="0"/>
              <a:t>Είναι ανεξάρτητο έργο ή σχετίζεται με άλλα έργα;</a:t>
            </a:r>
          </a:p>
          <a:p>
            <a:pPr lvl="0"/>
            <a:endParaRPr lang="el-GR" baseline="0" dirty="0" smtClean="0"/>
          </a:p>
          <a:p>
            <a:pPr lvl="0"/>
            <a:r>
              <a:rPr lang="el-GR" baseline="0" dirty="0" smtClean="0"/>
              <a:t>* Σημειώστε ότι αυτή η διαφάνεια δεν είναι απαραίτητη για συσκέψεις εβδομαδιαίας κατάστασης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10/7/2023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10/7/2023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10/7/2023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10/7/2023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10/7/2023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10/7/2023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10/7/2023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10/7/2023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10/7/2023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10/7/2023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10/7/2023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10/7/2023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91085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840760" cy="914400"/>
          </a:xfrm>
        </p:spPr>
        <p:txBody>
          <a:bodyPr>
            <a:normAutofit/>
          </a:bodyPr>
          <a:lstStyle/>
          <a:p>
            <a:r>
              <a:rPr lang="el-GR" dirty="0" smtClean="0"/>
              <a:t>Ένταξη </a:t>
            </a:r>
            <a:r>
              <a:rPr lang="el-GR" dirty="0" smtClean="0"/>
              <a:t>συμπερίληψη έννοια 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1340768"/>
            <a:ext cx="7407275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57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51720" y="620688"/>
            <a:ext cx="4648200" cy="914400"/>
          </a:xfrm>
        </p:spPr>
        <p:txBody>
          <a:bodyPr>
            <a:normAutofit/>
          </a:bodyPr>
          <a:lstStyle/>
          <a:p>
            <a:r>
              <a:rPr lang="el-GR" dirty="0" smtClean="0"/>
              <a:t>Πλεονεκτήματα σε   </a:t>
            </a:r>
            <a:endParaRPr lang="el-GR" dirty="0"/>
          </a:p>
        </p:txBody>
      </p:sp>
      <p:sp>
        <p:nvSpPr>
          <p:cNvPr id="5" name="Θέση περιεχομένου 5"/>
          <p:cNvSpPr>
            <a:spLocks noGrp="1"/>
          </p:cNvSpPr>
          <p:nvPr>
            <p:ph idx="1"/>
          </p:nvPr>
        </p:nvSpPr>
        <p:spPr>
          <a:xfrm>
            <a:off x="755576" y="1600200"/>
            <a:ext cx="828092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Κοινωνική </a:t>
            </a:r>
            <a:r>
              <a:rPr lang="el-GR" dirty="0"/>
              <a:t>και συναισθηματική </a:t>
            </a:r>
            <a:r>
              <a:rPr lang="el-GR" dirty="0" smtClean="0"/>
              <a:t>ανάπτυξη</a:t>
            </a:r>
          </a:p>
          <a:p>
            <a:endParaRPr lang="el-GR" dirty="0" smtClean="0"/>
          </a:p>
          <a:p>
            <a:pPr marL="0" indent="0">
              <a:buNone/>
            </a:pPr>
            <a:r>
              <a:rPr lang="el-GR" dirty="0"/>
              <a:t>Κοινωνική συμπεριφορά - Κοινωνικοποίηση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Βελτίωση κινήτρων </a:t>
            </a:r>
            <a:endParaRPr lang="el-GR" dirty="0" smtClean="0"/>
          </a:p>
          <a:p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Παροχή προτύπων </a:t>
            </a:r>
          </a:p>
          <a:p>
            <a:endParaRPr lang="el-GR" dirty="0" smtClean="0"/>
          </a:p>
          <a:p>
            <a:pPr marL="0" indent="0">
              <a:buNone/>
            </a:pPr>
            <a:r>
              <a:rPr lang="el-GR" b="1" dirty="0" smtClean="0">
                <a:solidFill>
                  <a:srgbClr val="FF0000"/>
                </a:solidFill>
              </a:rPr>
              <a:t>ΟΦΕΛΟΣ </a:t>
            </a:r>
            <a:r>
              <a:rPr lang="el-GR" b="1" dirty="0" smtClean="0">
                <a:solidFill>
                  <a:srgbClr val="FF0000"/>
                </a:solidFill>
              </a:rPr>
              <a:t>ΚΑΙ </a:t>
            </a:r>
            <a:r>
              <a:rPr lang="el-GR" b="1" dirty="0" smtClean="0">
                <a:solidFill>
                  <a:srgbClr val="FF0000"/>
                </a:solidFill>
              </a:rPr>
              <a:t>ΓΙΑ </a:t>
            </a:r>
            <a:r>
              <a:rPr lang="el-GR" b="1" dirty="0" smtClean="0">
                <a:solidFill>
                  <a:srgbClr val="FF0000"/>
                </a:solidFill>
              </a:rPr>
              <a:t>ΜΑΘΗΤΕΣ ΤΥΠΙΚΗΣ ΑΝΑΠΤΥΞΗΣ </a:t>
            </a:r>
          </a:p>
          <a:p>
            <a:pPr marL="0" indent="0"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21240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51720" y="620688"/>
            <a:ext cx="4648200" cy="914400"/>
          </a:xfrm>
        </p:spPr>
        <p:txBody>
          <a:bodyPr>
            <a:normAutofit/>
          </a:bodyPr>
          <a:lstStyle/>
          <a:p>
            <a:r>
              <a:rPr lang="el-GR" dirty="0" smtClean="0"/>
              <a:t>Προβληματισμοί   </a:t>
            </a:r>
            <a:endParaRPr lang="el-GR" dirty="0"/>
          </a:p>
        </p:txBody>
      </p:sp>
      <p:sp>
        <p:nvSpPr>
          <p:cNvPr id="5" name="Θέση περιεχομένου 5"/>
          <p:cNvSpPr>
            <a:spLocks noGrp="1"/>
          </p:cNvSpPr>
          <p:nvPr>
            <p:ph idx="1"/>
          </p:nvPr>
        </p:nvSpPr>
        <p:spPr>
          <a:xfrm>
            <a:off x="1403648" y="1600200"/>
            <a:ext cx="7632848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Υποστήριξη </a:t>
            </a:r>
            <a:r>
              <a:rPr lang="el-GR" dirty="0" smtClean="0"/>
              <a:t>– ΕΠΕ – </a:t>
            </a:r>
            <a:r>
              <a:rPr lang="el-GR" sz="2200" dirty="0" smtClean="0"/>
              <a:t>(γνώση – χρόνος –συνεργασία)</a:t>
            </a:r>
            <a:endParaRPr lang="el-GR" sz="2200" dirty="0" smtClean="0"/>
          </a:p>
          <a:p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Αριθμός μαθητών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Χαμηλότερη ποιότητα εκπαίδευσης </a:t>
            </a:r>
          </a:p>
          <a:p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Έλλειψη εξειδικευμένου προσωπικού </a:t>
            </a:r>
          </a:p>
          <a:p>
            <a:endParaRPr lang="el-GR" dirty="0" smtClean="0"/>
          </a:p>
          <a:p>
            <a:pPr marL="0" indent="0">
              <a:buNone/>
            </a:pPr>
            <a:r>
              <a:rPr lang="el-GR" b="1" dirty="0" smtClean="0">
                <a:solidFill>
                  <a:srgbClr val="FF0000"/>
                </a:solidFill>
              </a:rPr>
              <a:t>ΝΕΟΣ ΡΟΛΟΣ ΕΚΠΑΙΔΕΥΤΙΚΟΥ -ΩΝ </a:t>
            </a:r>
          </a:p>
          <a:p>
            <a:pPr marL="0" indent="0"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83714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51720" y="620688"/>
            <a:ext cx="4648200" cy="9144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Στάση εκπαιδευτικών   </a:t>
            </a:r>
            <a:endParaRPr lang="el-GR" dirty="0"/>
          </a:p>
        </p:txBody>
      </p:sp>
      <p:sp>
        <p:nvSpPr>
          <p:cNvPr id="5" name="Θέση περιεχομένου 5"/>
          <p:cNvSpPr>
            <a:spLocks noGrp="1"/>
          </p:cNvSpPr>
          <p:nvPr>
            <p:ph idx="1"/>
          </p:nvPr>
        </p:nvSpPr>
        <p:spPr>
          <a:xfrm>
            <a:off x="1043608" y="1600200"/>
            <a:ext cx="7992888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Μεταρρυθμιστές (πλήρη ένταξη)</a:t>
            </a:r>
            <a:endParaRPr lang="el-GR" dirty="0" smtClean="0"/>
          </a:p>
          <a:p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Μετριοπαθείς (υπό όρους)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Παραδοσιακοί  </a:t>
            </a:r>
            <a:r>
              <a:rPr lang="el-GR" dirty="0" smtClean="0"/>
              <a:t>(σε άλλο πλαίσιο)</a:t>
            </a:r>
            <a:endParaRPr lang="el-GR" dirty="0" smtClean="0"/>
          </a:p>
          <a:p>
            <a:endParaRPr lang="el-GR" dirty="0" smtClean="0"/>
          </a:p>
          <a:p>
            <a:pPr marL="0" indent="0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ΠΛΕΙΟΨΗΦΙΑ ΜΕΤΡΙΟΠΑΘΕΙΣ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4851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20688"/>
            <a:ext cx="4645025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828652"/>
            <a:ext cx="8029575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51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5832648" cy="9144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Τεχνικές συμπερίληψης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   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980728"/>
            <a:ext cx="8858250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73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704856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Θέση περιεχομένου 5"/>
          <p:cNvSpPr>
            <a:spLocks noGrp="1"/>
          </p:cNvSpPr>
          <p:nvPr>
            <p:ph idx="1"/>
          </p:nvPr>
        </p:nvSpPr>
        <p:spPr>
          <a:xfrm>
            <a:off x="539552" y="1840161"/>
            <a:ext cx="8808665" cy="5257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Ήπια προβλήματα συμπεριφοράς </a:t>
            </a:r>
            <a:r>
              <a:rPr lang="el-GR" sz="2600" dirty="0" smtClean="0"/>
              <a:t>(άμεση διδασκαλία </a:t>
            </a:r>
          </a:p>
          <a:p>
            <a:pPr marL="0" indent="0">
              <a:buNone/>
            </a:pPr>
            <a:r>
              <a:rPr lang="el-GR" sz="2600" dirty="0" smtClean="0"/>
              <a:t>    Καθοδηγούμενη ανακάλυψη, υποστηρικτικά προγράμματα)</a:t>
            </a:r>
          </a:p>
          <a:p>
            <a:pPr marL="0" indent="0">
              <a:buNone/>
            </a:pPr>
            <a:endParaRPr lang="el-GR" sz="2600" dirty="0"/>
          </a:p>
          <a:p>
            <a:pPr marL="0" indent="0">
              <a:buNone/>
            </a:pPr>
            <a:r>
              <a:rPr lang="el-GR" sz="3300" dirty="0" smtClean="0">
                <a:solidFill>
                  <a:srgbClr val="FF0000"/>
                </a:solidFill>
              </a:rPr>
              <a:t>Σοβαρότερα προβλήματα συμπεριφοράς </a:t>
            </a:r>
            <a:r>
              <a:rPr lang="el-GR" sz="2300" dirty="0" smtClean="0"/>
              <a:t>(κίνητρα, διαπροσωπική σχέση, συνεργασία με ειδικούς, προσαρμογή διδασκαλίας, εμπλοκή οικογένειας, αυτορρύθμιση)</a:t>
            </a:r>
          </a:p>
          <a:p>
            <a:pPr marL="0" indent="0">
              <a:buNone/>
            </a:pPr>
            <a:endParaRPr lang="el-GR" sz="2600" dirty="0"/>
          </a:p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Μαθησιακές δυσκολίες </a:t>
            </a:r>
            <a:r>
              <a:rPr lang="el-GR" sz="1700" dirty="0" smtClean="0"/>
              <a:t>(τροποποίηση περιεχομένου, λεξιλόγιο, περίληψη, γραφήματα, συνεργασία)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err="1" smtClean="0">
                <a:solidFill>
                  <a:srgbClr val="FF0000"/>
                </a:solidFill>
              </a:rPr>
              <a:t>Υπερκινητικότητα</a:t>
            </a:r>
            <a:r>
              <a:rPr lang="el-GR" dirty="0" smtClean="0"/>
              <a:t> </a:t>
            </a:r>
            <a:r>
              <a:rPr lang="el-GR" sz="2800" dirty="0" smtClean="0"/>
              <a:t>(οργάνωση περιβάλλοντος, θετική ενίσχυση αμοιβές, ποικιλία δραστηριοτήτων, κίνηση, οπτική επαφή, έλεγχος)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                                     </a:t>
            </a:r>
            <a:r>
              <a:rPr lang="el-GR" b="1" dirty="0" smtClean="0">
                <a:solidFill>
                  <a:srgbClr val="FF0000"/>
                </a:solidFill>
              </a:rPr>
              <a:t>ΚΑΝΟΝΕΣ</a:t>
            </a:r>
            <a:endParaRPr lang="el-GR" sz="1200" b="1" dirty="0" smtClean="0">
              <a:solidFill>
                <a:srgbClr val="FF0000"/>
              </a:solidFill>
            </a:endParaRPr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25361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6408712" cy="9144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2. Διδασκαλία </a:t>
            </a:r>
            <a:r>
              <a:rPr lang="el-GR" dirty="0" err="1" smtClean="0">
                <a:solidFill>
                  <a:srgbClr val="FF0000"/>
                </a:solidFill>
              </a:rPr>
              <a:t>συνομιλήκων</a:t>
            </a:r>
            <a:r>
              <a:rPr lang="el-GR" dirty="0" smtClean="0">
                <a:solidFill>
                  <a:srgbClr val="FF0000"/>
                </a:solidFill>
              </a:rPr>
              <a:t> 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   </a:t>
            </a:r>
            <a:endParaRPr lang="el-GR" dirty="0"/>
          </a:p>
        </p:txBody>
      </p:sp>
      <p:sp>
        <p:nvSpPr>
          <p:cNvPr id="5" name="Θέση περιεχομένου 5"/>
          <p:cNvSpPr>
            <a:spLocks noGrp="1"/>
          </p:cNvSpPr>
          <p:nvPr>
            <p:ph idx="1"/>
          </p:nvPr>
        </p:nvSpPr>
        <p:spPr>
          <a:xfrm>
            <a:off x="563934" y="1124744"/>
            <a:ext cx="8808665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                       </a:t>
            </a:r>
            <a:r>
              <a:rPr lang="el-GR" dirty="0" smtClean="0"/>
              <a:t>Διαφορά επίδοσης </a:t>
            </a:r>
          </a:p>
          <a:p>
            <a:pPr marL="0" indent="0">
              <a:buNone/>
            </a:pPr>
            <a:endParaRPr lang="el-GR" sz="2600" dirty="0"/>
          </a:p>
          <a:p>
            <a:pPr marL="0" indent="0">
              <a:buNone/>
            </a:pPr>
            <a:r>
              <a:rPr lang="el-GR" dirty="0" smtClean="0"/>
              <a:t>                      </a:t>
            </a:r>
            <a:r>
              <a:rPr lang="el-GR" dirty="0" smtClean="0"/>
              <a:t>όχι  </a:t>
            </a:r>
            <a:r>
              <a:rPr lang="el-GR" dirty="0" smtClean="0"/>
              <a:t>Ισότιμη  επίδοση </a:t>
            </a:r>
            <a:endParaRPr lang="el-GR" sz="2800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67717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6912768" cy="9144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3. </a:t>
            </a:r>
            <a:r>
              <a:rPr lang="el-GR" dirty="0" err="1" smtClean="0">
                <a:solidFill>
                  <a:srgbClr val="FF0000"/>
                </a:solidFill>
              </a:rPr>
              <a:t>Ομαδοσυνεργατική</a:t>
            </a:r>
            <a:r>
              <a:rPr lang="el-GR" dirty="0" smtClean="0">
                <a:solidFill>
                  <a:srgbClr val="FF0000"/>
                </a:solidFill>
              </a:rPr>
              <a:t> μάθηση 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   </a:t>
            </a:r>
            <a:endParaRPr lang="el-GR" dirty="0"/>
          </a:p>
        </p:txBody>
      </p:sp>
      <p:sp>
        <p:nvSpPr>
          <p:cNvPr id="5" name="Θέση περιεχομένου 5"/>
          <p:cNvSpPr>
            <a:spLocks noGrp="1"/>
          </p:cNvSpPr>
          <p:nvPr>
            <p:ph idx="1"/>
          </p:nvPr>
        </p:nvSpPr>
        <p:spPr>
          <a:xfrm>
            <a:off x="563934" y="1124744"/>
            <a:ext cx="8808665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                             </a:t>
            </a:r>
            <a:r>
              <a:rPr lang="el-GR" dirty="0" smtClean="0"/>
              <a:t>Προϋποθέσεις  </a:t>
            </a:r>
          </a:p>
          <a:p>
            <a:pPr marL="0" indent="0">
              <a:buNone/>
            </a:pPr>
            <a:endParaRPr lang="el-GR" sz="2600" dirty="0"/>
          </a:p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                       </a:t>
            </a:r>
            <a:r>
              <a:rPr lang="el-GR" b="1" dirty="0" smtClean="0"/>
              <a:t>Ομάδες </a:t>
            </a:r>
            <a:r>
              <a:rPr lang="el-GR" b="1" dirty="0" smtClean="0"/>
              <a:t>τεσσάρων </a:t>
            </a:r>
            <a:r>
              <a:rPr lang="el-GR" sz="1800" b="1" dirty="0" smtClean="0"/>
              <a:t>(όχι σταθερές) </a:t>
            </a:r>
            <a:endParaRPr lang="el-GR" sz="1800" b="1" dirty="0" smtClean="0"/>
          </a:p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                                1 καλός</a:t>
            </a:r>
          </a:p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                                2μέτριοι</a:t>
            </a:r>
          </a:p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                              1αδύνατος  </a:t>
            </a:r>
            <a:endParaRPr lang="el-GR" sz="2800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278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984776" cy="9144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4. Συνεργατική </a:t>
            </a:r>
            <a:r>
              <a:rPr lang="el-GR" dirty="0" smtClean="0">
                <a:solidFill>
                  <a:srgbClr val="FF0000"/>
                </a:solidFill>
              </a:rPr>
              <a:t>διδασκαλία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   </a:t>
            </a:r>
            <a:endParaRPr lang="el-GR" dirty="0"/>
          </a:p>
        </p:txBody>
      </p:sp>
      <p:sp>
        <p:nvSpPr>
          <p:cNvPr id="5" name="Θέση περιεχομένου 5"/>
          <p:cNvSpPr>
            <a:spLocks noGrp="1"/>
          </p:cNvSpPr>
          <p:nvPr>
            <p:ph idx="1"/>
          </p:nvPr>
        </p:nvSpPr>
        <p:spPr>
          <a:xfrm>
            <a:off x="563934" y="1124744"/>
            <a:ext cx="8808665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Δύο </a:t>
            </a:r>
            <a:r>
              <a:rPr lang="el-GR" dirty="0" smtClean="0">
                <a:solidFill>
                  <a:srgbClr val="FF0000"/>
                </a:solidFill>
              </a:rPr>
              <a:t>εκπαιδευτικοί (γενικής – ειδικής) </a:t>
            </a:r>
          </a:p>
          <a:p>
            <a:pPr marL="0" indent="0">
              <a:buNone/>
            </a:pPr>
            <a:r>
              <a:rPr lang="el-GR" sz="2600" dirty="0" smtClean="0"/>
              <a:t>Προσφέρει:</a:t>
            </a:r>
          </a:p>
          <a:p>
            <a:pPr marL="0" indent="0">
              <a:buNone/>
            </a:pPr>
            <a:r>
              <a:rPr lang="el-GR" sz="2800" dirty="0" smtClean="0"/>
              <a:t>Δυνατότητα για εξατομικευμένη διδασκαλία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Αλληλοϋποστήριξη </a:t>
            </a:r>
            <a:r>
              <a:rPr lang="el-GR" dirty="0"/>
              <a:t>των </a:t>
            </a:r>
            <a:r>
              <a:rPr lang="el-GR" dirty="0" smtClean="0"/>
              <a:t>εκπαιδευτικών</a:t>
            </a:r>
            <a:endParaRPr lang="el-GR" dirty="0"/>
          </a:p>
          <a:p>
            <a:pPr marL="0" indent="0">
              <a:buNone/>
            </a:pPr>
            <a:r>
              <a:rPr lang="el-GR" dirty="0" smtClean="0"/>
              <a:t>Διευρύνει τη διδακτική μεθοδολογία</a:t>
            </a:r>
          </a:p>
          <a:p>
            <a:pPr marL="0" indent="0">
              <a:buNone/>
            </a:pPr>
            <a:r>
              <a:rPr lang="el-GR" dirty="0" smtClean="0"/>
              <a:t>Απαλείφει το στιγματισμό</a:t>
            </a:r>
          </a:p>
          <a:p>
            <a:pPr marL="0" indent="0">
              <a:buNone/>
            </a:pPr>
            <a:r>
              <a:rPr lang="el-GR" dirty="0" smtClean="0"/>
              <a:t>Αυξημένη πειθαρχία</a:t>
            </a:r>
          </a:p>
        </p:txBody>
      </p:sp>
    </p:spTree>
    <p:extLst>
      <p:ext uri="{BB962C8B-B14F-4D97-AF65-F5344CB8AC3E}">
        <p14:creationId xmlns:p14="http://schemas.microsoft.com/office/powerpoint/2010/main" val="260458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44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7113"/>
            <a:ext cx="914400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5"/>
          <p:cNvSpPr>
            <a:spLocks noGrp="1"/>
          </p:cNvSpPr>
          <p:nvPr>
            <p:ph idx="1"/>
          </p:nvPr>
        </p:nvSpPr>
        <p:spPr>
          <a:xfrm>
            <a:off x="563934" y="1124744"/>
            <a:ext cx="8808665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                                 Προσοχή </a:t>
            </a:r>
          </a:p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                 η σύγκριση είναι ατομική</a:t>
            </a:r>
          </a:p>
          <a:p>
            <a:pPr marL="0" indent="0">
              <a:buNone/>
            </a:pPr>
            <a:endParaRPr lang="el-G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5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648200" cy="914400"/>
          </a:xfrm>
        </p:spPr>
        <p:txBody>
          <a:bodyPr/>
          <a:lstStyle/>
          <a:p>
            <a:r>
              <a:rPr lang="el-GR" dirty="0"/>
              <a:t>Επισκόπηση </a:t>
            </a:r>
            <a:r>
              <a:rPr lang="el-GR" dirty="0" smtClean="0"/>
              <a:t>έργο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16718"/>
            <a:ext cx="9144000" cy="695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84784"/>
            <a:ext cx="496855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7772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239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509120"/>
            <a:ext cx="4896544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6044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9144000" cy="299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7236296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1052736"/>
            <a:ext cx="23622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255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229600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340768"/>
            <a:ext cx="9001000" cy="5400600"/>
          </a:xfrm>
        </p:spPr>
        <p:txBody>
          <a:bodyPr>
            <a:normAutofit/>
          </a:bodyPr>
          <a:lstStyle/>
          <a:p>
            <a:r>
              <a:rPr lang="el-GR" dirty="0"/>
              <a:t>Μαθησιακές </a:t>
            </a:r>
            <a:r>
              <a:rPr lang="el-GR" dirty="0" smtClean="0"/>
              <a:t>δυσκολίες</a:t>
            </a:r>
          </a:p>
          <a:p>
            <a:r>
              <a:rPr lang="el-GR" i="1" dirty="0" smtClean="0"/>
              <a:t>Προβλήματα λόγου</a:t>
            </a:r>
          </a:p>
          <a:p>
            <a:r>
              <a:rPr lang="el-GR" dirty="0"/>
              <a:t>Νοητική </a:t>
            </a:r>
            <a:r>
              <a:rPr lang="el-GR" dirty="0" smtClean="0"/>
              <a:t>αναπηρία</a:t>
            </a:r>
          </a:p>
          <a:p>
            <a:r>
              <a:rPr lang="el-GR" dirty="0" err="1" smtClean="0"/>
              <a:t>Κοινωνικο</a:t>
            </a:r>
            <a:r>
              <a:rPr lang="el-GR" dirty="0" smtClean="0"/>
              <a:t> – συναισθηματικές διαταραχές </a:t>
            </a:r>
          </a:p>
          <a:p>
            <a:r>
              <a:rPr lang="el-GR" sz="3000" dirty="0" smtClean="0"/>
              <a:t>Σοβαρές αισθητηριακές διαταραχές (π.χ. τύφλωση)</a:t>
            </a:r>
          </a:p>
          <a:p>
            <a:r>
              <a:rPr lang="el-GR" dirty="0" smtClean="0"/>
              <a:t>Κινητικές αναπηρίες</a:t>
            </a:r>
          </a:p>
          <a:p>
            <a:r>
              <a:rPr lang="el-GR" dirty="0" smtClean="0"/>
              <a:t>ΔΑΦ</a:t>
            </a:r>
          </a:p>
          <a:p>
            <a:r>
              <a:rPr lang="el-GR" dirty="0" smtClean="0"/>
              <a:t>Προβλήματα υγείας</a:t>
            </a:r>
          </a:p>
          <a:p>
            <a:r>
              <a:rPr lang="el-GR" b="1" dirty="0" smtClean="0">
                <a:solidFill>
                  <a:srgbClr val="FF0000"/>
                </a:solidFill>
              </a:rPr>
              <a:t>ΕΞΑΙΡΕΤΙΚΗ ΕΥΦΥΙΑ 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1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288</Words>
  <Application>Microsoft Office PowerPoint</Application>
  <PresentationFormat>Προβολή στην οθόνη (4:3)</PresentationFormat>
  <Paragraphs>94</Paragraphs>
  <Slides>21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Ένταξη συμπερίληψη έννοια </vt:lpstr>
      <vt:lpstr>Πλεονεκτήματα σε   </vt:lpstr>
      <vt:lpstr>Προβληματισμοί   </vt:lpstr>
      <vt:lpstr>Στάση εκπαιδευτικών   </vt:lpstr>
      <vt:lpstr>Παρουσίαση του PowerPoint</vt:lpstr>
      <vt:lpstr>Τεχνικές συμπερίληψης     </vt:lpstr>
      <vt:lpstr>Παρουσίαση του PowerPoint</vt:lpstr>
      <vt:lpstr>2. Διδασκαλία συνομιλήκων       </vt:lpstr>
      <vt:lpstr>3. Ομαδοσυνεργατική μάθηση       </vt:lpstr>
      <vt:lpstr>4. Συνεργατική διδασκαλία     </vt:lpstr>
      <vt:lpstr>Παρουσίαση του PowerPoint</vt:lpstr>
      <vt:lpstr>Επισκόπηση έργο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 Compaq</dc:creator>
  <cp:lastModifiedBy>User</cp:lastModifiedBy>
  <cp:revision>26</cp:revision>
  <dcterms:created xsi:type="dcterms:W3CDTF">2022-04-11T20:51:30Z</dcterms:created>
  <dcterms:modified xsi:type="dcterms:W3CDTF">2023-07-10T20:06:19Z</dcterms:modified>
</cp:coreProperties>
</file>