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64"/>
  </p:notesMasterIdLst>
  <p:sldIdLst>
    <p:sldId id="256" r:id="rId2"/>
    <p:sldId id="258" r:id="rId3"/>
    <p:sldId id="370" r:id="rId4"/>
    <p:sldId id="259" r:id="rId5"/>
    <p:sldId id="260" r:id="rId6"/>
    <p:sldId id="261" r:id="rId7"/>
    <p:sldId id="262" r:id="rId8"/>
    <p:sldId id="263" r:id="rId9"/>
    <p:sldId id="264" r:id="rId10"/>
    <p:sldId id="265" r:id="rId11"/>
    <p:sldId id="266" r:id="rId12"/>
    <p:sldId id="267" r:id="rId13"/>
    <p:sldId id="268" r:id="rId14"/>
    <p:sldId id="269" r:id="rId15"/>
    <p:sldId id="270" r:id="rId16"/>
    <p:sldId id="373" r:id="rId17"/>
    <p:sldId id="374" r:id="rId18"/>
    <p:sldId id="375" r:id="rId19"/>
    <p:sldId id="422" r:id="rId20"/>
    <p:sldId id="272" r:id="rId21"/>
    <p:sldId id="273" r:id="rId22"/>
    <p:sldId id="274" r:id="rId23"/>
    <p:sldId id="276" r:id="rId24"/>
    <p:sldId id="376" r:id="rId25"/>
    <p:sldId id="281" r:id="rId26"/>
    <p:sldId id="282" r:id="rId27"/>
    <p:sldId id="283" r:id="rId28"/>
    <p:sldId id="284" r:id="rId29"/>
    <p:sldId id="285" r:id="rId30"/>
    <p:sldId id="286" r:id="rId31"/>
    <p:sldId id="287" r:id="rId32"/>
    <p:sldId id="393" r:id="rId33"/>
    <p:sldId id="400" r:id="rId34"/>
    <p:sldId id="403" r:id="rId35"/>
    <p:sldId id="405" r:id="rId36"/>
    <p:sldId id="409" r:id="rId37"/>
    <p:sldId id="291" r:id="rId38"/>
    <p:sldId id="292" r:id="rId39"/>
    <p:sldId id="293" r:id="rId40"/>
    <p:sldId id="294" r:id="rId41"/>
    <p:sldId id="295" r:id="rId42"/>
    <p:sldId id="298" r:id="rId43"/>
    <p:sldId id="377" r:id="rId44"/>
    <p:sldId id="300" r:id="rId45"/>
    <p:sldId id="302" r:id="rId46"/>
    <p:sldId id="303" r:id="rId47"/>
    <p:sldId id="305" r:id="rId48"/>
    <p:sldId id="306" r:id="rId49"/>
    <p:sldId id="308" r:id="rId50"/>
    <p:sldId id="378" r:id="rId51"/>
    <p:sldId id="311" r:id="rId52"/>
    <p:sldId id="381" r:id="rId53"/>
    <p:sldId id="411" r:id="rId54"/>
    <p:sldId id="412" r:id="rId55"/>
    <p:sldId id="413" r:id="rId56"/>
    <p:sldId id="414" r:id="rId57"/>
    <p:sldId id="415" r:id="rId58"/>
    <p:sldId id="418" r:id="rId59"/>
    <p:sldId id="417" r:id="rId60"/>
    <p:sldId id="419" r:id="rId61"/>
    <p:sldId id="420" r:id="rId62"/>
    <p:sldId id="421" r:id="rId63"/>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3" autoAdjust="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19D8D8C0-F94A-4ACA-82B4-BE46192A5B06}" type="datetimeFigureOut">
              <a:rPr lang="el-GR" smtClean="0"/>
              <a:t>10/7/2023</a:t>
            </a:fld>
            <a:endParaRPr lang="el-GR"/>
          </a:p>
        </p:txBody>
      </p:sp>
      <p:sp>
        <p:nvSpPr>
          <p:cNvPr id="4" name="Θέση εικόνας διαφάνειας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F9C098EA-CC58-4458-9F78-CDB5A84C9920}" type="slidenum">
              <a:rPr lang="el-GR" smtClean="0"/>
              <a:t>‹#›</a:t>
            </a:fld>
            <a:endParaRPr lang="el-GR"/>
          </a:p>
        </p:txBody>
      </p:sp>
    </p:spTree>
    <p:extLst>
      <p:ext uri="{BB962C8B-B14F-4D97-AF65-F5344CB8AC3E}">
        <p14:creationId xmlns:p14="http://schemas.microsoft.com/office/powerpoint/2010/main" val="1755306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9C098EA-CC58-4458-9F78-CDB5A84C9920}" type="slidenum">
              <a:rPr lang="el-GR" smtClean="0"/>
              <a:t>1</a:t>
            </a:fld>
            <a:endParaRPr lang="el-GR"/>
          </a:p>
        </p:txBody>
      </p:sp>
    </p:spTree>
    <p:extLst>
      <p:ext uri="{BB962C8B-B14F-4D97-AF65-F5344CB8AC3E}">
        <p14:creationId xmlns:p14="http://schemas.microsoft.com/office/powerpoint/2010/main" val="3491909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9C098EA-CC58-4458-9F78-CDB5A84C9920}" type="slidenum">
              <a:rPr lang="el-GR" smtClean="0"/>
              <a:t>18</a:t>
            </a:fld>
            <a:endParaRPr lang="el-GR"/>
          </a:p>
        </p:txBody>
      </p:sp>
    </p:spTree>
    <p:extLst>
      <p:ext uri="{BB962C8B-B14F-4D97-AF65-F5344CB8AC3E}">
        <p14:creationId xmlns:p14="http://schemas.microsoft.com/office/powerpoint/2010/main" val="304004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6232945-1971-47B9-8590-077CD82A5B2C}" type="datetimeFigureOut">
              <a:rPr lang="el-GR" smtClean="0"/>
              <a:t>10/7/2023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3321819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6232945-1971-47B9-8590-077CD82A5B2C}" type="datetimeFigureOut">
              <a:rPr lang="el-GR" smtClean="0"/>
              <a:t>10/7/2023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195777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6232945-1971-47B9-8590-077CD82A5B2C}" type="datetimeFigureOut">
              <a:rPr lang="el-GR" smtClean="0"/>
              <a:t>10/7/2023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2154868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l-GR"/>
              <a:t>Κάντε κλικ για να επεξεργαστείτε τον τίτλο υποδείγματος</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l-GR"/>
              <a:t>Στυλ κειμένου υποδείγματος</a:t>
            </a:r>
          </a:p>
        </p:txBody>
      </p:sp>
      <p:sp>
        <p:nvSpPr>
          <p:cNvPr id="2" name="Date Placeholder 1"/>
          <p:cNvSpPr>
            <a:spLocks noGrp="1"/>
          </p:cNvSpPr>
          <p:nvPr>
            <p:ph type="dt" sz="half" idx="10"/>
          </p:nvPr>
        </p:nvSpPr>
        <p:spPr/>
        <p:txBody>
          <a:bodyPr/>
          <a:lstStyle/>
          <a:p>
            <a:fld id="{86232945-1971-47B9-8590-077CD82A5B2C}" type="datetimeFigureOut">
              <a:rPr lang="el-GR" smtClean="0"/>
              <a:t>10/7/2023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1750814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6232945-1971-47B9-8590-077CD82A5B2C}" type="datetimeFigureOut">
              <a:rPr lang="el-GR" smtClean="0"/>
              <a:t>10/7/2023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2959869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6232945-1971-47B9-8590-077CD82A5B2C}" type="datetimeFigureOut">
              <a:rPr lang="el-GR" smtClean="0"/>
              <a:t>10/7/2023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2653152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6232945-1971-47B9-8590-077CD82A5B2C}" type="datetimeFigureOut">
              <a:rPr lang="el-GR" smtClean="0"/>
              <a:t>10/7/2023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3756520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6232945-1971-47B9-8590-077CD82A5B2C}" type="datetimeFigureOut">
              <a:rPr lang="el-GR" smtClean="0"/>
              <a:t>10/7/2023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217142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6232945-1971-47B9-8590-077CD82A5B2C}" type="datetimeFigureOut">
              <a:rPr lang="el-GR" smtClean="0"/>
              <a:t>10/7/2023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13457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6232945-1971-47B9-8590-077CD82A5B2C}" type="datetimeFigureOut">
              <a:rPr lang="el-GR" smtClean="0"/>
              <a:t>10/7/2023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2335153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6232945-1971-47B9-8590-077CD82A5B2C}" type="datetimeFigureOut">
              <a:rPr lang="el-GR" smtClean="0"/>
              <a:t>10/7/2023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286163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32945-1971-47B9-8590-077CD82A5B2C}" type="datetimeFigureOut">
              <a:rPr lang="el-GR" smtClean="0"/>
              <a:t>10/7/2023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1279047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6232945-1971-47B9-8590-077CD82A5B2C}" type="datetimeFigureOut">
              <a:rPr lang="el-GR" smtClean="0"/>
              <a:t>10/7/2023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3980862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885810" y="6041362"/>
            <a:ext cx="976879" cy="365125"/>
          </a:xfrm>
        </p:spPr>
        <p:txBody>
          <a:bodyPr/>
          <a:lstStyle/>
          <a:p>
            <a:fld id="{86232945-1971-47B9-8590-077CD82A5B2C}" type="datetimeFigureOut">
              <a:rPr lang="el-GR" smtClean="0"/>
              <a:t>10/7/2023</a:t>
            </a:fld>
            <a:endParaRPr lang="el-GR"/>
          </a:p>
        </p:txBody>
      </p:sp>
      <p:sp>
        <p:nvSpPr>
          <p:cNvPr id="6" name="Footer Placeholder 5"/>
          <p:cNvSpPr>
            <a:spLocks noGrp="1"/>
          </p:cNvSpPr>
          <p:nvPr>
            <p:ph type="ftr" sz="quarter" idx="11"/>
          </p:nvPr>
        </p:nvSpPr>
        <p:spPr>
          <a:xfrm>
            <a:off x="590396" y="6041362"/>
            <a:ext cx="3295413" cy="365125"/>
          </a:xfrm>
        </p:spPr>
        <p:txBody>
          <a:bodyPr/>
          <a:lstStyle/>
          <a:p>
            <a:endParaRPr lang="el-GR"/>
          </a:p>
        </p:txBody>
      </p:sp>
      <p:sp>
        <p:nvSpPr>
          <p:cNvPr id="7" name="Slide Number Placeholder 6"/>
          <p:cNvSpPr>
            <a:spLocks noGrp="1"/>
          </p:cNvSpPr>
          <p:nvPr>
            <p:ph type="sldNum" sz="quarter" idx="12"/>
          </p:nvPr>
        </p:nvSpPr>
        <p:spPr>
          <a:xfrm>
            <a:off x="4862689" y="5915888"/>
            <a:ext cx="1062155" cy="490599"/>
          </a:xfrm>
        </p:spPr>
        <p:txBody>
          <a:bodyPr/>
          <a:lstStyle/>
          <a:p>
            <a:fld id="{5E12FA7C-2D50-4514-BD46-759A9A305C67}" type="slidenum">
              <a:rPr lang="el-GR" smtClean="0"/>
              <a:t>‹#›</a:t>
            </a:fld>
            <a:endParaRPr lang="el-GR"/>
          </a:p>
        </p:txBody>
      </p:sp>
    </p:spTree>
    <p:extLst>
      <p:ext uri="{BB962C8B-B14F-4D97-AF65-F5344CB8AC3E}">
        <p14:creationId xmlns:p14="http://schemas.microsoft.com/office/powerpoint/2010/main" val="1558073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l-G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86232945-1971-47B9-8590-077CD82A5B2C}" type="datetimeFigureOut">
              <a:rPr lang="el-GR" smtClean="0"/>
              <a:t>10/7/2023</a:t>
            </a:fld>
            <a:endParaRPr lang="el-G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5E12FA7C-2D50-4514-BD46-759A9A305C67}" type="slidenum">
              <a:rPr lang="el-GR" smtClean="0"/>
              <a:t>‹#›</a:t>
            </a:fld>
            <a:endParaRPr lang="el-GR"/>
          </a:p>
        </p:txBody>
      </p:sp>
    </p:spTree>
    <p:extLst>
      <p:ext uri="{BB962C8B-B14F-4D97-AF65-F5344CB8AC3E}">
        <p14:creationId xmlns:p14="http://schemas.microsoft.com/office/powerpoint/2010/main" val="891260173"/>
      </p:ext>
    </p:extLst>
  </p:cSld>
  <p:clrMap bg1="dk1" tx1="lt1" bg2="dk2" tx2="lt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95309" y="1072121"/>
            <a:ext cx="11691891" cy="2994781"/>
          </a:xfrm>
        </p:spPr>
        <p:txBody>
          <a:bodyPr/>
          <a:lstStyle/>
          <a:p>
            <a:pPr algn="ctr"/>
            <a:r>
              <a:rPr lang="el-GR" sz="4800" dirty="0"/>
              <a:t>Νέο Σύστημα </a:t>
            </a:r>
            <a:br>
              <a:rPr lang="el-GR" sz="2800" dirty="0"/>
            </a:br>
            <a:r>
              <a:rPr lang="el-GR" sz="4800" dirty="0">
                <a:solidFill>
                  <a:schemeClr val="accent5">
                    <a:lumMod val="75000"/>
                  </a:schemeClr>
                </a:solidFill>
              </a:rPr>
              <a:t>Στοχοθεσίας</a:t>
            </a:r>
            <a:r>
              <a:rPr lang="el-GR" sz="4800" dirty="0"/>
              <a:t>, </a:t>
            </a:r>
            <a:r>
              <a:rPr lang="el-GR" sz="4800" dirty="0">
                <a:solidFill>
                  <a:schemeClr val="accent5">
                    <a:lumMod val="75000"/>
                  </a:schemeClr>
                </a:solidFill>
              </a:rPr>
              <a:t>Αξιολόγησης</a:t>
            </a:r>
            <a:r>
              <a:rPr lang="el-GR" sz="4800" dirty="0"/>
              <a:t> και </a:t>
            </a:r>
            <a:r>
              <a:rPr lang="el-GR" sz="4800" dirty="0">
                <a:solidFill>
                  <a:schemeClr val="accent5">
                    <a:lumMod val="75000"/>
                  </a:schemeClr>
                </a:solidFill>
              </a:rPr>
              <a:t>Ανταμοιβής </a:t>
            </a:r>
            <a:r>
              <a:rPr lang="el-GR" sz="4400" dirty="0"/>
              <a:t>στον Δημόσιο Τομέα</a:t>
            </a:r>
            <a:r>
              <a:rPr lang="el-GR" sz="4800" dirty="0"/>
              <a:t> </a:t>
            </a:r>
            <a:br>
              <a:rPr lang="el-GR" sz="4800" dirty="0"/>
            </a:br>
            <a:r>
              <a:rPr lang="el-GR" sz="4400" dirty="0">
                <a:solidFill>
                  <a:srgbClr val="FFFF00"/>
                </a:solidFill>
              </a:rPr>
              <a:t>Ενιαίο Πλαίσιο Δεξιοτήτων </a:t>
            </a:r>
          </a:p>
        </p:txBody>
      </p:sp>
      <p:sp>
        <p:nvSpPr>
          <p:cNvPr id="3" name="Υπότιτλος 2"/>
          <p:cNvSpPr>
            <a:spLocks noGrp="1"/>
          </p:cNvSpPr>
          <p:nvPr>
            <p:ph type="subTitle" idx="1"/>
          </p:nvPr>
        </p:nvSpPr>
        <p:spPr>
          <a:xfrm>
            <a:off x="0" y="4234648"/>
            <a:ext cx="12192000" cy="1090135"/>
          </a:xfrm>
        </p:spPr>
        <p:txBody>
          <a:bodyPr>
            <a:noAutofit/>
          </a:bodyPr>
          <a:lstStyle/>
          <a:p>
            <a:pPr algn="ctr"/>
            <a:endParaRPr lang="el-GR" sz="2800" b="1" dirty="0"/>
          </a:p>
          <a:p>
            <a:pPr algn="ctr"/>
            <a:r>
              <a:rPr lang="el-GR" sz="2800" b="1" dirty="0">
                <a:solidFill>
                  <a:schemeClr val="accent2">
                    <a:lumMod val="75000"/>
                  </a:schemeClr>
                </a:solidFill>
              </a:rPr>
              <a:t>Εισηγητής:  ΑΥΛΩΝΙΤΗΣ  Ι.  ΣΠΥΡΙΔΩΝ</a:t>
            </a:r>
          </a:p>
          <a:p>
            <a:pPr algn="ctr"/>
            <a:r>
              <a:rPr lang="el-GR" sz="2800" b="1" dirty="0"/>
              <a:t>Περιφερειακή Δ/νση Εκπ/σης Ιονίων Νήσων</a:t>
            </a:r>
          </a:p>
          <a:p>
            <a:pPr algn="ctr"/>
            <a:r>
              <a:rPr lang="el-GR" b="1" dirty="0"/>
              <a:t>(βασισμένο σε αντίστοιχες εργασίες ανάλυσης των σχετικών άρθρων του Ν. 4940/2022, </a:t>
            </a:r>
          </a:p>
          <a:p>
            <a:pPr algn="ctr"/>
            <a:r>
              <a:rPr lang="el-GR" b="1" dirty="0"/>
              <a:t>προσαρμοσμένο στις Υπηρεσίες Εκπ/σης)</a:t>
            </a:r>
          </a:p>
        </p:txBody>
      </p:sp>
    </p:spTree>
    <p:extLst>
      <p:ext uri="{BB962C8B-B14F-4D97-AF65-F5344CB8AC3E}">
        <p14:creationId xmlns:p14="http://schemas.microsoft.com/office/powerpoint/2010/main" val="786770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05394" y="973668"/>
            <a:ext cx="10964092" cy="706964"/>
          </a:xfrm>
        </p:spPr>
        <p:txBody>
          <a:bodyPr/>
          <a:lstStyle/>
          <a:p>
            <a:pPr algn="ctr"/>
            <a:r>
              <a:rPr lang="el-GR" b="1" dirty="0">
                <a:effectLst>
                  <a:outerShdw blurRad="38100" dist="38100" dir="2700000" algn="tl">
                    <a:srgbClr val="000000">
                      <a:alpha val="43137"/>
                    </a:srgbClr>
                  </a:outerShdw>
                </a:effectLst>
              </a:rPr>
              <a:t>5. Οργάνωση και Προγραμματισμός έργου</a:t>
            </a:r>
          </a:p>
        </p:txBody>
      </p:sp>
      <p:sp>
        <p:nvSpPr>
          <p:cNvPr id="3" name="Θέση περιεχομένου 2"/>
          <p:cNvSpPr>
            <a:spLocks noGrp="1"/>
          </p:cNvSpPr>
          <p:nvPr>
            <p:ph idx="1"/>
          </p:nvPr>
        </p:nvSpPr>
        <p:spPr>
          <a:xfrm>
            <a:off x="531223" y="2455817"/>
            <a:ext cx="11138263" cy="3944983"/>
          </a:xfrm>
        </p:spPr>
        <p:txBody>
          <a:bodyPr>
            <a:normAutofit lnSpcReduction="10000"/>
          </a:bodyPr>
          <a:lstStyle/>
          <a:p>
            <a:pPr algn="just"/>
            <a:r>
              <a:rPr lang="el-GR" sz="2400" dirty="0"/>
              <a:t>Ιεράρχηση υποχρεώσεων - εργασιών υπαλλήλων, παρακολούθηση τήρησης των προβλεπόμενων από τη στοχοθεσία προθεσμιών. </a:t>
            </a:r>
          </a:p>
          <a:p>
            <a:pPr marL="0" indent="0" algn="just">
              <a:buNone/>
            </a:pPr>
            <a:endParaRPr lang="el-GR" sz="1600" dirty="0"/>
          </a:p>
          <a:p>
            <a:pPr algn="just"/>
            <a:r>
              <a:rPr lang="el-GR" sz="2400" dirty="0"/>
              <a:t>Ύπαρξη καθημερινού πλάνου εργασίας, για τη βελτίωση λειτουργίας στην παροχή έργου και τη διευκόλυνση της εργασίας των υπαλλήλων της ομάδας.</a:t>
            </a:r>
          </a:p>
          <a:p>
            <a:pPr marL="0" indent="0" algn="just">
              <a:buNone/>
            </a:pPr>
            <a:endParaRPr lang="el-GR" sz="900" dirty="0"/>
          </a:p>
          <a:p>
            <a:pPr algn="just">
              <a:lnSpc>
                <a:spcPct val="110000"/>
              </a:lnSpc>
            </a:pPr>
            <a:r>
              <a:rPr lang="el-GR" sz="2400" dirty="0"/>
              <a:t>Αναπροσαρμογή και εξειδίκευση εργασιών, όπου αυτό κρίνεται απαραίτητο, με την έγκριση του αρμόδιου Προϊσταμένου, σε συνεργασία με τον/τους υπάλληλο/υπαλλήλους του συγκεκριμένου αντικειμένου.</a:t>
            </a:r>
          </a:p>
          <a:p>
            <a:pPr>
              <a:lnSpc>
                <a:spcPct val="150000"/>
              </a:lnSpc>
            </a:pPr>
            <a:endParaRPr lang="el-GR" dirty="0"/>
          </a:p>
        </p:txBody>
      </p:sp>
    </p:spTree>
    <p:extLst>
      <p:ext uri="{BB962C8B-B14F-4D97-AF65-F5344CB8AC3E}">
        <p14:creationId xmlns:p14="http://schemas.microsoft.com/office/powerpoint/2010/main" val="3078199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9269" y="973668"/>
            <a:ext cx="9936479" cy="706964"/>
          </a:xfrm>
        </p:spPr>
        <p:txBody>
          <a:bodyPr/>
          <a:lstStyle/>
          <a:p>
            <a:pPr algn="ctr"/>
            <a:r>
              <a:rPr lang="el-GR" sz="3200" dirty="0">
                <a:effectLst>
                  <a:outerShdw blurRad="38100" dist="38100" dir="2700000" algn="tl">
                    <a:srgbClr val="000000">
                      <a:alpha val="43137"/>
                    </a:srgbClr>
                  </a:outerShdw>
                </a:effectLst>
              </a:rPr>
              <a:t>6</a:t>
            </a:r>
            <a:r>
              <a:rPr lang="el-GR" sz="3200" b="1" dirty="0">
                <a:effectLst>
                  <a:outerShdw blurRad="38100" dist="38100" dir="2700000" algn="tl">
                    <a:srgbClr val="000000">
                      <a:alpha val="43137"/>
                    </a:srgbClr>
                  </a:outerShdw>
                </a:effectLst>
              </a:rPr>
              <a:t>. Επίλυση προβλημάτων και Δημιουργικότητα</a:t>
            </a:r>
          </a:p>
        </p:txBody>
      </p:sp>
      <p:sp>
        <p:nvSpPr>
          <p:cNvPr id="3" name="Θέση περιεχομένου 2"/>
          <p:cNvSpPr>
            <a:spLocks noGrp="1"/>
          </p:cNvSpPr>
          <p:nvPr>
            <p:ph idx="1"/>
          </p:nvPr>
        </p:nvSpPr>
        <p:spPr>
          <a:xfrm>
            <a:off x="461554" y="2438401"/>
            <a:ext cx="11146972" cy="4066902"/>
          </a:xfrm>
        </p:spPr>
        <p:txBody>
          <a:bodyPr>
            <a:normAutofit fontScale="92500" lnSpcReduction="20000"/>
          </a:bodyPr>
          <a:lstStyle/>
          <a:p>
            <a:pPr algn="just">
              <a:lnSpc>
                <a:spcPct val="110000"/>
              </a:lnSpc>
            </a:pPr>
            <a:r>
              <a:rPr lang="el-GR" sz="2400" dirty="0"/>
              <a:t>Ικανότητα έγκαιρης διαπίστωσης προβλημάτων, που ενδεχομένως προκύψουν κατά την παραγωγή έργου και άμεση επίλυση αυτών, με το λιγότερο δυνατό για τη Μονάδα κόστος.</a:t>
            </a:r>
          </a:p>
          <a:p>
            <a:pPr marL="0" indent="0" algn="just">
              <a:lnSpc>
                <a:spcPct val="150000"/>
              </a:lnSpc>
              <a:buNone/>
            </a:pPr>
            <a:endParaRPr lang="el-GR" sz="1050" dirty="0"/>
          </a:p>
          <a:p>
            <a:pPr algn="just">
              <a:lnSpc>
                <a:spcPct val="110000"/>
              </a:lnSpc>
            </a:pPr>
            <a:r>
              <a:rPr lang="el-GR" sz="2400" dirty="0"/>
              <a:t>Δημιουργία και εφαρμογή καινοτόμων πρακτικών, διατύπωση προτάσεων επίλυσης και αντιμετώπισης τυχόν προβλημάτων που προκύπτουν στο παρεχόμενο έργο.</a:t>
            </a:r>
          </a:p>
          <a:p>
            <a:pPr marL="0" indent="0" algn="just">
              <a:lnSpc>
                <a:spcPct val="110000"/>
              </a:lnSpc>
              <a:buNone/>
            </a:pPr>
            <a:endParaRPr lang="el-GR" sz="1500" dirty="0"/>
          </a:p>
          <a:p>
            <a:pPr algn="just">
              <a:lnSpc>
                <a:spcPct val="120000"/>
              </a:lnSpc>
            </a:pPr>
            <a:r>
              <a:rPr lang="el-GR" sz="2400" dirty="0"/>
              <a:t>Ανταλλαγή απόψεων και προβληματισμών μεταξύ των συναδέλφων της Μονάδας, καθώς και μεταξύ συναδέλφων άλλων Υπηρεσιών με αντίστοιχες αρμοδιότητες.</a:t>
            </a:r>
          </a:p>
          <a:p>
            <a:endParaRPr lang="el-GR" dirty="0"/>
          </a:p>
        </p:txBody>
      </p:sp>
    </p:spTree>
    <p:extLst>
      <p:ext uri="{BB962C8B-B14F-4D97-AF65-F5344CB8AC3E}">
        <p14:creationId xmlns:p14="http://schemas.microsoft.com/office/powerpoint/2010/main" val="4219358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8863" y="825623"/>
            <a:ext cx="9251789" cy="706964"/>
          </a:xfrm>
        </p:spPr>
        <p:txBody>
          <a:bodyPr>
            <a:normAutofit/>
          </a:bodyPr>
          <a:lstStyle/>
          <a:p>
            <a:pPr algn="ctr"/>
            <a:r>
              <a:rPr lang="el-GR" dirty="0">
                <a:effectLst>
                  <a:outerShdw blurRad="38100" dist="38100" dir="2700000" algn="tl">
                    <a:srgbClr val="000000">
                      <a:alpha val="43137"/>
                    </a:srgbClr>
                  </a:outerShdw>
                </a:effectLst>
              </a:rPr>
              <a:t>7</a:t>
            </a:r>
            <a:r>
              <a:rPr lang="el-GR" b="1" dirty="0">
                <a:effectLst>
                  <a:outerShdw blurRad="38100" dist="38100" dir="2700000" algn="tl">
                    <a:srgbClr val="000000">
                      <a:alpha val="43137"/>
                    </a:srgbClr>
                  </a:outerShdw>
                </a:effectLst>
              </a:rPr>
              <a:t>. Επαγγελματισμός</a:t>
            </a:r>
          </a:p>
        </p:txBody>
      </p:sp>
      <p:sp>
        <p:nvSpPr>
          <p:cNvPr id="3" name="Θέση περιεχομένου 2"/>
          <p:cNvSpPr>
            <a:spLocks noGrp="1"/>
          </p:cNvSpPr>
          <p:nvPr>
            <p:ph idx="1"/>
          </p:nvPr>
        </p:nvSpPr>
        <p:spPr>
          <a:xfrm>
            <a:off x="478972" y="2041864"/>
            <a:ext cx="11051178" cy="4350227"/>
          </a:xfrm>
        </p:spPr>
        <p:txBody>
          <a:bodyPr>
            <a:normAutofit/>
          </a:bodyPr>
          <a:lstStyle/>
          <a:p>
            <a:pPr algn="just">
              <a:lnSpc>
                <a:spcPct val="170000"/>
              </a:lnSpc>
            </a:pPr>
            <a:r>
              <a:rPr lang="el-GR" sz="2000" dirty="0"/>
              <a:t>Διαρκής προσπάθεια άρτιας άσκησης καθηκόντων υπαλλήλου, χωρίς παρεκκλίσεις και εκπτώσεις, σύμφωνα με τα προβλεπόμενα στην κείμενη νομοθεσία.</a:t>
            </a:r>
          </a:p>
          <a:p>
            <a:pPr marL="0" indent="0" algn="just">
              <a:lnSpc>
                <a:spcPct val="170000"/>
              </a:lnSpc>
              <a:buNone/>
            </a:pPr>
            <a:endParaRPr lang="el-GR" sz="1050" dirty="0"/>
          </a:p>
          <a:p>
            <a:pPr algn="just">
              <a:lnSpc>
                <a:spcPct val="170000"/>
              </a:lnSpc>
            </a:pPr>
            <a:r>
              <a:rPr lang="el-GR" sz="2000" dirty="0"/>
              <a:t>Ανάληψη πρωτοβουλιών για την επίτευξη των στόχων, διαρκής παρακολούθηση της πορείας επίτευξης αυτών τόσο από τα στελέχη, όσο και από τους υφισταμένους τους. </a:t>
            </a:r>
          </a:p>
          <a:p>
            <a:pPr marL="0" indent="0">
              <a:buNone/>
            </a:pPr>
            <a:endParaRPr lang="el-GR" b="1"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0355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314" y="973668"/>
            <a:ext cx="10676709" cy="706964"/>
          </a:xfrm>
        </p:spPr>
        <p:txBody>
          <a:bodyPr/>
          <a:lstStyle/>
          <a:p>
            <a:pPr algn="ctr"/>
            <a:r>
              <a:rPr lang="el-GR" b="1" dirty="0">
                <a:effectLst>
                  <a:outerShdw blurRad="38100" dist="38100" dir="2700000" algn="tl">
                    <a:srgbClr val="000000">
                      <a:alpha val="43137"/>
                    </a:srgbClr>
                  </a:outerShdw>
                </a:effectLst>
              </a:rPr>
              <a:t>8. Διαρκής προσπάθεια απόκτησης εξειδικευμένης γνώσης </a:t>
            </a:r>
          </a:p>
        </p:txBody>
      </p:sp>
      <p:sp>
        <p:nvSpPr>
          <p:cNvPr id="3" name="Θέση περιεχομένου 2"/>
          <p:cNvSpPr>
            <a:spLocks noGrp="1"/>
          </p:cNvSpPr>
          <p:nvPr>
            <p:ph idx="1"/>
          </p:nvPr>
        </p:nvSpPr>
        <p:spPr>
          <a:xfrm>
            <a:off x="522514" y="2403566"/>
            <a:ext cx="10981509" cy="4206240"/>
          </a:xfrm>
        </p:spPr>
        <p:txBody>
          <a:bodyPr/>
          <a:lstStyle/>
          <a:p>
            <a:pPr algn="just">
              <a:lnSpc>
                <a:spcPct val="150000"/>
              </a:lnSpc>
            </a:pPr>
            <a:r>
              <a:rPr lang="el-GR" sz="2000" dirty="0"/>
              <a:t>Επιθυμία επιμόρφωσης, γνώσεις νέων μεθόδων και καλών πρακτικών, αποτελεσματική χρήση της </a:t>
            </a:r>
            <a:r>
              <a:rPr lang="el-GR" sz="2000" dirty="0" err="1"/>
              <a:t>αποκτηθείσας</a:t>
            </a:r>
            <a:r>
              <a:rPr lang="el-GR" sz="2000" dirty="0"/>
              <a:t> γνώσης προς όφελος της Υπηρεσίας.</a:t>
            </a:r>
          </a:p>
          <a:p>
            <a:pPr marL="0" indent="0" algn="just">
              <a:lnSpc>
                <a:spcPct val="150000"/>
              </a:lnSpc>
              <a:buNone/>
            </a:pPr>
            <a:endParaRPr lang="el-GR" sz="2000" dirty="0"/>
          </a:p>
          <a:p>
            <a:pPr algn="just">
              <a:lnSpc>
                <a:spcPct val="150000"/>
              </a:lnSpc>
            </a:pPr>
            <a:r>
              <a:rPr lang="el-GR" sz="2000" dirty="0"/>
              <a:t>Αξιοποίηση της εμπειρίας με ταυτόχρονη εκπαίδευση σε νέες δεξιότητες, καινοτόμες πρακτικές.</a:t>
            </a:r>
          </a:p>
          <a:p>
            <a:pPr marL="0" indent="0" algn="just">
              <a:lnSpc>
                <a:spcPct val="150000"/>
              </a:lnSpc>
              <a:buNone/>
            </a:pPr>
            <a:r>
              <a:rPr lang="el-GR" sz="2000" dirty="0"/>
              <a:t> </a:t>
            </a:r>
            <a:r>
              <a:rPr lang="el-GR" sz="2000" dirty="0">
                <a:solidFill>
                  <a:schemeClr val="accent6">
                    <a:lumMod val="75000"/>
                  </a:schemeClr>
                </a:solidFill>
              </a:rPr>
              <a:t>Αξίωμα:</a:t>
            </a:r>
            <a:r>
              <a:rPr lang="el-GR" sz="2000" dirty="0"/>
              <a:t> Η συσσώρευση εμπειρίας ετών παράγει γνώση και η παραγόμενη γνώση δημιουργεί επιστήμη. </a:t>
            </a:r>
          </a:p>
          <a:p>
            <a:pPr marL="0" indent="0">
              <a:buNone/>
            </a:pPr>
            <a:endParaRPr lang="el-GR" dirty="0"/>
          </a:p>
        </p:txBody>
      </p:sp>
    </p:spTree>
    <p:extLst>
      <p:ext uri="{BB962C8B-B14F-4D97-AF65-F5344CB8AC3E}">
        <p14:creationId xmlns:p14="http://schemas.microsoft.com/office/powerpoint/2010/main" val="1388105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98200" y="790788"/>
            <a:ext cx="8761413" cy="706964"/>
          </a:xfrm>
        </p:spPr>
        <p:txBody>
          <a:bodyPr/>
          <a:lstStyle/>
          <a:p>
            <a:pPr algn="ctr"/>
            <a:r>
              <a:rPr lang="el-GR" dirty="0">
                <a:effectLst>
                  <a:outerShdw blurRad="38100" dist="38100" dir="2700000" algn="tl">
                    <a:srgbClr val="000000">
                      <a:alpha val="43137"/>
                    </a:srgbClr>
                  </a:outerShdw>
                </a:effectLst>
              </a:rPr>
              <a:t>9</a:t>
            </a:r>
            <a:r>
              <a:rPr lang="el-GR" b="1" dirty="0">
                <a:effectLst>
                  <a:outerShdw blurRad="38100" dist="38100" dir="2700000" algn="tl">
                    <a:srgbClr val="000000">
                      <a:alpha val="43137"/>
                    </a:srgbClr>
                  </a:outerShdw>
                </a:effectLst>
              </a:rPr>
              <a:t>. Άσκηση ηγετικών καθηκόντων</a:t>
            </a:r>
          </a:p>
        </p:txBody>
      </p:sp>
      <p:sp>
        <p:nvSpPr>
          <p:cNvPr id="3" name="Θέση περιεχομένου 2"/>
          <p:cNvSpPr>
            <a:spLocks noGrp="1"/>
          </p:cNvSpPr>
          <p:nvPr>
            <p:ph idx="1"/>
          </p:nvPr>
        </p:nvSpPr>
        <p:spPr>
          <a:xfrm>
            <a:off x="592183" y="2394857"/>
            <a:ext cx="11181805" cy="4127863"/>
          </a:xfrm>
        </p:spPr>
        <p:txBody>
          <a:bodyPr>
            <a:normAutofit/>
          </a:bodyPr>
          <a:lstStyle/>
          <a:p>
            <a:pPr algn="just"/>
            <a:r>
              <a:rPr lang="el-GR" sz="2000" dirty="0"/>
              <a:t>Συντονισμός και επίβλεψη της εργασίας των υπαλλήλων, υποβοήθηση όταν χρειάζεται, βελτίωση του εργασιακού κλίματος και διατήρηση σχέσεων εμπιστοσύνης μεταξύ των συναδέλφων.</a:t>
            </a:r>
          </a:p>
          <a:p>
            <a:pPr algn="just"/>
            <a:endParaRPr lang="el-GR" sz="1200" dirty="0"/>
          </a:p>
          <a:p>
            <a:pPr algn="just"/>
            <a:r>
              <a:rPr lang="el-GR" sz="2000" dirty="0"/>
              <a:t>Αντικειμενική και ορθή αντιμετώπιση προβλημάτων, επίλυση συγκρούσεων και διατήρηση ισορροπιών στην Υπηρεσία. Αποδεκτή διοίκηση, στο πλαίσιο των αρμοδιοτήτων κάθε Οργανικής Μονάδας.</a:t>
            </a:r>
          </a:p>
          <a:p>
            <a:pPr algn="just"/>
            <a:endParaRPr lang="el-GR" sz="1200" dirty="0"/>
          </a:p>
          <a:p>
            <a:pPr algn="just"/>
            <a:r>
              <a:rPr lang="el-GR" sz="2000" dirty="0"/>
              <a:t>Βελτίωση διαπροσωπικών σχέσεων, παροχή υποστήριξης σε προσωπικά προβλήματα υπαλλήλων, τα οποία αφορούν την παραμονή και εργασία τους στην Υπηρεσία.</a:t>
            </a:r>
          </a:p>
          <a:p>
            <a:pPr marL="0" indent="0">
              <a:buNone/>
            </a:pPr>
            <a:endParaRPr lang="el-GR" dirty="0"/>
          </a:p>
        </p:txBody>
      </p:sp>
    </p:spTree>
    <p:extLst>
      <p:ext uri="{BB962C8B-B14F-4D97-AF65-F5344CB8AC3E}">
        <p14:creationId xmlns:p14="http://schemas.microsoft.com/office/powerpoint/2010/main" val="1082571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1154955" y="2099733"/>
            <a:ext cx="10013154" cy="1331444"/>
          </a:xfrm>
        </p:spPr>
        <p:txBody>
          <a:bodyPr/>
          <a:lstStyle/>
          <a:p>
            <a:pPr algn="ctr"/>
            <a:r>
              <a:rPr lang="el-GR" b="1" dirty="0"/>
              <a:t>  </a:t>
            </a:r>
            <a:br>
              <a:rPr lang="el-GR" b="1" dirty="0"/>
            </a:br>
            <a:br>
              <a:rPr lang="el-GR" b="1" dirty="0"/>
            </a:br>
            <a:br>
              <a:rPr lang="el-GR" b="1" dirty="0"/>
            </a:br>
            <a:br>
              <a:rPr lang="el-GR" b="1" dirty="0"/>
            </a:br>
            <a:br>
              <a:rPr lang="el-GR" b="1" dirty="0"/>
            </a:br>
            <a:br>
              <a:rPr lang="el-GR" b="1" dirty="0"/>
            </a:br>
            <a:br>
              <a:rPr lang="el-GR" b="1" dirty="0"/>
            </a:br>
            <a:r>
              <a:rPr lang="el-GR" b="1" dirty="0"/>
              <a:t>ΜΕΡΟΣ Β΄</a:t>
            </a:r>
            <a:br>
              <a:rPr lang="el-GR" b="1" dirty="0"/>
            </a:br>
            <a:r>
              <a:rPr lang="el-GR" b="1" dirty="0">
                <a:solidFill>
                  <a:schemeClr val="accent6">
                    <a:lumMod val="75000"/>
                  </a:schemeClr>
                </a:solidFill>
              </a:rPr>
              <a:t>Αξιολόγηση και </a:t>
            </a:r>
            <a:r>
              <a:rPr lang="el-GR" b="1" dirty="0" err="1">
                <a:solidFill>
                  <a:schemeClr val="accent6">
                    <a:lumMod val="75000"/>
                  </a:schemeClr>
                </a:solidFill>
              </a:rPr>
              <a:t>Στοχοθεσία</a:t>
            </a:r>
            <a:r>
              <a:rPr lang="el-GR" b="1" dirty="0">
                <a:solidFill>
                  <a:schemeClr val="accent6">
                    <a:lumMod val="75000"/>
                  </a:schemeClr>
                </a:solidFill>
              </a:rPr>
              <a:t> στον Δημόσιο Τομέα</a:t>
            </a:r>
          </a:p>
        </p:txBody>
      </p:sp>
      <p:cxnSp>
        <p:nvCxnSpPr>
          <p:cNvPr id="3" name="Ευθεία γραμμή σύνδεσης 2"/>
          <p:cNvCxnSpPr/>
          <p:nvPr/>
        </p:nvCxnSpPr>
        <p:spPr>
          <a:xfrm>
            <a:off x="3892731" y="3866606"/>
            <a:ext cx="3466012" cy="52251"/>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8049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effectLst>
                  <a:outerShdw blurRad="38100" dist="38100" dir="2700000" algn="tl">
                    <a:srgbClr val="000000">
                      <a:alpha val="43137"/>
                    </a:srgbClr>
                  </a:outerShdw>
                </a:effectLst>
              </a:rPr>
              <a:t>Γενικές πληροφορίες…</a:t>
            </a:r>
          </a:p>
        </p:txBody>
      </p:sp>
      <p:sp>
        <p:nvSpPr>
          <p:cNvPr id="3" name="Θέση περιεχομένου 2"/>
          <p:cNvSpPr>
            <a:spLocks noGrp="1"/>
          </p:cNvSpPr>
          <p:nvPr>
            <p:ph idx="1"/>
          </p:nvPr>
        </p:nvSpPr>
        <p:spPr>
          <a:xfrm>
            <a:off x="409303" y="2316480"/>
            <a:ext cx="11338560" cy="4293326"/>
          </a:xfrm>
        </p:spPr>
        <p:txBody>
          <a:bodyPr>
            <a:noAutofit/>
          </a:bodyPr>
          <a:lstStyle/>
          <a:p>
            <a:pPr marL="0" indent="0" algn="just">
              <a:lnSpc>
                <a:spcPct val="150000"/>
              </a:lnSpc>
              <a:buNone/>
            </a:pPr>
            <a:endParaRPr lang="el-GR" sz="500" b="1" u="sng" dirty="0">
              <a:solidFill>
                <a:schemeClr val="accent1">
                  <a:lumMod val="60000"/>
                  <a:lumOff val="40000"/>
                </a:schemeClr>
              </a:solidFill>
              <a:effectLst>
                <a:outerShdw blurRad="38100" dist="38100" dir="2700000" algn="tl">
                  <a:srgbClr val="000000">
                    <a:alpha val="43137"/>
                  </a:srgbClr>
                </a:outerShdw>
              </a:effectLst>
            </a:endParaRPr>
          </a:p>
          <a:p>
            <a:pPr algn="just">
              <a:lnSpc>
                <a:spcPct val="150000"/>
              </a:lnSpc>
            </a:pPr>
            <a:r>
              <a:rPr lang="el-GR" sz="2000" b="1" u="sng" dirty="0">
                <a:solidFill>
                  <a:schemeClr val="accent1">
                    <a:lumMod val="60000"/>
                    <a:lumOff val="40000"/>
                  </a:schemeClr>
                </a:solidFill>
                <a:effectLst>
                  <a:outerShdw blurRad="38100" dist="38100" dir="2700000" algn="tl">
                    <a:srgbClr val="000000">
                      <a:alpha val="43137"/>
                    </a:srgbClr>
                  </a:outerShdw>
                </a:effectLst>
              </a:rPr>
              <a:t>Μέρος Β΄:</a:t>
            </a:r>
            <a:r>
              <a:rPr lang="el-GR" sz="2000" dirty="0"/>
              <a:t> Καθιερώνεται ένα νέο πλαίσιο αξιολόγησης και στοχοθεσίας, έχοντας πάντα υπόψη το σύνολο των δεξιοτήτων των υπαλλήλων, όπως αυτές περιγράφονται στο </a:t>
            </a:r>
            <a:r>
              <a:rPr lang="el-GR" sz="2000" dirty="0">
                <a:solidFill>
                  <a:schemeClr val="accent2">
                    <a:lumMod val="75000"/>
                  </a:schemeClr>
                </a:solidFill>
              </a:rPr>
              <a:t>Μέρος Α </a:t>
            </a:r>
            <a:r>
              <a:rPr lang="el-GR" sz="2000" dirty="0"/>
              <a:t>́ και σε παράλληλη συνάρτηση με τις αρμοδιότητες κάθε Υπηρεσίας.</a:t>
            </a:r>
          </a:p>
          <a:p>
            <a:pPr marL="0" indent="0" algn="just">
              <a:lnSpc>
                <a:spcPct val="150000"/>
              </a:lnSpc>
              <a:buNone/>
            </a:pPr>
            <a:endParaRPr lang="el-GR" sz="1050" dirty="0"/>
          </a:p>
          <a:p>
            <a:pPr algn="just">
              <a:lnSpc>
                <a:spcPct val="150000"/>
              </a:lnSpc>
            </a:pPr>
            <a:r>
              <a:rPr lang="el-GR" sz="2000" dirty="0"/>
              <a:t>Διαρκής ανάπτυξη και ενδυνάμωση των υπαλλήλων, παρακολούθηση και επικρότηση της εξέλιξης αυτών στο πλαίσιο βελτίωσης του παρεχόμενου έργου της Υπηρεσίας.</a:t>
            </a:r>
          </a:p>
        </p:txBody>
      </p:sp>
    </p:spTree>
    <p:extLst>
      <p:ext uri="{BB962C8B-B14F-4D97-AF65-F5344CB8AC3E}">
        <p14:creationId xmlns:p14="http://schemas.microsoft.com/office/powerpoint/2010/main" val="1292654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effectLst>
                  <a:outerShdw blurRad="38100" dist="38100" dir="2700000" algn="tl">
                    <a:srgbClr val="000000">
                      <a:alpha val="43137"/>
                    </a:srgbClr>
                  </a:outerShdw>
                </a:effectLst>
              </a:rPr>
              <a:t>Κεντρικός ο ρόλος του Προϊσταμένου/ης</a:t>
            </a:r>
          </a:p>
        </p:txBody>
      </p:sp>
      <p:sp>
        <p:nvSpPr>
          <p:cNvPr id="3" name="Θέση περιεχομένου 2"/>
          <p:cNvSpPr>
            <a:spLocks noGrp="1"/>
          </p:cNvSpPr>
          <p:nvPr>
            <p:ph idx="1"/>
          </p:nvPr>
        </p:nvSpPr>
        <p:spPr>
          <a:xfrm>
            <a:off x="409303" y="2316480"/>
            <a:ext cx="11338560" cy="4293326"/>
          </a:xfrm>
        </p:spPr>
        <p:txBody>
          <a:bodyPr>
            <a:noAutofit/>
          </a:bodyPr>
          <a:lstStyle/>
          <a:p>
            <a:pPr algn="just">
              <a:lnSpc>
                <a:spcPct val="150000"/>
              </a:lnSpc>
            </a:pPr>
            <a:r>
              <a:rPr lang="el-GR" dirty="0"/>
              <a:t>Στην  ίδια  κατεύθυνση, προωθείται η έννοια της επί μέρους ‘’ομάδας</a:t>
            </a:r>
            <a:r>
              <a:rPr lang="el-GR"/>
              <a:t>’’, ο Προϊστάμενος </a:t>
            </a:r>
            <a:r>
              <a:rPr lang="el-GR" dirty="0"/>
              <a:t>της οποίας (Τμήματος στην περίπτωσή μας) συντονίζει και κατευθύνει την υλοποίηση των στόχων, σε απόλυτη και αγαστή συνεργασία με τους υπαλλήλους που την απαρτίζουν, καθώς και </a:t>
            </a:r>
            <a:r>
              <a:rPr lang="el-GR"/>
              <a:t>με τον Προϊστάμενό </a:t>
            </a:r>
            <a:r>
              <a:rPr lang="el-GR" dirty="0"/>
              <a:t>του. </a:t>
            </a:r>
          </a:p>
          <a:p>
            <a:pPr marL="0" indent="0" algn="just">
              <a:lnSpc>
                <a:spcPct val="150000"/>
              </a:lnSpc>
              <a:buNone/>
            </a:pPr>
            <a:endParaRPr lang="el-GR" dirty="0"/>
          </a:p>
          <a:p>
            <a:pPr algn="just">
              <a:lnSpc>
                <a:spcPct val="150000"/>
              </a:lnSpc>
            </a:pPr>
            <a:r>
              <a:rPr lang="el-GR" dirty="0"/>
              <a:t>Κάθε Προϊστάμενος αξιολογείται για την επίτευξη των επιμέρους στόχων και για τις δεξιότητές του, ενώ ταυτόχρονα ελέγχεται για τον τρόπο λειτουργίας της ομάδας του και τη συνολική επίτευξη των στόχων της Υπηρεσία του.</a:t>
            </a:r>
          </a:p>
        </p:txBody>
      </p:sp>
    </p:spTree>
    <p:extLst>
      <p:ext uri="{BB962C8B-B14F-4D97-AF65-F5344CB8AC3E}">
        <p14:creationId xmlns:p14="http://schemas.microsoft.com/office/powerpoint/2010/main" val="2256216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58070" y="518208"/>
            <a:ext cx="10571998" cy="1701209"/>
          </a:xfrm>
        </p:spPr>
        <p:txBody>
          <a:bodyPr/>
          <a:lstStyle/>
          <a:p>
            <a:pPr algn="ctr"/>
            <a:br>
              <a:rPr lang="el-GR" b="1" dirty="0">
                <a:solidFill>
                  <a:schemeClr val="accent3">
                    <a:lumMod val="75000"/>
                  </a:schemeClr>
                </a:solidFill>
                <a:effectLst>
                  <a:outerShdw blurRad="38100" dist="38100" dir="2700000" algn="tl">
                    <a:srgbClr val="000000">
                      <a:alpha val="43137"/>
                    </a:srgbClr>
                  </a:outerShdw>
                </a:effectLst>
              </a:rPr>
            </a:br>
            <a:br>
              <a:rPr lang="el-GR" b="1" dirty="0">
                <a:solidFill>
                  <a:schemeClr val="accent3">
                    <a:lumMod val="75000"/>
                  </a:schemeClr>
                </a:solidFill>
                <a:effectLst>
                  <a:outerShdw blurRad="38100" dist="38100" dir="2700000" algn="tl">
                    <a:srgbClr val="000000">
                      <a:alpha val="43137"/>
                    </a:srgbClr>
                  </a:outerShdw>
                </a:effectLst>
              </a:rPr>
            </a:br>
            <a:br>
              <a:rPr lang="el-GR" b="1" dirty="0">
                <a:solidFill>
                  <a:schemeClr val="accent3">
                    <a:lumMod val="75000"/>
                  </a:schemeClr>
                </a:solidFill>
                <a:effectLst>
                  <a:outerShdw blurRad="38100" dist="38100" dir="2700000" algn="tl">
                    <a:srgbClr val="000000">
                      <a:alpha val="43137"/>
                    </a:srgbClr>
                  </a:outerShdw>
                </a:effectLst>
              </a:rPr>
            </a:br>
            <a:br>
              <a:rPr lang="el-GR" b="1" dirty="0">
                <a:solidFill>
                  <a:schemeClr val="accent3">
                    <a:lumMod val="75000"/>
                  </a:schemeClr>
                </a:solidFill>
                <a:effectLst>
                  <a:outerShdw blurRad="38100" dist="38100" dir="2700000" algn="tl">
                    <a:srgbClr val="000000">
                      <a:alpha val="43137"/>
                    </a:srgbClr>
                  </a:outerShdw>
                </a:effectLst>
              </a:rPr>
            </a:br>
            <a:r>
              <a:rPr lang="el-GR" sz="4400" b="1" i="1" dirty="0">
                <a:solidFill>
                  <a:schemeClr val="accent3">
                    <a:lumMod val="75000"/>
                  </a:schemeClr>
                </a:solidFill>
                <a:effectLst>
                  <a:outerShdw blurRad="38100" dist="38100" dir="2700000" algn="tl">
                    <a:srgbClr val="000000">
                      <a:alpha val="43137"/>
                    </a:srgbClr>
                  </a:outerShdw>
                </a:effectLst>
              </a:rPr>
              <a:t>Σ Τ Ο Χ Ο Θ Ε Σ Ι Α</a:t>
            </a:r>
            <a:br>
              <a:rPr lang="el-GR" sz="4400" b="1" i="1" dirty="0">
                <a:solidFill>
                  <a:schemeClr val="accent3">
                    <a:lumMod val="75000"/>
                  </a:schemeClr>
                </a:solidFill>
                <a:effectLst>
                  <a:outerShdw blurRad="38100" dist="38100" dir="2700000" algn="tl">
                    <a:srgbClr val="000000">
                      <a:alpha val="43137"/>
                    </a:srgbClr>
                  </a:outerShdw>
                </a:effectLst>
              </a:rPr>
            </a:br>
            <a:br>
              <a:rPr lang="el-GR" b="1" i="1" dirty="0">
                <a:solidFill>
                  <a:schemeClr val="accent3">
                    <a:lumMod val="75000"/>
                  </a:schemeClr>
                </a:solidFill>
                <a:effectLst>
                  <a:outerShdw blurRad="38100" dist="38100" dir="2700000" algn="tl">
                    <a:srgbClr val="000000">
                      <a:alpha val="43137"/>
                    </a:srgbClr>
                  </a:outerShdw>
                </a:effectLst>
              </a:rPr>
            </a:br>
            <a:r>
              <a:rPr lang="el-GR" sz="2800" b="1" dirty="0">
                <a:solidFill>
                  <a:schemeClr val="accent3">
                    <a:lumMod val="75000"/>
                  </a:schemeClr>
                </a:solidFill>
                <a:effectLst>
                  <a:outerShdw blurRad="38100" dist="38100" dir="2700000" algn="tl">
                    <a:srgbClr val="000000">
                      <a:alpha val="43137"/>
                    </a:srgbClr>
                  </a:outerShdw>
                </a:effectLst>
              </a:rPr>
              <a:t>Στόχοι Μονάδας – Σφυγμός Μονάδας – Σχέδιο Ανάπτυξης</a:t>
            </a:r>
            <a:endParaRPr lang="el-GR" sz="2800" b="1" dirty="0">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09303" y="2316480"/>
            <a:ext cx="11338560" cy="4293326"/>
          </a:xfrm>
        </p:spPr>
        <p:txBody>
          <a:bodyPr>
            <a:noAutofit/>
          </a:bodyPr>
          <a:lstStyle/>
          <a:p>
            <a:pPr algn="just">
              <a:lnSpc>
                <a:spcPct val="150000"/>
              </a:lnSpc>
            </a:pPr>
            <a:r>
              <a:rPr lang="el-GR" dirty="0"/>
              <a:t>Σε κάθε ιεραρχικό επίπεδο οι στόχοι εξειδικεύονται και καθορίζονται κατόπιν συνεργασίας και συμφωνίας μεταξύ των Προϊσταμένων και των κατά περίπτωση </a:t>
            </a:r>
            <a:r>
              <a:rPr lang="el-GR" dirty="0" err="1"/>
              <a:t>Αξιολογητών</a:t>
            </a:r>
            <a:r>
              <a:rPr lang="el-GR" dirty="0"/>
              <a:t> τους.</a:t>
            </a:r>
          </a:p>
          <a:p>
            <a:pPr algn="just">
              <a:lnSpc>
                <a:spcPct val="150000"/>
              </a:lnSpc>
            </a:pPr>
            <a:r>
              <a:rPr lang="el-GR" b="1" dirty="0">
                <a:solidFill>
                  <a:schemeClr val="accent2">
                    <a:lumMod val="50000"/>
                  </a:schemeClr>
                </a:solidFill>
              </a:rPr>
              <a:t>Σχέδιο ανάπτυξης</a:t>
            </a:r>
            <a:r>
              <a:rPr lang="el-GR" dirty="0"/>
              <a:t>: Το σύνολο των δράσεων που κρίνονται ως κατάλληλες, προκειμένου να αναπτυχθούν οι δεξιότητες του Αξιολογούμενου, οι οποίες, κατά την κρίση του Αξιολογητή του και με γνώμονα τον ρόλο του στην ομάδα, επιδέχονται περαιτέρω βελτίωση.</a:t>
            </a:r>
          </a:p>
          <a:p>
            <a:pPr algn="just">
              <a:lnSpc>
                <a:spcPct val="150000"/>
              </a:lnSpc>
            </a:pPr>
            <a:r>
              <a:rPr lang="el-GR" b="1" dirty="0">
                <a:solidFill>
                  <a:schemeClr val="accent2">
                    <a:lumMod val="50000"/>
                  </a:schemeClr>
                </a:solidFill>
              </a:rPr>
              <a:t>Σφυγμός ομάδας</a:t>
            </a:r>
            <a:r>
              <a:rPr lang="el-GR" dirty="0"/>
              <a:t>: Η αποτύπωση της γνώμης των άμεσα ιεραρχικά υφισταμένων υπαλλήλων της Οργανικής Μονάδας, της οποίας προΐσταται ο Αξιολογητής τους, για τον τρόπο λειτουργίας και διοίκησης της Οργανικής Μονάδας, καθώς και τις σχέσεις και τη συνεργασία μεταξύ των μελών αυτής.</a:t>
            </a:r>
          </a:p>
        </p:txBody>
      </p:sp>
    </p:spTree>
    <p:extLst>
      <p:ext uri="{BB962C8B-B14F-4D97-AF65-F5344CB8AC3E}">
        <p14:creationId xmlns:p14="http://schemas.microsoft.com/office/powerpoint/2010/main" val="1613069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F4BF8A-BFF6-44C9-2C45-6C119F193CA6}"/>
              </a:ext>
            </a:extLst>
          </p:cNvPr>
          <p:cNvSpPr>
            <a:spLocks noGrp="1"/>
          </p:cNvSpPr>
          <p:nvPr>
            <p:ph type="title"/>
          </p:nvPr>
        </p:nvSpPr>
        <p:spPr/>
        <p:txBody>
          <a:bodyPr/>
          <a:lstStyle/>
          <a:p>
            <a:r>
              <a:rPr lang="el-GR" dirty="0">
                <a:solidFill>
                  <a:schemeClr val="accent3">
                    <a:lumMod val="75000"/>
                  </a:schemeClr>
                </a:solidFill>
              </a:rPr>
              <a:t>…συνέχεια.</a:t>
            </a:r>
          </a:p>
        </p:txBody>
      </p:sp>
      <p:sp>
        <p:nvSpPr>
          <p:cNvPr id="3" name="Θέση περιεχομένου 2">
            <a:extLst>
              <a:ext uri="{FF2B5EF4-FFF2-40B4-BE49-F238E27FC236}">
                <a16:creationId xmlns:a16="http://schemas.microsoft.com/office/drawing/2014/main" id="{2FDD75AA-FFFC-9393-3977-95F48A1095C5}"/>
              </a:ext>
            </a:extLst>
          </p:cNvPr>
          <p:cNvSpPr>
            <a:spLocks noGrp="1"/>
          </p:cNvSpPr>
          <p:nvPr>
            <p:ph idx="1"/>
          </p:nvPr>
        </p:nvSpPr>
        <p:spPr>
          <a:xfrm>
            <a:off x="818712" y="1899823"/>
            <a:ext cx="10554574" cy="4785064"/>
          </a:xfrm>
        </p:spPr>
        <p:txBody>
          <a:bodyPr>
            <a:normAutofit fontScale="92500" lnSpcReduction="20000"/>
          </a:bodyPr>
          <a:lstStyle/>
          <a:p>
            <a:pPr algn="just"/>
            <a:r>
              <a:rPr lang="el-GR" dirty="0"/>
              <a:t>Ορίζεται ελάχιστος υποχρεωτικός αριθμός τριών (3) στόχων ανά Οργανική Μονάδα σε όλα τα επίπεδα διοίκησης, εκ των οποίων ένας (1) σε κάθε μία εκ των ακόλουθων κατηγοριών: </a:t>
            </a:r>
          </a:p>
          <a:p>
            <a:pPr marL="0" indent="0" algn="just">
              <a:buNone/>
            </a:pPr>
            <a:r>
              <a:rPr lang="el-GR" dirty="0"/>
              <a:t>α) Παρεχόμενες υπηρεσίες της Οργανικής Μονάδας. </a:t>
            </a:r>
          </a:p>
          <a:p>
            <a:pPr marL="0" indent="0" algn="just">
              <a:buNone/>
            </a:pPr>
            <a:r>
              <a:rPr lang="el-GR" dirty="0"/>
              <a:t>β) Εσωτερική οργάνωση και λειτουργία της Οργανικής Μονάδας. </a:t>
            </a:r>
          </a:p>
          <a:p>
            <a:pPr marL="0" indent="0" algn="just">
              <a:buNone/>
            </a:pPr>
            <a:r>
              <a:rPr lang="el-GR" dirty="0"/>
              <a:t>γ) Γνώσεις, δεξιότητες και ικανότητες των υπαλλήλων της Οργανικής Μονάδας.</a:t>
            </a:r>
          </a:p>
          <a:p>
            <a:pPr marL="0" indent="0" algn="just">
              <a:buNone/>
            </a:pPr>
            <a:endParaRPr lang="el-GR" sz="400" dirty="0"/>
          </a:p>
          <a:p>
            <a:pPr algn="just"/>
            <a:r>
              <a:rPr lang="el-GR" dirty="0"/>
              <a:t>Ο Αξιολογητής επιλέγει, έχοντας ως γνώμονα τη γενικότερη στοχοθεσία της Υπηρεσίας και τις αρμοδιότητες του κάθε υπαλλήλου, τρεις (3) τουλάχιστον δεξιότητες του Αξιολογούμενου που θεωρεί ότι επιδέχονται περαιτέρω βελτίωση. </a:t>
            </a:r>
          </a:p>
          <a:p>
            <a:pPr algn="just"/>
            <a:endParaRPr lang="el-GR" sz="600" dirty="0"/>
          </a:p>
          <a:p>
            <a:pPr algn="just"/>
            <a:r>
              <a:rPr lang="el-GR" dirty="0"/>
              <a:t>Στόχος είναι η βελτίωση της απόδοσης του Αξιολογούμενου στην εκπλήρωση των στόχων της ομάδας ειδικότερα, αλλά και της Υπηρεσίας γενικότερα, σε συνάρτηση με την ενδυνάμωση της προσωπικότητάς του. </a:t>
            </a:r>
          </a:p>
          <a:p>
            <a:pPr marL="0" indent="0" algn="just">
              <a:buNone/>
            </a:pPr>
            <a:endParaRPr lang="el-GR" sz="500" dirty="0"/>
          </a:p>
          <a:p>
            <a:pPr algn="just"/>
            <a:r>
              <a:rPr lang="el-GR" dirty="0"/>
              <a:t>Καθιερώνεται η έννοια του </a:t>
            </a:r>
            <a:r>
              <a:rPr lang="el-GR" b="1" dirty="0">
                <a:solidFill>
                  <a:schemeClr val="accent3">
                    <a:lumMod val="75000"/>
                  </a:schemeClr>
                </a:solidFill>
              </a:rPr>
              <a:t>΄΄</a:t>
            </a:r>
            <a:r>
              <a:rPr lang="el-GR" b="1" i="1" dirty="0">
                <a:solidFill>
                  <a:schemeClr val="accent3">
                    <a:lumMod val="75000"/>
                  </a:schemeClr>
                </a:solidFill>
              </a:rPr>
              <a:t>σφυγμού της ομάδας</a:t>
            </a:r>
            <a:r>
              <a:rPr lang="el-GR" b="1" dirty="0">
                <a:solidFill>
                  <a:schemeClr val="accent3">
                    <a:lumMod val="75000"/>
                  </a:schemeClr>
                </a:solidFill>
              </a:rPr>
              <a:t>΄΄</a:t>
            </a:r>
            <a:r>
              <a:rPr lang="el-GR" dirty="0"/>
              <a:t>, της αποτίμησης και αποτύπωσης της άποψης των άμεσα ιεραρχικά υφισταμένων υπαλλήλων της Οργανικής Μονάδας, μέσω βαθμολόγησης σε ερωτήσεις προσανατολισμένες στην αξιολόγηση του  τρόπου  λειτουργίας  της.  </a:t>
            </a:r>
          </a:p>
        </p:txBody>
      </p:sp>
    </p:spTree>
    <p:extLst>
      <p:ext uri="{BB962C8B-B14F-4D97-AF65-F5344CB8AC3E}">
        <p14:creationId xmlns:p14="http://schemas.microsoft.com/office/powerpoint/2010/main" val="26892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92777" y="973668"/>
            <a:ext cx="9678181" cy="706964"/>
          </a:xfrm>
        </p:spPr>
        <p:txBody>
          <a:bodyPr/>
          <a:lstStyle/>
          <a:p>
            <a:r>
              <a:rPr lang="el-GR" dirty="0">
                <a:effectLst>
                  <a:outerShdw blurRad="38100" dist="38100" dir="2700000" algn="tl">
                    <a:srgbClr val="000000">
                      <a:alpha val="43137"/>
                    </a:srgbClr>
                  </a:outerShdw>
                </a:effectLst>
              </a:rPr>
              <a:t>Επιδίωξη Νομοθέτη με τον Ν.4940/2022</a:t>
            </a:r>
          </a:p>
        </p:txBody>
      </p:sp>
      <p:sp>
        <p:nvSpPr>
          <p:cNvPr id="3" name="Θέση περιεχομένου 2"/>
          <p:cNvSpPr>
            <a:spLocks noGrp="1"/>
          </p:cNvSpPr>
          <p:nvPr>
            <p:ph idx="1"/>
          </p:nvPr>
        </p:nvSpPr>
        <p:spPr>
          <a:xfrm>
            <a:off x="513806" y="2333897"/>
            <a:ext cx="11199223" cy="4145280"/>
          </a:xfrm>
        </p:spPr>
        <p:txBody>
          <a:bodyPr/>
          <a:lstStyle/>
          <a:p>
            <a:pPr lvl="1" algn="just"/>
            <a:r>
              <a:rPr lang="el-GR" sz="1800" dirty="0"/>
              <a:t>Καθορισμός ενός </a:t>
            </a:r>
            <a:r>
              <a:rPr lang="el-GR" sz="1800" u="sng" dirty="0"/>
              <a:t>ενιαίου πλαισίου </a:t>
            </a:r>
            <a:r>
              <a:rPr lang="el-GR" sz="1800" b="1" u="sng" dirty="0"/>
              <a:t>δεξιοτήτων</a:t>
            </a:r>
            <a:r>
              <a:rPr lang="el-GR" sz="1800" u="sng" dirty="0"/>
              <a:t> </a:t>
            </a:r>
            <a:r>
              <a:rPr lang="el-GR" sz="1800" dirty="0"/>
              <a:t>για το σύνολο των υπηρετούντων υπαλλήλων και στελεχών της Δημόσιας Διοίκησης.</a:t>
            </a:r>
          </a:p>
          <a:p>
            <a:pPr lvl="1" algn="just"/>
            <a:r>
              <a:rPr lang="el-GR" sz="1800" dirty="0"/>
              <a:t>Δημιουργία πλαισίου </a:t>
            </a:r>
            <a:r>
              <a:rPr lang="el-GR" sz="1800" b="1" u="sng" dirty="0" err="1"/>
              <a:t>στοχοθεσίας</a:t>
            </a:r>
            <a:r>
              <a:rPr lang="el-GR" sz="1800" dirty="0"/>
              <a:t> και </a:t>
            </a:r>
            <a:r>
              <a:rPr lang="el-GR" sz="1800" b="1" u="sng" dirty="0"/>
              <a:t>αξιολόγησης</a:t>
            </a:r>
            <a:r>
              <a:rPr lang="el-GR" sz="1800" dirty="0"/>
              <a:t> του παραγόμενου έργου, μέσα από την αξιολόγηση του προσωπικού. </a:t>
            </a:r>
          </a:p>
          <a:p>
            <a:pPr lvl="1" algn="just"/>
            <a:r>
              <a:rPr lang="el-GR" sz="1800" dirty="0"/>
              <a:t>Αναγκαιότητα θεσμοθέτησης </a:t>
            </a:r>
            <a:r>
              <a:rPr lang="el-GR" sz="1800" b="1" u="sng" dirty="0"/>
              <a:t>Συμβούλου Ανάπτυξης Ανθρώπινου Δυναμικού </a:t>
            </a:r>
            <a:r>
              <a:rPr lang="el-GR" sz="1800" dirty="0"/>
              <a:t>στη Δημόσια Διοίκηση. </a:t>
            </a:r>
          </a:p>
          <a:p>
            <a:pPr lvl="1" algn="just"/>
            <a:r>
              <a:rPr lang="el-GR" sz="1800" dirty="0"/>
              <a:t>Καθιέρωση </a:t>
            </a:r>
            <a:r>
              <a:rPr lang="el-GR" sz="1800" b="1" u="sng" dirty="0"/>
              <a:t>συστήματος ανταμοιβής </a:t>
            </a:r>
            <a:r>
              <a:rPr lang="el-GR" sz="1800" dirty="0"/>
              <a:t>δημόσιων υπαλλήλων του Δημόσιου τομέα. </a:t>
            </a:r>
          </a:p>
          <a:p>
            <a:pPr lvl="1" algn="just"/>
            <a:r>
              <a:rPr lang="el-GR" sz="1800" dirty="0"/>
              <a:t>Καθιέρωση </a:t>
            </a:r>
            <a:r>
              <a:rPr lang="el-GR" sz="1800" b="1" u="sng" dirty="0"/>
              <a:t>αυτοαξιολόγησης</a:t>
            </a:r>
            <a:r>
              <a:rPr lang="el-GR" sz="1800" dirty="0"/>
              <a:t> των Υπηρεσιών του Δημοσίου τομέα.</a:t>
            </a:r>
          </a:p>
          <a:p>
            <a:pPr marL="0" indent="0" algn="just">
              <a:buNone/>
            </a:pPr>
            <a:endParaRPr lang="el-GR" dirty="0"/>
          </a:p>
        </p:txBody>
      </p:sp>
    </p:spTree>
    <p:extLst>
      <p:ext uri="{BB962C8B-B14F-4D97-AF65-F5344CB8AC3E}">
        <p14:creationId xmlns:p14="http://schemas.microsoft.com/office/powerpoint/2010/main" val="3915870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accent3">
                    <a:lumMod val="75000"/>
                  </a:schemeClr>
                </a:solidFill>
              </a:rPr>
              <a:t>Επισήμανση:</a:t>
            </a:r>
          </a:p>
        </p:txBody>
      </p:sp>
      <p:sp>
        <p:nvSpPr>
          <p:cNvPr id="3" name="Θέση περιεχομένου 2"/>
          <p:cNvSpPr>
            <a:spLocks noGrp="1"/>
          </p:cNvSpPr>
          <p:nvPr>
            <p:ph idx="1"/>
          </p:nvPr>
        </p:nvSpPr>
        <p:spPr>
          <a:xfrm>
            <a:off x="513806" y="2603499"/>
            <a:ext cx="11155680" cy="3910511"/>
          </a:xfrm>
        </p:spPr>
        <p:txBody>
          <a:bodyPr/>
          <a:lstStyle/>
          <a:p>
            <a:pPr algn="just">
              <a:lnSpc>
                <a:spcPct val="150000"/>
              </a:lnSpc>
            </a:pPr>
            <a:r>
              <a:rPr lang="el-GR" b="1" u="sng" dirty="0">
                <a:solidFill>
                  <a:schemeClr val="accent6">
                    <a:lumMod val="75000"/>
                  </a:schemeClr>
                </a:solidFill>
              </a:rPr>
              <a:t>Δεν υπάγονται</a:t>
            </a:r>
            <a:r>
              <a:rPr lang="el-GR" dirty="0">
                <a:solidFill>
                  <a:schemeClr val="accent6">
                    <a:lumMod val="75000"/>
                  </a:schemeClr>
                </a:solidFill>
              </a:rPr>
              <a:t> </a:t>
            </a:r>
            <a:r>
              <a:rPr lang="el-GR" dirty="0"/>
              <a:t>στο παρόν αξιολογικό σύστημα οι εκπαιδευτικοί της πρωτοβάθμιας και δευτεροβάθμιας εκπαίδευσης. </a:t>
            </a:r>
          </a:p>
          <a:p>
            <a:pPr marL="0" indent="0" algn="just">
              <a:buNone/>
            </a:pPr>
            <a:endParaRPr lang="el-GR" sz="900" dirty="0"/>
          </a:p>
          <a:p>
            <a:pPr algn="just">
              <a:lnSpc>
                <a:spcPct val="150000"/>
              </a:lnSpc>
            </a:pPr>
            <a:r>
              <a:rPr lang="el-GR" dirty="0"/>
              <a:t>Αντίθετα, </a:t>
            </a:r>
            <a:r>
              <a:rPr lang="el-GR" b="1" u="sng" dirty="0">
                <a:solidFill>
                  <a:schemeClr val="accent2">
                    <a:lumMod val="75000"/>
                  </a:schemeClr>
                </a:solidFill>
              </a:rPr>
              <a:t>υπάγονται</a:t>
            </a:r>
            <a:r>
              <a:rPr lang="el-GR" dirty="0"/>
              <a:t> και αξιολογούνται οι εκπαιδευτικοί, οι οποίοι υπηρετούν με απόσπαση στην Κεντρική Υπηρεσία του Υπουργείου Παιδείας, Θρησκευμάτων και Αθλητισμού, στο Ινστιτούτο Εκπαιδευτικής Πολιτικής (Ι.Ε.Π.) ή σε άλλες περιφερειακές Υπηρεσίες και φορείς (Δ/νσεις Εκπ/σης, Περιφερειακές Δ/νσεις Εκπ/σης) και </a:t>
            </a:r>
            <a:r>
              <a:rPr lang="el-GR" b="1" dirty="0">
                <a:solidFill>
                  <a:schemeClr val="accent3">
                    <a:lumMod val="75000"/>
                  </a:schemeClr>
                </a:solidFill>
              </a:rPr>
              <a:t>ασκούν διοικητικά καθήκοντα.</a:t>
            </a:r>
            <a:r>
              <a:rPr lang="el-GR" dirty="0"/>
              <a:t> Οι υπάλληλοι αυτοί υπάγονται στο σύστημα αξιολόγησης του Ν. 4940/2022, για τον χρόνο της απόσπασής τους.</a:t>
            </a:r>
          </a:p>
        </p:txBody>
      </p:sp>
    </p:spTree>
    <p:extLst>
      <p:ext uri="{BB962C8B-B14F-4D97-AF65-F5344CB8AC3E}">
        <p14:creationId xmlns:p14="http://schemas.microsoft.com/office/powerpoint/2010/main" val="3412807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01190" y="973668"/>
            <a:ext cx="10482328" cy="706964"/>
          </a:xfrm>
        </p:spPr>
        <p:txBody>
          <a:bodyPr/>
          <a:lstStyle/>
          <a:p>
            <a:pPr algn="ctr"/>
            <a:r>
              <a:rPr lang="el-GR" b="1" dirty="0">
                <a:solidFill>
                  <a:srgbClr val="FFC000"/>
                </a:solidFill>
              </a:rPr>
              <a:t>Δεξιότητες Προϊσταμένων και υπαλλήλων</a:t>
            </a:r>
          </a:p>
        </p:txBody>
      </p:sp>
      <p:sp>
        <p:nvSpPr>
          <p:cNvPr id="3" name="Θέση περιεχομένου 2"/>
          <p:cNvSpPr>
            <a:spLocks noGrp="1"/>
          </p:cNvSpPr>
          <p:nvPr>
            <p:ph idx="1"/>
          </p:nvPr>
        </p:nvSpPr>
        <p:spPr>
          <a:xfrm>
            <a:off x="548640" y="2351314"/>
            <a:ext cx="11399520" cy="4171406"/>
          </a:xfrm>
        </p:spPr>
        <p:txBody>
          <a:bodyPr>
            <a:normAutofit fontScale="92500"/>
          </a:bodyPr>
          <a:lstStyle/>
          <a:p>
            <a:pPr algn="just">
              <a:lnSpc>
                <a:spcPct val="150000"/>
              </a:lnSpc>
            </a:pPr>
            <a:r>
              <a:rPr lang="el-GR" b="1" dirty="0">
                <a:solidFill>
                  <a:schemeClr val="accent2">
                    <a:lumMod val="50000"/>
                  </a:schemeClr>
                </a:solidFill>
              </a:rPr>
              <a:t>Αποτύπωση δεξιοτήτων Προϊσταμένου</a:t>
            </a:r>
            <a:r>
              <a:rPr lang="el-GR" dirty="0"/>
              <a:t>: Καθορίζεται με τη βαθμολόγηση του επιπέδου των δεξιοτήτων του αξιολογούμενου Προϊσταμένου, καθώς και την επιλογή - πρόταση από τον Αξιολογητή για βελτίωσης πρόσθετων δεξιοτήτων, οι οποίες κρίνονται απαραίτητες για την ανάπτυξη της Υπηρεσίας. </a:t>
            </a:r>
          </a:p>
          <a:p>
            <a:pPr algn="just">
              <a:lnSpc>
                <a:spcPct val="150000"/>
              </a:lnSpc>
            </a:pPr>
            <a:r>
              <a:rPr lang="el-GR" b="1" dirty="0">
                <a:solidFill>
                  <a:schemeClr val="accent2">
                    <a:lumMod val="50000"/>
                  </a:schemeClr>
                </a:solidFill>
              </a:rPr>
              <a:t>Αποτύπωση δεξιοτήτων υπαλλήλου</a:t>
            </a:r>
            <a:r>
              <a:rPr lang="el-GR" dirty="0"/>
              <a:t>: Η επιλογή – πρόταση από τον Αξιολογητή - Προϊστάμενο των δεξιοτήτων του αξιολογούμενου υπαλλήλου, οι οποίες κρίνονται απαραίτητες για τη βελτίωση του παρεχόμενου έργου, επομένως και της αποτελεσματικότητας της Υπηρεσίας.</a:t>
            </a:r>
          </a:p>
          <a:p>
            <a:pPr algn="just">
              <a:lnSpc>
                <a:spcPct val="150000"/>
              </a:lnSpc>
            </a:pPr>
            <a:r>
              <a:rPr lang="el-GR" b="1" dirty="0">
                <a:solidFill>
                  <a:schemeClr val="accent2">
                    <a:lumMod val="50000"/>
                  </a:schemeClr>
                </a:solidFill>
              </a:rPr>
              <a:t>Έκθεση αξιολόγησης Προϊσταμένου</a:t>
            </a:r>
            <a:r>
              <a:rPr lang="el-GR" dirty="0"/>
              <a:t>: Το έντυπο της έκθεσης που συντάσσεται, σε σύγχρονη ολοκληρωμένη μορφή και υποβάλλεται αρμοδίως από τον Αξιολογητή, μετά την ολοκλήρωση όλων των σταδίων της διαδικασίας αξιολόγησης Προϊσταμένων.</a:t>
            </a:r>
          </a:p>
          <a:p>
            <a:pPr algn="just"/>
            <a:endParaRPr lang="el-GR" dirty="0"/>
          </a:p>
        </p:txBody>
      </p:sp>
    </p:spTree>
    <p:extLst>
      <p:ext uri="{BB962C8B-B14F-4D97-AF65-F5344CB8AC3E}">
        <p14:creationId xmlns:p14="http://schemas.microsoft.com/office/powerpoint/2010/main" val="1582789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rgbClr val="FFC000"/>
                </a:solidFill>
              </a:rPr>
              <a:t>…συνέχεια ανάλυσης εννοιών.</a:t>
            </a:r>
          </a:p>
        </p:txBody>
      </p:sp>
      <p:sp>
        <p:nvSpPr>
          <p:cNvPr id="3" name="Θέση περιεχομένου 2"/>
          <p:cNvSpPr>
            <a:spLocks noGrp="1"/>
          </p:cNvSpPr>
          <p:nvPr>
            <p:ph idx="1"/>
          </p:nvPr>
        </p:nvSpPr>
        <p:spPr>
          <a:xfrm>
            <a:off x="531223" y="2201662"/>
            <a:ext cx="11103427" cy="4242681"/>
          </a:xfrm>
        </p:spPr>
        <p:txBody>
          <a:bodyPr>
            <a:normAutofit lnSpcReduction="10000"/>
          </a:bodyPr>
          <a:lstStyle/>
          <a:p>
            <a:pPr algn="just">
              <a:lnSpc>
                <a:spcPct val="150000"/>
              </a:lnSpc>
            </a:pPr>
            <a:r>
              <a:rPr lang="el-GR" b="1" dirty="0">
                <a:solidFill>
                  <a:schemeClr val="accent2">
                    <a:lumMod val="50000"/>
                  </a:schemeClr>
                </a:solidFill>
              </a:rPr>
              <a:t>Έκθεση αξιολόγησης υπαλλήλου</a:t>
            </a:r>
            <a:r>
              <a:rPr lang="el-GR" dirty="0"/>
              <a:t>: Το έντυπο της Έκθεσης που συντάσσεται, σε σύγχρονη ολοκληρωμένη μορφή και υποβάλλεται αρμοδίως από τον Αξιολογητή, μετά την ολοκλήρωση όλων των σταδίων της διαδικασίας αξιολόγησης των υπαλλήλων.</a:t>
            </a:r>
          </a:p>
          <a:p>
            <a:pPr algn="just">
              <a:lnSpc>
                <a:spcPct val="150000"/>
              </a:lnSpc>
            </a:pPr>
            <a:r>
              <a:rPr lang="el-GR" b="1" dirty="0">
                <a:solidFill>
                  <a:schemeClr val="accent2">
                    <a:lumMod val="50000"/>
                  </a:schemeClr>
                </a:solidFill>
              </a:rPr>
              <a:t>Επίτευξη στόχων</a:t>
            </a:r>
            <a:r>
              <a:rPr lang="el-GR" dirty="0"/>
              <a:t>: Η αποτύπωση υλοποίησης των στόχων, βαθμός επίτευξης στόχου, που έχουν τεθεί σε κάθε Οργανική Μονάδα κατά της </a:t>
            </a:r>
            <a:r>
              <a:rPr lang="el-GR" dirty="0" err="1"/>
              <a:t>προηγηθείσας</a:t>
            </a:r>
            <a:r>
              <a:rPr lang="el-GR" dirty="0"/>
              <a:t> διαδικασίας </a:t>
            </a:r>
            <a:r>
              <a:rPr lang="el-GR" dirty="0" err="1"/>
              <a:t>στοχοθεσίας</a:t>
            </a:r>
            <a:r>
              <a:rPr lang="el-GR" dirty="0"/>
              <a:t>.</a:t>
            </a:r>
          </a:p>
          <a:p>
            <a:pPr algn="just">
              <a:lnSpc>
                <a:spcPct val="150000"/>
              </a:lnSpc>
            </a:pPr>
            <a:r>
              <a:rPr lang="el-GR" b="1" dirty="0">
                <a:solidFill>
                  <a:schemeClr val="accent2">
                    <a:lumMod val="50000"/>
                  </a:schemeClr>
                </a:solidFill>
              </a:rPr>
              <a:t>Έτος αναφοράς</a:t>
            </a:r>
            <a:r>
              <a:rPr lang="el-GR" dirty="0"/>
              <a:t>: Το συγκεκριμένο χρονικό διάστημα παροχής εργασίας, για το οποίο αξιολογούνται ο υπάλληλος και ο Προϊστάμενος Οργανικής Μονάδας.</a:t>
            </a:r>
          </a:p>
          <a:p>
            <a:pPr algn="just">
              <a:lnSpc>
                <a:spcPct val="150000"/>
              </a:lnSpc>
            </a:pPr>
            <a:r>
              <a:rPr lang="el-GR" b="1" dirty="0">
                <a:solidFill>
                  <a:schemeClr val="accent2">
                    <a:lumMod val="50000"/>
                  </a:schemeClr>
                </a:solidFill>
              </a:rPr>
              <a:t>Νέες δεξιότητες που χρήζουν βελτίωσης</a:t>
            </a:r>
            <a:r>
              <a:rPr lang="el-GR" dirty="0"/>
              <a:t>: Οι δεξιότητες των αξιολογούμενων υπαλλήλων, οι οποίες έχουν προταθεί από τον αρμόδιο Αξιολογητή και επιδέχονται περαιτέρω βελτίωσης.</a:t>
            </a:r>
          </a:p>
          <a:p>
            <a:endParaRPr lang="el-GR" dirty="0"/>
          </a:p>
        </p:txBody>
      </p:sp>
    </p:spTree>
    <p:extLst>
      <p:ext uri="{BB962C8B-B14F-4D97-AF65-F5344CB8AC3E}">
        <p14:creationId xmlns:p14="http://schemas.microsoft.com/office/powerpoint/2010/main" val="717417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err="1">
                <a:solidFill>
                  <a:srgbClr val="7030A0"/>
                </a:solidFill>
              </a:rPr>
              <a:t>Αξιολογητές</a:t>
            </a:r>
            <a:r>
              <a:rPr lang="el-GR" b="1" dirty="0">
                <a:solidFill>
                  <a:srgbClr val="7030A0"/>
                </a:solidFill>
              </a:rPr>
              <a:t> - Προϊστάμενοι</a:t>
            </a:r>
          </a:p>
        </p:txBody>
      </p:sp>
      <p:sp>
        <p:nvSpPr>
          <p:cNvPr id="3" name="Θέση περιεχομένου 2"/>
          <p:cNvSpPr>
            <a:spLocks noGrp="1"/>
          </p:cNvSpPr>
          <p:nvPr>
            <p:ph idx="1"/>
          </p:nvPr>
        </p:nvSpPr>
        <p:spPr>
          <a:xfrm>
            <a:off x="705394" y="2420983"/>
            <a:ext cx="10946675" cy="3988526"/>
          </a:xfrm>
        </p:spPr>
        <p:txBody>
          <a:bodyPr>
            <a:normAutofit/>
          </a:bodyPr>
          <a:lstStyle/>
          <a:p>
            <a:pPr algn="just"/>
            <a:r>
              <a:rPr lang="el-GR" sz="2000" dirty="0"/>
              <a:t>Αξιολογητής των υπαλλήλων και των Προϊσταμένων των Οργανικών Μονάδων, ορίζεται ο </a:t>
            </a:r>
            <a:r>
              <a:rPr lang="el-GR" sz="2000" dirty="0">
                <a:solidFill>
                  <a:schemeClr val="accent1"/>
                </a:solidFill>
              </a:rPr>
              <a:t>άμεσα ιεραρχικά Προϊστάμενός τους, </a:t>
            </a:r>
            <a:r>
              <a:rPr lang="el-GR" sz="2000" dirty="0">
                <a:solidFill>
                  <a:srgbClr val="FDFDFF"/>
                </a:solidFill>
              </a:rPr>
              <a:t>για το διάστημα που υπηρετούν (</a:t>
            </a:r>
            <a:r>
              <a:rPr lang="el-GR" sz="2000" dirty="0">
                <a:solidFill>
                  <a:schemeClr val="accent5">
                    <a:lumMod val="75000"/>
                  </a:schemeClr>
                </a:solidFill>
              </a:rPr>
              <a:t>σε οργανική θέση ή αποσπασμένοι</a:t>
            </a:r>
            <a:r>
              <a:rPr lang="el-GR" sz="2000" dirty="0">
                <a:solidFill>
                  <a:srgbClr val="FDFDFF"/>
                </a:solidFill>
              </a:rPr>
              <a:t>) στη συγκεκριμένη Οργανική Μονάδα. </a:t>
            </a:r>
          </a:p>
          <a:p>
            <a:pPr marL="0" indent="0" algn="just">
              <a:buNone/>
            </a:pPr>
            <a:endParaRPr lang="el-GR" sz="2000" dirty="0"/>
          </a:p>
          <a:p>
            <a:pPr algn="just"/>
            <a:r>
              <a:rPr lang="el-GR" sz="2000" dirty="0"/>
              <a:t>Προϊστάμενοι, νοούνται οι πολιτικοί υπάλληλοι με σχέση εργασίας δημοσίου δικαίου ή ιδιωτικού δικαίου αορίστου χρόνου (Ι.Δ.Α.Χ.), οι οποίοι κατέχουν θέση ευθύνης στην οικεία Οργανική Μονάδα. </a:t>
            </a:r>
          </a:p>
        </p:txBody>
      </p:sp>
    </p:spTree>
    <p:extLst>
      <p:ext uri="{BB962C8B-B14F-4D97-AF65-F5344CB8AC3E}">
        <p14:creationId xmlns:p14="http://schemas.microsoft.com/office/powerpoint/2010/main" val="2288812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accent5">
                    <a:lumMod val="75000"/>
                  </a:schemeClr>
                </a:solidFill>
                <a:effectLst>
                  <a:outerShdw blurRad="38100" dist="38100" dir="2700000" algn="tl">
                    <a:srgbClr val="000000">
                      <a:alpha val="43137"/>
                    </a:srgbClr>
                  </a:outerShdw>
                </a:effectLst>
              </a:rPr>
              <a:t>Επισημαίνεται:</a:t>
            </a:r>
            <a:endParaRPr lang="el-GR" dirty="0">
              <a:solidFill>
                <a:schemeClr val="accent5">
                  <a:lumMod val="75000"/>
                </a:schemeClr>
              </a:solidFill>
            </a:endParaRPr>
          </a:p>
        </p:txBody>
      </p:sp>
      <p:sp>
        <p:nvSpPr>
          <p:cNvPr id="3" name="Θέση περιεχομένου 2"/>
          <p:cNvSpPr>
            <a:spLocks noGrp="1"/>
          </p:cNvSpPr>
          <p:nvPr>
            <p:ph idx="1"/>
          </p:nvPr>
        </p:nvSpPr>
        <p:spPr>
          <a:xfrm>
            <a:off x="383177" y="2333534"/>
            <a:ext cx="11329852" cy="4006306"/>
          </a:xfrm>
        </p:spPr>
        <p:txBody>
          <a:bodyPr>
            <a:normAutofit/>
          </a:bodyPr>
          <a:lstStyle/>
          <a:p>
            <a:pPr algn="just"/>
            <a:endParaRPr lang="el-GR" dirty="0"/>
          </a:p>
          <a:p>
            <a:pPr algn="just">
              <a:lnSpc>
                <a:spcPct val="150000"/>
              </a:lnSpc>
            </a:pPr>
            <a:r>
              <a:rPr lang="el-GR" dirty="0"/>
              <a:t>Προϊστάμενος - Αξιολογητής του οποίου η υπαλληλική σχέση έχει λυθεί, λόγω παραίτησης ή αυτοδίκαιης απόλυσής του από την Υπηρεσία, πριν από τη διενέργεια κάποιου από τα στάδια της αξιολόγησης, οι επιμέρους ενέργειες πραγματοποιούνται από τον νόμιμο αναπληρωτή του, εφόσον αυτός εκτελεί χρέη αναπληρωτή Προϊσταμένου για το ένα τρίτο (1/3) τουλάχιστον του έτους αξιολόγησης. </a:t>
            </a:r>
          </a:p>
          <a:p>
            <a:pPr algn="just">
              <a:lnSpc>
                <a:spcPct val="150000"/>
              </a:lnSpc>
            </a:pPr>
            <a:r>
              <a:rPr lang="el-GR" dirty="0"/>
              <a:t>Όταν δεν υπάρχει νόμιμος αναπληρωτής, οι επιμέρους ενέργειες πραγματοποιούνται, </a:t>
            </a:r>
            <a:r>
              <a:rPr lang="el-GR" dirty="0" err="1"/>
              <a:t>κατ</a:t>
            </a:r>
            <a:r>
              <a:rPr lang="el-GR" dirty="0"/>
              <a:t>΄ εξαίρεση, από τον άμεσο Προϊστάμενο του Αξιολογητή, του οποίου λύθηκε η υπαλληλική σχέση.</a:t>
            </a:r>
          </a:p>
          <a:p>
            <a:endParaRPr lang="el-GR" dirty="0"/>
          </a:p>
        </p:txBody>
      </p:sp>
    </p:spTree>
    <p:extLst>
      <p:ext uri="{BB962C8B-B14F-4D97-AF65-F5344CB8AC3E}">
        <p14:creationId xmlns:p14="http://schemas.microsoft.com/office/powerpoint/2010/main" val="913995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314" y="973668"/>
            <a:ext cx="9927772" cy="706964"/>
          </a:xfrm>
        </p:spPr>
        <p:txBody>
          <a:bodyPr>
            <a:normAutofit fontScale="90000"/>
          </a:bodyPr>
          <a:lstStyle/>
          <a:p>
            <a:r>
              <a:rPr lang="el-GR" b="1" dirty="0"/>
              <a:t>Γενικές Αρχές Συστήματος Αξιολόγησης</a:t>
            </a:r>
          </a:p>
        </p:txBody>
      </p:sp>
      <p:sp>
        <p:nvSpPr>
          <p:cNvPr id="3" name="Θέση περιεχομένου 2"/>
          <p:cNvSpPr>
            <a:spLocks noGrp="1"/>
          </p:cNvSpPr>
          <p:nvPr>
            <p:ph idx="1"/>
          </p:nvPr>
        </p:nvSpPr>
        <p:spPr>
          <a:xfrm>
            <a:off x="256903" y="2481943"/>
            <a:ext cx="11068594" cy="4241074"/>
          </a:xfrm>
        </p:spPr>
        <p:txBody>
          <a:bodyPr>
            <a:normAutofit/>
          </a:bodyPr>
          <a:lstStyle/>
          <a:p>
            <a:pPr algn="just"/>
            <a:r>
              <a:rPr lang="el-GR" dirty="0"/>
              <a:t>Οι Αξιολογητές έχουν υποχρέωση να διενεργούν την αξιολόγηση των άμεσα ιεραρχικά υφισταμένων τους.</a:t>
            </a:r>
          </a:p>
          <a:p>
            <a:pPr algn="just"/>
            <a:endParaRPr lang="el-GR" dirty="0"/>
          </a:p>
          <a:p>
            <a:pPr algn="just"/>
            <a:r>
              <a:rPr lang="el-GR" dirty="0"/>
              <a:t>Αρμόδια για την ορθή τήρηση των διαδικασιών αξιολόγησης είναι η οικεία μονάδα προσωπικού ή διοικητικού (</a:t>
            </a:r>
            <a:r>
              <a:rPr lang="el-GR" dirty="0">
                <a:solidFill>
                  <a:srgbClr val="FFFF00"/>
                </a:solidFill>
              </a:rPr>
              <a:t>για τις Υπηρεσίες μας το Τμήμα Γ΄ Προσωπικού</a:t>
            </a:r>
            <a:r>
              <a:rPr lang="el-GR" dirty="0"/>
              <a:t>).</a:t>
            </a:r>
          </a:p>
          <a:p>
            <a:pPr marL="457200" lvl="1" indent="0" algn="just">
              <a:buNone/>
            </a:pPr>
            <a:r>
              <a:rPr lang="el-GR" dirty="0">
                <a:effectLst>
                  <a:outerShdw blurRad="38100" dist="38100" dir="2700000" algn="tl">
                    <a:srgbClr val="000000">
                      <a:alpha val="43137"/>
                    </a:srgbClr>
                  </a:outerShdw>
                </a:effectLst>
              </a:rPr>
              <a:t>1.   Μεριμνά για τον ορισμό των </a:t>
            </a:r>
            <a:r>
              <a:rPr lang="el-GR" dirty="0" err="1">
                <a:effectLst>
                  <a:outerShdw blurRad="38100" dist="38100" dir="2700000" algn="tl">
                    <a:srgbClr val="000000">
                      <a:alpha val="43137"/>
                    </a:srgbClr>
                  </a:outerShdw>
                </a:effectLst>
              </a:rPr>
              <a:t>Αξιολογουμένων</a:t>
            </a:r>
            <a:r>
              <a:rPr lang="el-GR" dirty="0">
                <a:effectLst>
                  <a:outerShdw blurRad="38100" dist="38100" dir="2700000" algn="tl">
                    <a:srgbClr val="000000">
                      <a:alpha val="43137"/>
                    </a:srgbClr>
                  </a:outerShdw>
                </a:effectLst>
              </a:rPr>
              <a:t> και των </a:t>
            </a:r>
            <a:r>
              <a:rPr lang="el-GR" dirty="0" err="1">
                <a:effectLst>
                  <a:outerShdw blurRad="38100" dist="38100" dir="2700000" algn="tl">
                    <a:srgbClr val="000000">
                      <a:alpha val="43137"/>
                    </a:srgbClr>
                  </a:outerShdw>
                </a:effectLst>
              </a:rPr>
              <a:t>Αξιολογητών</a:t>
            </a:r>
            <a:r>
              <a:rPr lang="el-GR" dirty="0">
                <a:effectLst>
                  <a:outerShdw blurRad="38100" dist="38100" dir="2700000" algn="tl">
                    <a:srgbClr val="000000">
                      <a:alpha val="43137"/>
                    </a:srgbClr>
                  </a:outerShdw>
                </a:effectLst>
              </a:rPr>
              <a:t>. </a:t>
            </a:r>
          </a:p>
          <a:p>
            <a:pPr marL="457200" lvl="1" indent="0" algn="just">
              <a:buNone/>
            </a:pPr>
            <a:r>
              <a:rPr lang="el-GR" dirty="0">
                <a:effectLst>
                  <a:outerShdw blurRad="38100" dist="38100" dir="2700000" algn="tl">
                    <a:srgbClr val="000000">
                      <a:alpha val="43137"/>
                    </a:srgbClr>
                  </a:outerShdw>
                </a:effectLst>
              </a:rPr>
              <a:t>2. Μεριμνά για οποιαδήποτε παράλειψη ή πλημμελή ή ελλιπή συμπλήρωση των εντύπων, που αποτυπώνουν τον σφυγμό ομάδας, την επίτευξη στόχων, τις δεξιότητες προϊσταμένου και υπαλλήλου, υποδεικνύει τρόπους διόρθωσης αυτών από τα πρόσωπα που τα υπέβαλαν.</a:t>
            </a:r>
          </a:p>
          <a:p>
            <a:pPr marL="457200" lvl="1" indent="0" algn="just">
              <a:buNone/>
            </a:pPr>
            <a:r>
              <a:rPr lang="el-GR" dirty="0">
                <a:effectLst>
                  <a:outerShdw blurRad="38100" dist="38100" dir="2700000" algn="tl">
                    <a:srgbClr val="000000">
                      <a:alpha val="43137"/>
                    </a:srgbClr>
                  </a:outerShdw>
                </a:effectLst>
              </a:rPr>
              <a:t>3.  Ελέγχει την ορθότητα και την πληρότητα των Εκθέσεων μετά το πέρας της διαδικασίας.</a:t>
            </a:r>
          </a:p>
          <a:p>
            <a:endParaRPr lang="el-GR" dirty="0"/>
          </a:p>
        </p:txBody>
      </p:sp>
    </p:spTree>
    <p:extLst>
      <p:ext uri="{BB962C8B-B14F-4D97-AF65-F5344CB8AC3E}">
        <p14:creationId xmlns:p14="http://schemas.microsoft.com/office/powerpoint/2010/main" val="2032301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92480" y="973668"/>
            <a:ext cx="9123887" cy="706964"/>
          </a:xfrm>
        </p:spPr>
        <p:txBody>
          <a:bodyPr>
            <a:normAutofit fontScale="90000"/>
          </a:bodyPr>
          <a:lstStyle/>
          <a:p>
            <a:r>
              <a:rPr lang="el-GR" b="1" dirty="0"/>
              <a:t>Γενικές Αρχές Συστήματος Αξιολόγησης</a:t>
            </a:r>
            <a:endParaRPr lang="el-GR" dirty="0"/>
          </a:p>
        </p:txBody>
      </p:sp>
      <p:sp>
        <p:nvSpPr>
          <p:cNvPr id="3" name="Θέση περιεχομένου 2"/>
          <p:cNvSpPr>
            <a:spLocks noGrp="1"/>
          </p:cNvSpPr>
          <p:nvPr>
            <p:ph idx="1"/>
          </p:nvPr>
        </p:nvSpPr>
        <p:spPr>
          <a:xfrm>
            <a:off x="418012" y="2377440"/>
            <a:ext cx="11295018" cy="4214949"/>
          </a:xfrm>
        </p:spPr>
        <p:txBody>
          <a:bodyPr>
            <a:normAutofit/>
          </a:bodyPr>
          <a:lstStyle/>
          <a:p>
            <a:pPr algn="just"/>
            <a:r>
              <a:rPr lang="el-GR" dirty="0"/>
              <a:t>Το Τμήμα Γ΄ Προσωπικού οφείλει να γνωστοποιεί τις Εκθέσεις αξιολόγησης στους υπαλλήλους μετά το πέρας της διαδικασίας. </a:t>
            </a:r>
          </a:p>
          <a:p>
            <a:pPr algn="just"/>
            <a:r>
              <a:rPr lang="el-GR" dirty="0"/>
              <a:t>Ο αξιολογούμενος υπάλληλος δικαιούται μετά από αίτημά του να λάβει αντίγραφο της Έκθεσης αξιολόγησής του και να ενημερωθεί για τη διαδικασία αξιολόγησης. </a:t>
            </a:r>
          </a:p>
          <a:p>
            <a:pPr algn="just"/>
            <a:r>
              <a:rPr lang="el-GR" dirty="0"/>
              <a:t>Η διαδικασία ανταλλαγής απόψεων και συζήτησης συναφών με τα αντικείμενα εργασίας ζητημάτων, που διεξάγονται στο πλαίσιο της διαδικασίας αξιολόγησης (άρθρα 9 έως 12), πραγματοποιούνται με φυσική παρουσία των συμμετεχόντων, καθώς και με κάθε άλλο πρόσφορο τρόπο (μέσω τηλεδιάσκεψης κτλ.).</a:t>
            </a:r>
          </a:p>
          <a:p>
            <a:pPr algn="just"/>
            <a:r>
              <a:rPr lang="el-GR" dirty="0"/>
              <a:t>Η διαδικασία αξιολόγησης υπαλλήλων και Προϊσταμένων των Οργανικών Μονάδων, διενεργείται ηλεκτρονικά, μέσω ειδικής πλατφόρμας που εντάσσεται στο Μητρώο Ανθρώπινου Δυναμικού του Ελληνικού Δημοσίου (περ. β΄ της παρ. 1 του άρθρου 2 του Ν. 3845/2010). Συμπληρώνονται οι ημερομηνίες διεξαγωγής των συζητήσεων, υποχρεωτικής ή προαιρετικής φύσης, μεταξύ Αξιολογητή και </a:t>
            </a:r>
            <a:r>
              <a:rPr lang="el-GR" dirty="0" err="1"/>
              <a:t>Αξιολογουμένου</a:t>
            </a:r>
            <a:r>
              <a:rPr lang="el-GR" dirty="0"/>
              <a:t>.</a:t>
            </a:r>
          </a:p>
          <a:p>
            <a:pPr algn="just"/>
            <a:endParaRPr lang="el-GR" dirty="0"/>
          </a:p>
        </p:txBody>
      </p:sp>
    </p:spTree>
    <p:extLst>
      <p:ext uri="{BB962C8B-B14F-4D97-AF65-F5344CB8AC3E}">
        <p14:creationId xmlns:p14="http://schemas.microsoft.com/office/powerpoint/2010/main" val="114540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8938" y="973668"/>
            <a:ext cx="9167430" cy="706964"/>
          </a:xfrm>
        </p:spPr>
        <p:txBody>
          <a:bodyPr>
            <a:normAutofit fontScale="90000"/>
          </a:bodyPr>
          <a:lstStyle/>
          <a:p>
            <a:r>
              <a:rPr lang="el-GR" b="1" dirty="0"/>
              <a:t>Γενικές Αρχές Συστήματος Αξιολόγησης</a:t>
            </a:r>
            <a:endParaRPr lang="el-GR" dirty="0"/>
          </a:p>
        </p:txBody>
      </p:sp>
      <p:sp>
        <p:nvSpPr>
          <p:cNvPr id="3" name="Θέση περιεχομένου 2"/>
          <p:cNvSpPr>
            <a:spLocks noGrp="1"/>
          </p:cNvSpPr>
          <p:nvPr>
            <p:ph idx="1"/>
          </p:nvPr>
        </p:nvSpPr>
        <p:spPr>
          <a:xfrm>
            <a:off x="522514" y="2394857"/>
            <a:ext cx="11146972" cy="4075611"/>
          </a:xfrm>
        </p:spPr>
        <p:txBody>
          <a:bodyPr>
            <a:normAutofit/>
          </a:bodyPr>
          <a:lstStyle/>
          <a:p>
            <a:pPr algn="just"/>
            <a:r>
              <a:rPr lang="el-GR" dirty="0">
                <a:effectLst>
                  <a:outerShdw blurRad="38100" dist="38100" dir="2700000" algn="tl">
                    <a:srgbClr val="000000">
                      <a:alpha val="43137"/>
                    </a:srgbClr>
                  </a:outerShdw>
                </a:effectLst>
              </a:rPr>
              <a:t>Ο κεντρικός έλεγχος της όλης διαδικασίας Αξιολόγησης πραγματοποιείται από την Γενική Γραμματεία Ανθρώπινου Δυναμικού Δημοσίου Τομέα του Υπουργείου Εσωτερικών, η οποία και διαχειρίζεται την πλατφόρμα ηλεκτρονικής διεξαγωγής της διαδικασίας αξιολόγησης. </a:t>
            </a:r>
          </a:p>
          <a:p>
            <a:pPr algn="just"/>
            <a:endParaRPr lang="el-GR" dirty="0">
              <a:effectLst>
                <a:outerShdw blurRad="38100" dist="38100" dir="2700000" algn="tl">
                  <a:srgbClr val="000000">
                    <a:alpha val="43137"/>
                  </a:srgbClr>
                </a:outerShdw>
              </a:effectLst>
            </a:endParaRPr>
          </a:p>
          <a:p>
            <a:pPr algn="just"/>
            <a:r>
              <a:rPr lang="el-GR" dirty="0">
                <a:effectLst>
                  <a:outerShdw blurRad="38100" dist="38100" dir="2700000" algn="tl">
                    <a:srgbClr val="000000">
                      <a:alpha val="43137"/>
                    </a:srgbClr>
                  </a:outerShdw>
                </a:effectLst>
              </a:rPr>
              <a:t>Σύμφωνα με τις ισχύουσες διατάξεις, η υλοποίηση των Σχεδίων Ανάπτυξης (άρθρα 10 και 12) έχει υποχρεωτικό χαρακτήρα. </a:t>
            </a:r>
          </a:p>
          <a:p>
            <a:pPr algn="just"/>
            <a:endParaRPr lang="el-GR" dirty="0">
              <a:effectLst>
                <a:outerShdw blurRad="38100" dist="38100" dir="2700000" algn="tl">
                  <a:srgbClr val="000000">
                    <a:alpha val="43137"/>
                  </a:srgbClr>
                </a:outerShdw>
              </a:effectLst>
            </a:endParaRPr>
          </a:p>
          <a:p>
            <a:pPr algn="just"/>
            <a:r>
              <a:rPr lang="el-GR" dirty="0">
                <a:effectLst>
                  <a:outerShdw blurRad="38100" dist="38100" dir="2700000" algn="tl">
                    <a:srgbClr val="000000">
                      <a:alpha val="43137"/>
                    </a:srgbClr>
                  </a:outerShdw>
                </a:effectLst>
              </a:rPr>
              <a:t>Ο </a:t>
            </a:r>
            <a:r>
              <a:rPr lang="el-GR" dirty="0">
                <a:solidFill>
                  <a:srgbClr val="0070C0"/>
                </a:solidFill>
                <a:effectLst>
                  <a:outerShdw blurRad="38100" dist="38100" dir="2700000" algn="tl">
                    <a:srgbClr val="000000">
                      <a:alpha val="43137"/>
                    </a:srgbClr>
                  </a:outerShdw>
                </a:effectLst>
              </a:rPr>
              <a:t>αξιολογούμενος</a:t>
            </a:r>
            <a:r>
              <a:rPr lang="el-GR" dirty="0">
                <a:effectLst>
                  <a:outerShdw blurRad="38100" dist="38100" dir="2700000" algn="tl">
                    <a:srgbClr val="000000">
                      <a:alpha val="43137"/>
                    </a:srgbClr>
                  </a:outerShdw>
                </a:effectLst>
              </a:rPr>
              <a:t> έχει την </a:t>
            </a:r>
            <a:r>
              <a:rPr lang="el-GR" dirty="0">
                <a:solidFill>
                  <a:srgbClr val="FFFF00"/>
                </a:solidFill>
                <a:effectLst>
                  <a:outerShdw blurRad="38100" dist="38100" dir="2700000" algn="tl">
                    <a:srgbClr val="000000">
                      <a:alpha val="43137"/>
                    </a:srgbClr>
                  </a:outerShdw>
                </a:effectLst>
              </a:rPr>
              <a:t>ευθύνη υλοποίησης </a:t>
            </a:r>
            <a:r>
              <a:rPr lang="el-GR" dirty="0">
                <a:effectLst>
                  <a:outerShdw blurRad="38100" dist="38100" dir="2700000" algn="tl">
                    <a:srgbClr val="000000">
                      <a:alpha val="43137"/>
                    </a:srgbClr>
                  </a:outerShdw>
                </a:effectLst>
              </a:rPr>
              <a:t>των Σχεδίων Ανάπτυξης και ο </a:t>
            </a:r>
            <a:r>
              <a:rPr lang="el-GR" dirty="0">
                <a:solidFill>
                  <a:schemeClr val="accent5">
                    <a:lumMod val="75000"/>
                  </a:schemeClr>
                </a:solidFill>
                <a:effectLst>
                  <a:outerShdw blurRad="38100" dist="38100" dir="2700000" algn="tl">
                    <a:srgbClr val="000000">
                      <a:alpha val="43137"/>
                    </a:srgbClr>
                  </a:outerShdw>
                </a:effectLst>
              </a:rPr>
              <a:t>Αξιολογητής</a:t>
            </a:r>
            <a:r>
              <a:rPr lang="el-GR" dirty="0">
                <a:effectLst>
                  <a:outerShdw blurRad="38100" dist="38100" dir="2700000" algn="tl">
                    <a:srgbClr val="000000">
                      <a:alpha val="43137"/>
                    </a:srgbClr>
                  </a:outerShdw>
                </a:effectLst>
              </a:rPr>
              <a:t> έχει την </a:t>
            </a:r>
            <a:r>
              <a:rPr lang="el-GR" dirty="0">
                <a:solidFill>
                  <a:srgbClr val="FFFF00"/>
                </a:solidFill>
                <a:effectLst>
                  <a:outerShdw blurRad="38100" dist="38100" dir="2700000" algn="tl">
                    <a:srgbClr val="000000">
                      <a:alpha val="43137"/>
                    </a:srgbClr>
                  </a:outerShdw>
                </a:effectLst>
              </a:rPr>
              <a:t>ευθύνη παρακολούθησης </a:t>
            </a:r>
            <a:r>
              <a:rPr lang="el-GR" dirty="0">
                <a:effectLst>
                  <a:outerShdw blurRad="38100" dist="38100" dir="2700000" algn="tl">
                    <a:srgbClr val="000000">
                      <a:alpha val="43137"/>
                    </a:srgbClr>
                  </a:outerShdw>
                </a:effectLst>
              </a:rPr>
              <a:t>της υλοποίησης.</a:t>
            </a:r>
          </a:p>
          <a:p>
            <a:endParaRPr lang="el-GR" dirty="0"/>
          </a:p>
        </p:txBody>
      </p:sp>
    </p:spTree>
    <p:extLst>
      <p:ext uri="{BB962C8B-B14F-4D97-AF65-F5344CB8AC3E}">
        <p14:creationId xmlns:p14="http://schemas.microsoft.com/office/powerpoint/2010/main" val="1814424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1154955" y="2099733"/>
            <a:ext cx="8825658" cy="1279193"/>
          </a:xfrm>
        </p:spPr>
        <p:txBody>
          <a:bodyPr/>
          <a:lstStyle/>
          <a:p>
            <a:pPr algn="ctr"/>
            <a:r>
              <a:rPr lang="el-GR" b="1" dirty="0"/>
              <a:t>Στοχοθεσία</a:t>
            </a:r>
          </a:p>
        </p:txBody>
      </p:sp>
      <p:cxnSp>
        <p:nvCxnSpPr>
          <p:cNvPr id="3" name="Ευθεία γραμμή σύνδεσης 2"/>
          <p:cNvCxnSpPr/>
          <p:nvPr/>
        </p:nvCxnSpPr>
        <p:spPr>
          <a:xfrm flipV="1">
            <a:off x="4180114" y="3805646"/>
            <a:ext cx="2969623" cy="17417"/>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328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61854" y="912708"/>
            <a:ext cx="10267404" cy="620001"/>
          </a:xfrm>
        </p:spPr>
        <p:txBody>
          <a:bodyPr>
            <a:normAutofit fontScale="90000"/>
          </a:bodyPr>
          <a:lstStyle/>
          <a:p>
            <a:br>
              <a:rPr lang="el-GR" sz="3200" b="1" dirty="0"/>
            </a:br>
            <a:r>
              <a:rPr lang="el-GR" sz="3200" b="1" dirty="0"/>
              <a:t>Διαδικασία καθορισμού και αναθεώρησης στόχων</a:t>
            </a:r>
            <a:br>
              <a:rPr lang="el-GR" sz="3200" b="1" dirty="0"/>
            </a:br>
            <a:endParaRPr lang="el-GR" sz="3200" b="1" dirty="0"/>
          </a:p>
        </p:txBody>
      </p:sp>
      <p:sp>
        <p:nvSpPr>
          <p:cNvPr id="3" name="Θέση περιεχομένου 2"/>
          <p:cNvSpPr>
            <a:spLocks noGrp="1"/>
          </p:cNvSpPr>
          <p:nvPr>
            <p:ph idx="1"/>
          </p:nvPr>
        </p:nvSpPr>
        <p:spPr>
          <a:xfrm>
            <a:off x="592183" y="2351314"/>
            <a:ext cx="10998925" cy="4293326"/>
          </a:xfrm>
        </p:spPr>
        <p:txBody>
          <a:bodyPr/>
          <a:lstStyle/>
          <a:p>
            <a:pPr algn="just"/>
            <a:r>
              <a:rPr lang="el-GR" dirty="0"/>
              <a:t>Τα περιεχόμενα των Σχεδίων Δράσης του Υπουργείου Παιδείας, Θρησκευμάτων και Αθλητισμού (στόχοι, δράσεις κτλ.), όπως αυτά οφείλουν να έχουν διαμορφωθεί έως την 15η Νοεμβρίου κάθε έτους (παρ. 7 του άρθρου 52 του ν. 4622/2019), ενσωματώνεται υποχρεωτικά στους στόχους των οικείων Οργανικών Μονάδων της Κεντρικής Υπηρεσίας και των Περιφερειακών Υπηρεσιών Εκπαίδευσης, κατά αντιστοιχία με τις οριζόμενες αρμοδιότητες αυτών (Ν. 4940/2022).</a:t>
            </a:r>
          </a:p>
          <a:p>
            <a:pPr marL="0" indent="0" algn="just">
              <a:buNone/>
            </a:pPr>
            <a:endParaRPr lang="el-GR" dirty="0"/>
          </a:p>
          <a:p>
            <a:pPr algn="just"/>
            <a:r>
              <a:rPr lang="el-GR" dirty="0"/>
              <a:t>Ο Υπουργός, με Απόφασή του που εκδίδεται έως την 20η Δεκεμβρίου κάθε έτους, μπορεί να καθορίζει και να κατανέμει στις οικείες Υπηρεσίες επιπρόσθετους στόχους.</a:t>
            </a:r>
          </a:p>
          <a:p>
            <a:pPr marL="0" indent="0">
              <a:buNone/>
            </a:pPr>
            <a:endParaRPr lang="el-GR" b="1" dirty="0">
              <a:solidFill>
                <a:schemeClr val="accent2">
                  <a:lumMod val="50000"/>
                </a:schemeClr>
              </a:solidFill>
            </a:endParaRPr>
          </a:p>
        </p:txBody>
      </p:sp>
    </p:spTree>
    <p:extLst>
      <p:ext uri="{BB962C8B-B14F-4D97-AF65-F5344CB8AC3E}">
        <p14:creationId xmlns:p14="http://schemas.microsoft.com/office/powerpoint/2010/main" val="420349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1616509" y="2255520"/>
            <a:ext cx="8825658" cy="1285244"/>
          </a:xfrm>
        </p:spPr>
        <p:txBody>
          <a:bodyPr>
            <a:normAutofit fontScale="90000"/>
          </a:bodyPr>
          <a:lstStyle/>
          <a:p>
            <a:pPr algn="ctr"/>
            <a:r>
              <a:rPr lang="el-GR" dirty="0">
                <a:effectLst>
                  <a:outerShdw blurRad="38100" dist="38100" dir="2700000" algn="tl">
                    <a:srgbClr val="000000">
                      <a:alpha val="43137"/>
                    </a:srgbClr>
                  </a:outerShdw>
                </a:effectLst>
              </a:rPr>
              <a:t>ΜΕΡΟΣ Α΄</a:t>
            </a:r>
            <a:br>
              <a:rPr lang="el-GR" dirty="0">
                <a:effectLst>
                  <a:outerShdw blurRad="38100" dist="38100" dir="2700000" algn="tl">
                    <a:srgbClr val="000000">
                      <a:alpha val="43137"/>
                    </a:srgbClr>
                  </a:outerShdw>
                </a:effectLst>
              </a:rPr>
            </a:br>
            <a:r>
              <a:rPr lang="el-GR" dirty="0">
                <a:solidFill>
                  <a:srgbClr val="FFFF00"/>
                </a:solidFill>
                <a:effectLst>
                  <a:outerShdw blurRad="38100" dist="38100" dir="2700000" algn="tl">
                    <a:srgbClr val="000000">
                      <a:alpha val="43137"/>
                    </a:srgbClr>
                  </a:outerShdw>
                </a:effectLst>
              </a:rPr>
              <a:t>Ενιαίο Πλαίσιο Δεξιοτήτων στη Δημόσια Διοίκηση</a:t>
            </a:r>
            <a:br>
              <a:rPr lang="el-GR" dirty="0">
                <a:effectLst>
                  <a:outerShdw blurRad="38100" dist="38100" dir="2700000" algn="tl">
                    <a:srgbClr val="000000">
                      <a:alpha val="43137"/>
                    </a:srgbClr>
                  </a:outerShdw>
                </a:effectLst>
              </a:rPr>
            </a:br>
            <a:r>
              <a:rPr lang="el-GR" sz="4000" dirty="0">
                <a:effectLst>
                  <a:outerShdw blurRad="38100" dist="38100" dir="2700000" algn="tl">
                    <a:srgbClr val="000000">
                      <a:alpha val="43137"/>
                    </a:srgbClr>
                  </a:outerShdw>
                </a:effectLst>
              </a:rPr>
              <a:t>(ανάλυση εννοιών)</a:t>
            </a:r>
          </a:p>
        </p:txBody>
      </p:sp>
      <p:cxnSp>
        <p:nvCxnSpPr>
          <p:cNvPr id="7" name="Ευθεία γραμμή σύνδεσης 6"/>
          <p:cNvCxnSpPr/>
          <p:nvPr/>
        </p:nvCxnSpPr>
        <p:spPr>
          <a:xfrm flipV="1">
            <a:off x="3805646" y="3918857"/>
            <a:ext cx="3727268" cy="1741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5205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0229" y="877874"/>
            <a:ext cx="10284821" cy="706964"/>
          </a:xfrm>
        </p:spPr>
        <p:txBody>
          <a:bodyPr>
            <a:normAutofit fontScale="90000"/>
          </a:bodyPr>
          <a:lstStyle/>
          <a:p>
            <a:br>
              <a:rPr lang="el-GR" sz="3200" b="1" dirty="0"/>
            </a:br>
            <a:r>
              <a:rPr lang="el-GR" sz="3200" b="1" dirty="0"/>
              <a:t>Διαδικασία καθορισμού και αναθεώρησης στόχων</a:t>
            </a:r>
            <a:br>
              <a:rPr lang="el-GR" sz="3200" b="1" dirty="0"/>
            </a:br>
            <a:endParaRPr lang="el-GR" sz="3200" dirty="0"/>
          </a:p>
        </p:txBody>
      </p:sp>
      <p:sp>
        <p:nvSpPr>
          <p:cNvPr id="3" name="Θέση περιεχομένου 2"/>
          <p:cNvSpPr>
            <a:spLocks noGrp="1"/>
          </p:cNvSpPr>
          <p:nvPr>
            <p:ph idx="1"/>
          </p:nvPr>
        </p:nvSpPr>
        <p:spPr>
          <a:xfrm>
            <a:off x="574766" y="2603500"/>
            <a:ext cx="10450284" cy="3416300"/>
          </a:xfrm>
        </p:spPr>
        <p:txBody>
          <a:bodyPr>
            <a:normAutofit/>
          </a:bodyPr>
          <a:lstStyle/>
          <a:p>
            <a:pPr marL="0" indent="0" algn="just">
              <a:lnSpc>
                <a:spcPct val="150000"/>
              </a:lnSpc>
              <a:buNone/>
            </a:pPr>
            <a:r>
              <a:rPr lang="el-GR" sz="2000" dirty="0"/>
              <a:t>Η διαδικασία εξειδίκευσης και επιμερισμού των στόχων σε όλα τα ιεραρχικά επίπεδα, ολοκληρώνεται μέχρι τη </a:t>
            </a:r>
            <a:r>
              <a:rPr lang="el-GR" sz="2000" b="1" dirty="0">
                <a:solidFill>
                  <a:schemeClr val="accent5">
                    <a:lumMod val="75000"/>
                  </a:schemeClr>
                </a:solidFill>
              </a:rPr>
              <a:t>15η Ιανουαρίου </a:t>
            </a:r>
            <a:r>
              <a:rPr lang="el-GR" sz="2000" dirty="0">
                <a:solidFill>
                  <a:srgbClr val="FDFDFF"/>
                </a:solidFill>
              </a:rPr>
              <a:t>κάθε έτους, μετά </a:t>
            </a:r>
            <a:r>
              <a:rPr lang="el-GR" sz="2000" dirty="0"/>
              <a:t>την υλοποίηση της διαδικασίας συνεργασίας μεταξύ των Προϊσταμένων και των κατά περίπτωση </a:t>
            </a:r>
            <a:r>
              <a:rPr lang="el-GR" sz="2000" dirty="0" err="1"/>
              <a:t>Αξιολογητών</a:t>
            </a:r>
            <a:r>
              <a:rPr lang="el-GR" sz="2000" dirty="0"/>
              <a:t> τους (άρθρο 7).</a:t>
            </a:r>
            <a:r>
              <a:rPr lang="el-GR" sz="2000" b="1" dirty="0">
                <a:solidFill>
                  <a:schemeClr val="accent2">
                    <a:lumMod val="50000"/>
                  </a:schemeClr>
                </a:solidFill>
              </a:rPr>
              <a:t> </a:t>
            </a:r>
            <a:endParaRPr lang="el-GR" sz="2000" dirty="0"/>
          </a:p>
        </p:txBody>
      </p:sp>
    </p:spTree>
    <p:extLst>
      <p:ext uri="{BB962C8B-B14F-4D97-AF65-F5344CB8AC3E}">
        <p14:creationId xmlns:p14="http://schemas.microsoft.com/office/powerpoint/2010/main" val="1422247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314" y="973668"/>
            <a:ext cx="9089053" cy="706964"/>
          </a:xfrm>
        </p:spPr>
        <p:txBody>
          <a:bodyPr/>
          <a:lstStyle/>
          <a:p>
            <a:r>
              <a:rPr lang="el-GR" b="1" dirty="0"/>
              <a:t>Καθορισμός στόχων</a:t>
            </a:r>
          </a:p>
        </p:txBody>
      </p:sp>
      <p:sp>
        <p:nvSpPr>
          <p:cNvPr id="3" name="Θέση περιεχομένου 2"/>
          <p:cNvSpPr>
            <a:spLocks noGrp="1"/>
          </p:cNvSpPr>
          <p:nvPr>
            <p:ph idx="1"/>
          </p:nvPr>
        </p:nvSpPr>
        <p:spPr>
          <a:xfrm>
            <a:off x="426720" y="2603499"/>
            <a:ext cx="11207931" cy="3849551"/>
          </a:xfrm>
        </p:spPr>
        <p:txBody>
          <a:bodyPr>
            <a:normAutofit/>
          </a:bodyPr>
          <a:lstStyle/>
          <a:p>
            <a:pPr marL="0" indent="0" algn="just">
              <a:buNone/>
            </a:pPr>
            <a:r>
              <a:rPr lang="el-GR" dirty="0"/>
              <a:t>Ορίζεται από τον αρμόδιο Προϊστάμενο </a:t>
            </a:r>
            <a:r>
              <a:rPr lang="el-GR" dirty="0">
                <a:solidFill>
                  <a:srgbClr val="FFFF00"/>
                </a:solidFill>
              </a:rPr>
              <a:t>ελάχιστος υποχρεωτικός </a:t>
            </a:r>
            <a:r>
              <a:rPr lang="el-GR" dirty="0"/>
              <a:t>αριθμός τριών (3) στόχων ανά Οργανική Μονάδα, εκ των οποίων ένας (1) σε κάθε μία εκ των ακόλουθων κατηγοριών:</a:t>
            </a:r>
          </a:p>
          <a:p>
            <a:pPr marL="0" indent="0" algn="just">
              <a:buNone/>
            </a:pPr>
            <a:endParaRPr lang="el-GR" dirty="0"/>
          </a:p>
          <a:p>
            <a:pPr lvl="1" algn="just">
              <a:buFont typeface="Wingdings" panose="05000000000000000000" pitchFamily="2" charset="2"/>
              <a:buChar char="q"/>
            </a:pPr>
            <a:r>
              <a:rPr lang="el-GR" b="1" dirty="0"/>
              <a:t>Παρεχόμενες υπηρεσίες</a:t>
            </a:r>
          </a:p>
          <a:p>
            <a:pPr marL="457200" lvl="1" indent="0" algn="just">
              <a:buNone/>
            </a:pPr>
            <a:endParaRPr lang="el-GR" b="1" dirty="0"/>
          </a:p>
          <a:p>
            <a:pPr lvl="1" algn="just">
              <a:buFont typeface="Wingdings" panose="05000000000000000000" pitchFamily="2" charset="2"/>
              <a:buChar char="q"/>
            </a:pPr>
            <a:r>
              <a:rPr lang="el-GR" b="1" dirty="0"/>
              <a:t>Εσωτερική οργάνωση και λειτουργία</a:t>
            </a:r>
          </a:p>
          <a:p>
            <a:pPr marL="457200" lvl="1" indent="0" algn="just">
              <a:buNone/>
            </a:pPr>
            <a:endParaRPr lang="el-GR" b="1" dirty="0"/>
          </a:p>
          <a:p>
            <a:pPr lvl="1" algn="just">
              <a:buFont typeface="Wingdings" panose="05000000000000000000" pitchFamily="2" charset="2"/>
              <a:buChar char="q"/>
            </a:pPr>
            <a:r>
              <a:rPr lang="el-GR" b="1" dirty="0"/>
              <a:t>Γνώσεις, δεξιότητες και ικανότητες των υπαλλήλων</a:t>
            </a:r>
            <a:endParaRPr lang="el-GR" dirty="0"/>
          </a:p>
          <a:p>
            <a:pPr marL="0" indent="0" algn="just">
              <a:buNone/>
            </a:pPr>
            <a:endParaRPr lang="el-GR" dirty="0"/>
          </a:p>
          <a:p>
            <a:pPr marL="0" indent="0">
              <a:buNone/>
            </a:pPr>
            <a:endParaRPr lang="el-GR" dirty="0"/>
          </a:p>
        </p:txBody>
      </p:sp>
    </p:spTree>
    <p:extLst>
      <p:ext uri="{BB962C8B-B14F-4D97-AF65-F5344CB8AC3E}">
        <p14:creationId xmlns:p14="http://schemas.microsoft.com/office/powerpoint/2010/main" val="31571172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0983" y="721119"/>
            <a:ext cx="9753600" cy="706964"/>
          </a:xfrm>
        </p:spPr>
        <p:txBody>
          <a:bodyPr>
            <a:normAutofit fontScale="90000"/>
          </a:bodyPr>
          <a:lstStyle/>
          <a:p>
            <a:r>
              <a:rPr lang="el-GR" b="1" dirty="0"/>
              <a:t>Καθορισμός και Επιμερισμός των Στόχων</a:t>
            </a:r>
            <a:endParaRPr lang="el-GR" dirty="0"/>
          </a:p>
        </p:txBody>
      </p:sp>
      <p:sp>
        <p:nvSpPr>
          <p:cNvPr id="3" name="Θέση περιεχομένου 2"/>
          <p:cNvSpPr>
            <a:spLocks noGrp="1"/>
          </p:cNvSpPr>
          <p:nvPr>
            <p:ph idx="1"/>
          </p:nvPr>
        </p:nvSpPr>
        <p:spPr>
          <a:xfrm>
            <a:off x="583474" y="2403566"/>
            <a:ext cx="11059886" cy="3971108"/>
          </a:xfrm>
        </p:spPr>
        <p:txBody>
          <a:bodyPr>
            <a:normAutofit lnSpcReduction="10000"/>
          </a:bodyPr>
          <a:lstStyle/>
          <a:p>
            <a:pPr marL="0" indent="0" algn="just">
              <a:lnSpc>
                <a:spcPct val="150000"/>
              </a:lnSpc>
              <a:buNone/>
            </a:pPr>
            <a:r>
              <a:rPr lang="el-GR" dirty="0"/>
              <a:t>Αναφορικά με τον καθορισμό και τον επιμερισμό υποχρεωτικών στόχων (παρ. 5 του άρθρου 9 του ν.4940/2022),  στις Οργανικές Μονάδες των φορέων πραγματοποιείται μετά την 20</a:t>
            </a:r>
            <a:r>
              <a:rPr lang="el-GR" baseline="30000" dirty="0"/>
              <a:t>η</a:t>
            </a:r>
            <a:r>
              <a:rPr lang="el-GR" dirty="0"/>
              <a:t> Δεκεμβρίου εκάστου έτους και ολοκληρώνεται μέχρι την 15</a:t>
            </a:r>
            <a:r>
              <a:rPr lang="el-GR" baseline="30000" dirty="0"/>
              <a:t>η</a:t>
            </a:r>
            <a:r>
              <a:rPr lang="el-GR" dirty="0"/>
              <a:t>  Ιανουαρίου του επόμενου έτους.</a:t>
            </a:r>
          </a:p>
          <a:p>
            <a:pPr marL="0" indent="0" algn="just">
              <a:lnSpc>
                <a:spcPct val="150000"/>
              </a:lnSpc>
              <a:buNone/>
            </a:pPr>
            <a:r>
              <a:rPr lang="el-GR" dirty="0"/>
              <a:t>Αφορά μόνο τις περιπτώσεις εκείνες που: α) δεν προκύπτουν στόχοι από τη διαδικασία των περ. 1 και 2 της παρούσας παραγράφου, β) οι στόχοι που προκύπτουν δεν μπορούν να υπαχθούν σε μία εκ των τριών κατηγοριών της παρ. 5 του άρθρου 9 του ν.4940/2022.</a:t>
            </a:r>
          </a:p>
          <a:p>
            <a:pPr marL="0" indent="0" algn="just">
              <a:lnSpc>
                <a:spcPct val="150000"/>
              </a:lnSpc>
              <a:buNone/>
            </a:pPr>
            <a:r>
              <a:rPr lang="el-GR" dirty="0"/>
              <a:t>Την ευθύνη συμπλήρωσης και υποβολής του εντύπου «</a:t>
            </a:r>
            <a:r>
              <a:rPr lang="el-GR" i="1" dirty="0"/>
              <a:t>Επίτευξης Στόχων Προϊσταμένου</a:t>
            </a:r>
            <a:r>
              <a:rPr lang="el-GR" dirty="0"/>
              <a:t>» φέρει ο Αξιολογητής του Προϊσταμένου της Οργανικής Μονάδας [περίπτωση α) της παρ. 2 του άρθρου 11 της ΔΑΠΔΕΠ/Φ.5/23/οικ.18708/25-11-2022 (Β’ 6176) Απόφασης του Υπουργού Εσωτερικών].</a:t>
            </a:r>
          </a:p>
          <a:p>
            <a:pPr marL="0" indent="0" algn="just">
              <a:lnSpc>
                <a:spcPct val="150000"/>
              </a:lnSpc>
              <a:buNone/>
            </a:pPr>
            <a:endParaRPr lang="el-GR" dirty="0"/>
          </a:p>
        </p:txBody>
      </p:sp>
    </p:spTree>
    <p:extLst>
      <p:ext uri="{BB962C8B-B14F-4D97-AF65-F5344CB8AC3E}">
        <p14:creationId xmlns:p14="http://schemas.microsoft.com/office/powerpoint/2010/main" val="1863881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ctrTitle"/>
          </p:nvPr>
        </p:nvSpPr>
        <p:spPr>
          <a:xfrm>
            <a:off x="810001" y="1449147"/>
            <a:ext cx="10572000" cy="2110799"/>
          </a:xfrm>
        </p:spPr>
        <p:txBody>
          <a:bodyPr>
            <a:normAutofit/>
          </a:bodyPr>
          <a:lstStyle/>
          <a:p>
            <a:pPr algn="ctr"/>
            <a:r>
              <a:rPr lang="el-GR" dirty="0"/>
              <a:t>ΚΑΤΗΓΟΡΙΕΣ ΣΤΟΧΩΝ</a:t>
            </a:r>
          </a:p>
        </p:txBody>
      </p:sp>
    </p:spTree>
    <p:extLst>
      <p:ext uri="{BB962C8B-B14F-4D97-AF65-F5344CB8AC3E}">
        <p14:creationId xmlns:p14="http://schemas.microsoft.com/office/powerpoint/2010/main" val="30385098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54954" y="973668"/>
            <a:ext cx="9582715" cy="706964"/>
          </a:xfrm>
        </p:spPr>
        <p:txBody>
          <a:bodyPr>
            <a:normAutofit fontScale="90000"/>
          </a:bodyPr>
          <a:lstStyle/>
          <a:p>
            <a:pPr algn="ctr"/>
            <a:r>
              <a:rPr lang="el-GR" dirty="0"/>
              <a:t>Εσωτερική οργάνωση και λειτουργία της Οργανικής Μονάδας</a:t>
            </a:r>
            <a:br>
              <a:rPr lang="el-GR" dirty="0"/>
            </a:br>
            <a:endParaRPr lang="el-GR" dirty="0"/>
          </a:p>
        </p:txBody>
      </p:sp>
      <p:sp>
        <p:nvSpPr>
          <p:cNvPr id="3" name="Θέση περιεχομένου 2"/>
          <p:cNvSpPr>
            <a:spLocks noGrp="1"/>
          </p:cNvSpPr>
          <p:nvPr>
            <p:ph idx="1"/>
          </p:nvPr>
        </p:nvSpPr>
        <p:spPr>
          <a:xfrm>
            <a:off x="372862" y="2222287"/>
            <a:ext cx="11523216" cy="4276167"/>
          </a:xfrm>
        </p:spPr>
        <p:txBody>
          <a:bodyPr>
            <a:normAutofit/>
          </a:bodyPr>
          <a:lstStyle/>
          <a:p>
            <a:pPr marL="0" indent="0" algn="just">
              <a:buNone/>
            </a:pPr>
            <a:r>
              <a:rPr lang="el-GR" dirty="0"/>
              <a:t>Καθημερινή επιχειρησιακή λειτουργία της Οργανικής Μονάδας στο πλαίσιο άσκησης των αρμοδιοτήτων της και την παροχή υπηρεσιών στο κράτος και τους πολίτες με όρους χρηστής διοίκησης και διαφάνειας.</a:t>
            </a:r>
          </a:p>
          <a:p>
            <a:pPr marL="0" indent="0" algn="just">
              <a:buNone/>
            </a:pPr>
            <a:endParaRPr lang="el-GR" sz="100" dirty="0"/>
          </a:p>
          <a:p>
            <a:pPr marL="0" indent="0" algn="just">
              <a:buNone/>
            </a:pPr>
            <a:r>
              <a:rPr lang="el-GR" dirty="0"/>
              <a:t>Αποτελεσματική διαχείριση του ανθρώπινου δυναμικού της Υπηρεσίας, την εξασφάλιση των απαραίτητων πόρων και υλικών (τεχνολογικού ή μη εξοπλισμού και των αναλωσίμων υλικών, την αξιοποίηση του απαραίτητου τεχνολογικού και πληροφοριακού εξοπλισμού κτλ.). </a:t>
            </a:r>
          </a:p>
          <a:p>
            <a:pPr marL="0" indent="0" algn="just">
              <a:buNone/>
            </a:pPr>
            <a:endParaRPr lang="el-GR" sz="300" dirty="0"/>
          </a:p>
          <a:p>
            <a:pPr marL="0" indent="0" algn="just">
              <a:buNone/>
            </a:pPr>
            <a:r>
              <a:rPr lang="el-GR" dirty="0"/>
              <a:t>Αξιοποίηση προτύπων, καλών πρακτικών και καινοτόμων εργαλείων, για την απλούστευση των διαδικασιών και τη βελτίωση του παραγόμενου έργου με στόχο την ποιοτική παροχή υπηρεσιών, την ανάπτυξη σχέσεων εμπιστοσύνης και συνεργασίας μεταξύ των εμπλεκομένων. </a:t>
            </a:r>
          </a:p>
          <a:p>
            <a:pPr marL="0" indent="0" algn="just">
              <a:buNone/>
            </a:pPr>
            <a:endParaRPr lang="el-GR" sz="100" dirty="0"/>
          </a:p>
          <a:p>
            <a:pPr marL="0" indent="0" algn="just">
              <a:buNone/>
            </a:pPr>
            <a:r>
              <a:rPr lang="el-GR" dirty="0"/>
              <a:t>Εμπέδωση του κοινωνικού προφίλ της Υπηρεσίας. Ανάπτυξη δράσεων εξοικονόμησης ενέργειας, ανακύκλωσης, περιβαλλοντικής ευαισθητοποίησης, στήριξης της τοπικής κοινωνίας, εθελοντισμού.</a:t>
            </a:r>
          </a:p>
        </p:txBody>
      </p:sp>
    </p:spTree>
    <p:extLst>
      <p:ext uri="{BB962C8B-B14F-4D97-AF65-F5344CB8AC3E}">
        <p14:creationId xmlns:p14="http://schemas.microsoft.com/office/powerpoint/2010/main" val="1445904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66652" y="755952"/>
            <a:ext cx="10006147" cy="968343"/>
          </a:xfrm>
        </p:spPr>
        <p:txBody>
          <a:bodyPr>
            <a:normAutofit fontScale="90000"/>
          </a:bodyPr>
          <a:lstStyle/>
          <a:p>
            <a:pPr algn="ctr"/>
            <a:r>
              <a:rPr lang="el-GR" dirty="0"/>
              <a:t>Γνώσεις, δεξιότητες και ικανότητες των υπαλλήλων</a:t>
            </a:r>
          </a:p>
        </p:txBody>
      </p:sp>
      <p:sp>
        <p:nvSpPr>
          <p:cNvPr id="3" name="Θέση περιεχομένου 2"/>
          <p:cNvSpPr>
            <a:spLocks noGrp="1"/>
          </p:cNvSpPr>
          <p:nvPr>
            <p:ph idx="1"/>
          </p:nvPr>
        </p:nvSpPr>
        <p:spPr>
          <a:xfrm>
            <a:off x="862149" y="2551247"/>
            <a:ext cx="10572290" cy="3929451"/>
          </a:xfrm>
        </p:spPr>
        <p:txBody>
          <a:bodyPr>
            <a:normAutofit lnSpcReduction="10000"/>
          </a:bodyPr>
          <a:lstStyle/>
          <a:p>
            <a:pPr marL="0" indent="0" algn="just">
              <a:lnSpc>
                <a:spcPct val="110000"/>
              </a:lnSpc>
              <a:buNone/>
            </a:pPr>
            <a:r>
              <a:rPr lang="el-GR" dirty="0"/>
              <a:t>Αναφερόμαστε σε στόχους που αφορούν δράσεις για την ανάπτυξη και την ενδυνάμωση των υπαλλήλων της Οργανικής Μονάδας, μέσω της υλοποίησης των Σχεδίων Ανάπτυξης [παρ. 7 του άρθρου 9 του ν.4940/2022 και της παρ. 5 του άρθρου 6 της υπ’ </a:t>
            </a:r>
            <a:r>
              <a:rPr lang="el-GR" dirty="0" err="1"/>
              <a:t>αριθμ</a:t>
            </a:r>
            <a:r>
              <a:rPr lang="el-GR" dirty="0"/>
              <a:t>. ΔΣΣΚ/ΤΠΠ/Φ.1/οικ.386 /30.12.2022 (Β’46) Απόφασης του Υπουργού Εσωτερικών].</a:t>
            </a:r>
            <a:endParaRPr lang="el-GR" sz="1000" dirty="0"/>
          </a:p>
          <a:p>
            <a:pPr marL="0" indent="0" algn="just">
              <a:lnSpc>
                <a:spcPct val="110000"/>
              </a:lnSpc>
              <a:buNone/>
            </a:pPr>
            <a:r>
              <a:rPr lang="el-GR" dirty="0"/>
              <a:t>Σε όλες τις περιπτώσεις καθορισμού στόχων, κάθε αξιολογούμενος Προϊστάμενος έχει ως υποχρεωτικό στόχο στην κατηγορία στόχων που αφορούν στις γνώσεις, δεξιότητες και ικανότητες των υπαλλήλων της Οργανικής Μονάδας, τον βαθμό υλοποίησης των Σχεδίων Ανάπτυξης των άμεσα ιεραρχικά υφισταμένων του.</a:t>
            </a:r>
          </a:p>
          <a:p>
            <a:pPr marL="0" indent="0" algn="just">
              <a:lnSpc>
                <a:spcPct val="110000"/>
              </a:lnSpc>
              <a:buNone/>
            </a:pPr>
            <a:r>
              <a:rPr lang="el-GR" dirty="0">
                <a:solidFill>
                  <a:schemeClr val="accent2">
                    <a:lumMod val="75000"/>
                  </a:schemeClr>
                </a:solidFill>
              </a:rPr>
              <a:t>Σύμφωνα με τις </a:t>
            </a:r>
            <a:r>
              <a:rPr lang="el-GR" u="sng" dirty="0">
                <a:solidFill>
                  <a:schemeClr val="accent2">
                    <a:lumMod val="75000"/>
                  </a:schemeClr>
                </a:solidFill>
              </a:rPr>
              <a:t>μεταβατικές διατάξεις </a:t>
            </a:r>
            <a:r>
              <a:rPr lang="el-GR" dirty="0">
                <a:solidFill>
                  <a:schemeClr val="accent2">
                    <a:lumMod val="75000"/>
                  </a:schemeClr>
                </a:solidFill>
              </a:rPr>
              <a:t>της παρ. 2 του άρθρου 63 του ν. 4940/2022, κατά την αξιολογική περίοδο του 2023, οι διαδικασίες της αξιολόγησης διενεργούνται </a:t>
            </a:r>
            <a:r>
              <a:rPr lang="el-GR" u="sng" dirty="0">
                <a:solidFill>
                  <a:schemeClr val="accent2">
                    <a:lumMod val="75000"/>
                  </a:schemeClr>
                </a:solidFill>
              </a:rPr>
              <a:t>ελλείψει</a:t>
            </a:r>
            <a:r>
              <a:rPr lang="el-GR" dirty="0">
                <a:solidFill>
                  <a:schemeClr val="accent2">
                    <a:lumMod val="75000"/>
                  </a:schemeClr>
                </a:solidFill>
              </a:rPr>
              <a:t> Σχεδίου Ανάπτυξης και άρα ο βαθμός υλοποίησης των Σχεδίων Ανάπτυξης των υφισταμένων του δεν τίθεται ως υποχρεωτικός στόχος για τον αξιολογούμενο Προϊστάμενο.</a:t>
            </a:r>
          </a:p>
          <a:p>
            <a:pPr marL="0" indent="0" algn="just">
              <a:lnSpc>
                <a:spcPct val="150000"/>
              </a:lnSpc>
              <a:buNone/>
            </a:pPr>
            <a:endParaRPr lang="el-GR" dirty="0"/>
          </a:p>
        </p:txBody>
      </p:sp>
    </p:spTree>
    <p:extLst>
      <p:ext uri="{BB962C8B-B14F-4D97-AF65-F5344CB8AC3E}">
        <p14:creationId xmlns:p14="http://schemas.microsoft.com/office/powerpoint/2010/main" val="3372999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1303001" y="1464007"/>
            <a:ext cx="8825658" cy="2677648"/>
          </a:xfrm>
        </p:spPr>
        <p:txBody>
          <a:bodyPr/>
          <a:lstStyle/>
          <a:p>
            <a:pPr algn="ctr"/>
            <a:r>
              <a:rPr lang="el-GR" b="1" dirty="0"/>
              <a:t>Αξιολόγηση Προϊσταμένων</a:t>
            </a:r>
          </a:p>
        </p:txBody>
      </p:sp>
      <p:cxnSp>
        <p:nvCxnSpPr>
          <p:cNvPr id="3" name="Ευθεία γραμμή σύνδεσης 2"/>
          <p:cNvCxnSpPr/>
          <p:nvPr/>
        </p:nvCxnSpPr>
        <p:spPr>
          <a:xfrm>
            <a:off x="3699795" y="4389120"/>
            <a:ext cx="4024708"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1991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31520" y="973668"/>
            <a:ext cx="9184847" cy="706964"/>
          </a:xfrm>
        </p:spPr>
        <p:txBody>
          <a:bodyPr>
            <a:normAutofit/>
          </a:bodyPr>
          <a:lstStyle/>
          <a:p>
            <a:r>
              <a:rPr lang="el-GR" b="1" dirty="0"/>
              <a:t>Α΄ Στάδιο </a:t>
            </a:r>
            <a:r>
              <a:rPr lang="el-GR" b="0" dirty="0"/>
              <a:t>(μήνας Ιανουάριος)</a:t>
            </a:r>
          </a:p>
        </p:txBody>
      </p:sp>
      <p:sp>
        <p:nvSpPr>
          <p:cNvPr id="3" name="Θέση περιεχομένου 2"/>
          <p:cNvSpPr>
            <a:spLocks noGrp="1"/>
          </p:cNvSpPr>
          <p:nvPr>
            <p:ph idx="1"/>
          </p:nvPr>
        </p:nvSpPr>
        <p:spPr>
          <a:xfrm>
            <a:off x="531223" y="2394857"/>
            <a:ext cx="11146971" cy="4316661"/>
          </a:xfrm>
        </p:spPr>
        <p:txBody>
          <a:bodyPr>
            <a:normAutofit fontScale="92500"/>
          </a:bodyPr>
          <a:lstStyle/>
          <a:p>
            <a:pPr algn="just"/>
            <a:r>
              <a:rPr lang="el-GR" sz="1900" dirty="0"/>
              <a:t>Η </a:t>
            </a:r>
            <a:r>
              <a:rPr lang="el-GR" sz="2200" dirty="0"/>
              <a:t>αξιολόγηση Προϊσταμένων πραγματοποιείται κατά το τρέχον ημερολογιακό έτος, </a:t>
            </a:r>
            <a:r>
              <a:rPr lang="el-GR" sz="2200" b="1" dirty="0">
                <a:solidFill>
                  <a:schemeClr val="accent2">
                    <a:lumMod val="50000"/>
                  </a:schemeClr>
                </a:solidFill>
              </a:rPr>
              <a:t>σε τρία (3) διαδοχικά στάδια </a:t>
            </a:r>
            <a:r>
              <a:rPr lang="el-GR" sz="2200" dirty="0"/>
              <a:t>με υποχρεωτικό χαρακτήρα για όλους τους εμπλεκόμενους</a:t>
            </a:r>
          </a:p>
          <a:p>
            <a:pPr algn="just"/>
            <a:endParaRPr lang="el-GR" sz="1200" dirty="0"/>
          </a:p>
          <a:p>
            <a:pPr algn="just"/>
            <a:r>
              <a:rPr lang="el-GR" sz="2200" dirty="0"/>
              <a:t>Κατά το </a:t>
            </a:r>
            <a:r>
              <a:rPr lang="el-GR" sz="2200" b="1" dirty="0">
                <a:solidFill>
                  <a:schemeClr val="accent2">
                    <a:lumMod val="50000"/>
                  </a:schemeClr>
                </a:solidFill>
              </a:rPr>
              <a:t>πρώτο στάδιο </a:t>
            </a:r>
            <a:r>
              <a:rPr lang="el-GR" sz="2200" dirty="0"/>
              <a:t>που πραγματοποιείται τον μήνα </a:t>
            </a:r>
            <a:r>
              <a:rPr lang="el-GR" sz="2200" b="1" dirty="0"/>
              <a:t>Ιανουάριο</a:t>
            </a:r>
            <a:r>
              <a:rPr lang="el-GR" sz="2200" dirty="0"/>
              <a:t>, ο Αξιολογητής καλεί τον αξιολογούμενο σε συζήτηση για προγραμματισμό εργασιών έτους, με περιεχόμενο:</a:t>
            </a:r>
            <a:endParaRPr lang="el-GR" sz="1900" dirty="0"/>
          </a:p>
          <a:p>
            <a:pPr marL="0" indent="0" algn="just">
              <a:buNone/>
            </a:pPr>
            <a:r>
              <a:rPr lang="el-GR" sz="2200" dirty="0"/>
              <a:t>α) τον καθορισμό των στόχων της οικείας Οργανικής Μονάδας για το έτος αξιολόγησης (άρθρο 9),</a:t>
            </a:r>
          </a:p>
          <a:p>
            <a:pPr marL="0" indent="0" algn="just">
              <a:buNone/>
            </a:pPr>
            <a:r>
              <a:rPr lang="el-GR" sz="2200" dirty="0"/>
              <a:t>β) τις προσδοκίες του Αξιολογούμενου και του Αξιολογητή για το έτος αξιολόγησης,</a:t>
            </a:r>
          </a:p>
          <a:p>
            <a:pPr marL="0" indent="0" algn="just">
              <a:buNone/>
            </a:pPr>
            <a:r>
              <a:rPr lang="el-GR" sz="2200" dirty="0"/>
              <a:t>γ) το </a:t>
            </a:r>
            <a:r>
              <a:rPr lang="el-GR" sz="2200" dirty="0">
                <a:solidFill>
                  <a:schemeClr val="accent1">
                    <a:lumMod val="60000"/>
                    <a:lumOff val="40000"/>
                  </a:schemeClr>
                </a:solidFill>
              </a:rPr>
              <a:t>Σχέδιο Ανάπτυξης </a:t>
            </a:r>
            <a:r>
              <a:rPr lang="el-GR" sz="2200" dirty="0"/>
              <a:t>του Αξιολογούμενου που πρόκειται να υλοποιηθεί εντός του έτους αξιολόγησης</a:t>
            </a:r>
            <a:r>
              <a:rPr lang="el-GR" sz="1900" dirty="0"/>
              <a:t>.</a:t>
            </a:r>
          </a:p>
        </p:txBody>
      </p:sp>
    </p:spTree>
    <p:extLst>
      <p:ext uri="{BB962C8B-B14F-4D97-AF65-F5344CB8AC3E}">
        <p14:creationId xmlns:p14="http://schemas.microsoft.com/office/powerpoint/2010/main" val="32942132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4104" y="973668"/>
            <a:ext cx="9202264" cy="706964"/>
          </a:xfrm>
        </p:spPr>
        <p:txBody>
          <a:bodyPr>
            <a:normAutofit fontScale="90000"/>
          </a:bodyPr>
          <a:lstStyle/>
          <a:p>
            <a:r>
              <a:rPr lang="el-GR" b="1" dirty="0"/>
              <a:t>Διαδικασία Αξιολόγησης Προϊσταμένων</a:t>
            </a:r>
            <a:endParaRPr lang="el-GR" dirty="0"/>
          </a:p>
        </p:txBody>
      </p:sp>
      <p:sp>
        <p:nvSpPr>
          <p:cNvPr id="3" name="Θέση περιεχομένου 2"/>
          <p:cNvSpPr>
            <a:spLocks noGrp="1"/>
          </p:cNvSpPr>
          <p:nvPr>
            <p:ph idx="1"/>
          </p:nvPr>
        </p:nvSpPr>
        <p:spPr>
          <a:xfrm>
            <a:off x="557349" y="2603500"/>
            <a:ext cx="10998925" cy="3457666"/>
          </a:xfrm>
        </p:spPr>
        <p:txBody>
          <a:bodyPr>
            <a:normAutofit fontScale="85000" lnSpcReduction="10000"/>
          </a:bodyPr>
          <a:lstStyle/>
          <a:p>
            <a:pPr>
              <a:lnSpc>
                <a:spcPct val="150000"/>
              </a:lnSpc>
            </a:pPr>
            <a:r>
              <a:rPr lang="el-GR" sz="2400" b="1" dirty="0"/>
              <a:t>Μετά το πέρας της προβλεπόμενης από τις διατάξεις συζήτησης</a:t>
            </a:r>
            <a:r>
              <a:rPr lang="el-GR" sz="2400" dirty="0"/>
              <a:t>:</a:t>
            </a:r>
          </a:p>
          <a:p>
            <a:pPr marL="457200" indent="-457200" algn="just">
              <a:lnSpc>
                <a:spcPct val="150000"/>
              </a:lnSpc>
              <a:buAutoNum type="arabicPeriod"/>
            </a:pPr>
            <a:r>
              <a:rPr lang="el-GR" sz="2400" dirty="0"/>
              <a:t>Καταχωρίζονται στο ειδικό </a:t>
            </a:r>
            <a:r>
              <a:rPr lang="el-GR" sz="2400" dirty="0">
                <a:solidFill>
                  <a:schemeClr val="accent1">
                    <a:lumMod val="60000"/>
                    <a:lumOff val="40000"/>
                  </a:schemeClr>
                </a:solidFill>
              </a:rPr>
              <a:t>Έντυπο Επίτευξης Στόχων </a:t>
            </a:r>
            <a:r>
              <a:rPr lang="el-GR" sz="2400" dirty="0">
                <a:solidFill>
                  <a:srgbClr val="FDFDFF"/>
                </a:solidFill>
              </a:rPr>
              <a:t>οι προς </a:t>
            </a:r>
            <a:r>
              <a:rPr lang="el-GR" sz="2400" dirty="0"/>
              <a:t>αξιολόγηση στόχοι. </a:t>
            </a:r>
          </a:p>
          <a:p>
            <a:pPr marL="457200" indent="-457200" algn="just">
              <a:lnSpc>
                <a:spcPct val="150000"/>
              </a:lnSpc>
              <a:buAutoNum type="arabicPeriod"/>
            </a:pPr>
            <a:r>
              <a:rPr lang="el-GR" sz="2400" dirty="0"/>
              <a:t>Οριστικοποιείται το υποβληθέν </a:t>
            </a:r>
            <a:r>
              <a:rPr lang="el-GR" sz="2400" dirty="0">
                <a:solidFill>
                  <a:schemeClr val="accent1">
                    <a:lumMod val="60000"/>
                    <a:lumOff val="40000"/>
                  </a:schemeClr>
                </a:solidFill>
              </a:rPr>
              <a:t>Σχέδιο Ανάπτυξης</a:t>
            </a:r>
            <a:r>
              <a:rPr lang="el-GR" sz="2400" dirty="0"/>
              <a:t>, σύμφωνα με τα αποτελέσματα – συμπεράσματα που προκύπτουν από τη συνεργασία με τον Αξιολογούμενο. </a:t>
            </a:r>
          </a:p>
          <a:p>
            <a:pPr marL="0" indent="0" algn="just">
              <a:lnSpc>
                <a:spcPct val="150000"/>
              </a:lnSpc>
              <a:buNone/>
            </a:pPr>
            <a:r>
              <a:rPr lang="el-GR" sz="2400" dirty="0">
                <a:solidFill>
                  <a:srgbClr val="FF0000"/>
                </a:solidFill>
              </a:rPr>
              <a:t>Σημειώνεται: </a:t>
            </a:r>
            <a:r>
              <a:rPr lang="el-GR" sz="2400" dirty="0"/>
              <a:t>Σε περίπτωση μη επίτευξης συμφωνίας μεταξύ των εμπλεκομένων, ο Αξιολογητής αποφασίζει σχετικά.</a:t>
            </a:r>
          </a:p>
          <a:p>
            <a:pPr>
              <a:lnSpc>
                <a:spcPct val="150000"/>
              </a:lnSpc>
            </a:pPr>
            <a:endParaRPr lang="el-GR" dirty="0"/>
          </a:p>
        </p:txBody>
      </p:sp>
    </p:spTree>
    <p:extLst>
      <p:ext uri="{BB962C8B-B14F-4D97-AF65-F5344CB8AC3E}">
        <p14:creationId xmlns:p14="http://schemas.microsoft.com/office/powerpoint/2010/main" val="491380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8606" y="973668"/>
            <a:ext cx="9097761" cy="706964"/>
          </a:xfrm>
        </p:spPr>
        <p:txBody>
          <a:bodyPr/>
          <a:lstStyle/>
          <a:p>
            <a:r>
              <a:rPr lang="el-GR" b="1" dirty="0"/>
              <a:t>Β΄ Στάδιο </a:t>
            </a:r>
            <a:r>
              <a:rPr lang="el-GR" b="0" dirty="0"/>
              <a:t>(μήνας Μάιος)</a:t>
            </a:r>
          </a:p>
        </p:txBody>
      </p:sp>
      <p:sp>
        <p:nvSpPr>
          <p:cNvPr id="3" name="Θέση περιεχομένου 2"/>
          <p:cNvSpPr>
            <a:spLocks noGrp="1"/>
          </p:cNvSpPr>
          <p:nvPr>
            <p:ph idx="1"/>
          </p:nvPr>
        </p:nvSpPr>
        <p:spPr>
          <a:xfrm>
            <a:off x="470264" y="2438400"/>
            <a:ext cx="11173096" cy="3962400"/>
          </a:xfrm>
        </p:spPr>
        <p:txBody>
          <a:bodyPr>
            <a:normAutofit/>
          </a:bodyPr>
          <a:lstStyle/>
          <a:p>
            <a:pPr marL="0" indent="0" algn="just">
              <a:buNone/>
            </a:pPr>
            <a:r>
              <a:rPr lang="el-GR" sz="2000" dirty="0"/>
              <a:t>Τον μήνα </a:t>
            </a:r>
            <a:r>
              <a:rPr lang="el-GR" sz="2000" dirty="0">
                <a:solidFill>
                  <a:schemeClr val="accent1">
                    <a:lumMod val="60000"/>
                    <a:lumOff val="40000"/>
                  </a:schemeClr>
                </a:solidFill>
              </a:rPr>
              <a:t>Μάιο</a:t>
            </a:r>
            <a:r>
              <a:rPr lang="el-GR" sz="2000" dirty="0"/>
              <a:t>, ο Αξιολογητής οφείλει να καλέσει τον Αξιολογούμενο, προκειμένου να συζητηθούν τα επί μέρους αποτελέσματα και να υλοποιηθεί η επισκόπηση προόδου για το πρώτο χρονικό διάστημα, ως εξής: </a:t>
            </a:r>
          </a:p>
          <a:p>
            <a:pPr marL="457200" indent="-457200" algn="just">
              <a:buAutoNum type="arabicPeriod"/>
            </a:pPr>
            <a:r>
              <a:rPr lang="el-GR" sz="2000" dirty="0"/>
              <a:t>Η πορεία υλοποίησης και ο βαθμός επίτευξης των ορισθέντων, σύμφωνα με το άρθρο 9 στόχων, καθώς και το ενδεχόμενο αναθεώρησης αυτών.</a:t>
            </a:r>
          </a:p>
          <a:p>
            <a:pPr marL="457200" indent="-457200" algn="just">
              <a:buAutoNum type="arabicPeriod"/>
            </a:pPr>
            <a:r>
              <a:rPr lang="el-GR" sz="2000" dirty="0"/>
              <a:t>Η βελτίωση των δεξιοτήτων, σε αντιστοιχία με τις δράσεις του υποβληθέντος </a:t>
            </a:r>
            <a:r>
              <a:rPr lang="el-GR" sz="2000" dirty="0">
                <a:solidFill>
                  <a:schemeClr val="accent2">
                    <a:lumMod val="75000"/>
                  </a:schemeClr>
                </a:solidFill>
              </a:rPr>
              <a:t>Σχεδίου Ανάπτυξης</a:t>
            </a:r>
            <a:r>
              <a:rPr lang="el-GR" sz="2000" dirty="0"/>
              <a:t>, καθώς και η σχετική πρόοδος αυτού.</a:t>
            </a:r>
          </a:p>
          <a:p>
            <a:pPr marL="457200" indent="-457200" algn="just">
              <a:buAutoNum type="arabicPeriod"/>
            </a:pPr>
            <a:r>
              <a:rPr lang="el-GR" sz="2000" dirty="0"/>
              <a:t>Η συνολική λειτουργία της Οργανικής Μονάδας. Ειδική αναφορά γίνεται στις σχέσεις και στη συνεργασία μεταξύ των υπαλλήλων αυτής.</a:t>
            </a:r>
          </a:p>
          <a:p>
            <a:endParaRPr lang="el-GR" dirty="0"/>
          </a:p>
        </p:txBody>
      </p:sp>
    </p:spTree>
    <p:extLst>
      <p:ext uri="{BB962C8B-B14F-4D97-AF65-F5344CB8AC3E}">
        <p14:creationId xmlns:p14="http://schemas.microsoft.com/office/powerpoint/2010/main" val="1254079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solidFill>
                  <a:srgbClr val="FFFF00"/>
                </a:solidFill>
              </a:rPr>
              <a:t>Ενιαίο Πλαίσιο Δεξιοτήτων </a:t>
            </a:r>
            <a:br>
              <a:rPr lang="el-GR" dirty="0"/>
            </a:br>
            <a:r>
              <a:rPr lang="el-GR" dirty="0"/>
              <a:t> -γενική θεώρηση αντικειμένου-</a:t>
            </a:r>
          </a:p>
        </p:txBody>
      </p:sp>
      <p:sp>
        <p:nvSpPr>
          <p:cNvPr id="3" name="Θέση περιεχομένου 2"/>
          <p:cNvSpPr>
            <a:spLocks noGrp="1"/>
          </p:cNvSpPr>
          <p:nvPr>
            <p:ph idx="1"/>
          </p:nvPr>
        </p:nvSpPr>
        <p:spPr>
          <a:xfrm>
            <a:off x="487680" y="2603500"/>
            <a:ext cx="11129554" cy="3416300"/>
          </a:xfrm>
        </p:spPr>
        <p:txBody>
          <a:bodyPr/>
          <a:lstStyle/>
          <a:p>
            <a:pPr algn="just"/>
            <a:r>
              <a:rPr lang="el-GR" sz="2400" dirty="0"/>
              <a:t>Θεσπίζεται Ενιαίο Πλαίσιο Δεξιοτήτων για τους υπαλλήλους του Δημόσιου τομέα που υπάγονται στην παρ. 1, του άρθρου 2, του Ν. 4765/2021.</a:t>
            </a:r>
          </a:p>
          <a:p>
            <a:pPr marL="0" indent="0" algn="just">
              <a:buNone/>
            </a:pPr>
            <a:endParaRPr lang="el-GR" sz="2400" dirty="0"/>
          </a:p>
          <a:p>
            <a:pPr algn="just"/>
            <a:r>
              <a:rPr lang="el-GR" sz="2400" dirty="0"/>
              <a:t>Λαμβάνεται υπόψη κατά τον σχεδιασμό διαχείρισης του ανθρώπινου δυναμικού κάθε φορέα, καθώς και την υλοποίηση διαδικασιών επιλογής προσωπικού, επιλογής Προϊσταμένων, αξιολόγησης, εκπαίδευσης και κατάρτισης του προσωπικού τους.</a:t>
            </a:r>
          </a:p>
          <a:p>
            <a:endParaRPr lang="el-GR" dirty="0"/>
          </a:p>
        </p:txBody>
      </p:sp>
    </p:spTree>
    <p:extLst>
      <p:ext uri="{BB962C8B-B14F-4D97-AF65-F5344CB8AC3E}">
        <p14:creationId xmlns:p14="http://schemas.microsoft.com/office/powerpoint/2010/main" val="3658776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Β΄ Στάδιο </a:t>
            </a:r>
            <a:r>
              <a:rPr lang="el-GR" b="0" dirty="0"/>
              <a:t>(συνέχεια)</a:t>
            </a:r>
          </a:p>
        </p:txBody>
      </p:sp>
      <p:sp>
        <p:nvSpPr>
          <p:cNvPr id="3" name="Θέση περιεχομένου 2"/>
          <p:cNvSpPr>
            <a:spLocks noGrp="1"/>
          </p:cNvSpPr>
          <p:nvPr>
            <p:ph idx="1"/>
          </p:nvPr>
        </p:nvSpPr>
        <p:spPr>
          <a:xfrm>
            <a:off x="496389" y="2603500"/>
            <a:ext cx="10937965" cy="3416300"/>
          </a:xfrm>
        </p:spPr>
        <p:txBody>
          <a:bodyPr>
            <a:normAutofit lnSpcReduction="10000"/>
          </a:bodyPr>
          <a:lstStyle/>
          <a:p>
            <a:pPr marL="0" indent="0">
              <a:buNone/>
            </a:pPr>
            <a:r>
              <a:rPr lang="el-GR" dirty="0"/>
              <a:t>Μετά το πέρας της προβλεπόμενης συζήτησης, </a:t>
            </a:r>
            <a:r>
              <a:rPr lang="el-GR" dirty="0" err="1"/>
              <a:t>επικαιροποιείται</a:t>
            </a:r>
            <a:r>
              <a:rPr lang="el-GR" dirty="0"/>
              <a:t>: </a:t>
            </a:r>
          </a:p>
          <a:p>
            <a:pPr marL="0" indent="0">
              <a:buNone/>
            </a:pPr>
            <a:endParaRPr lang="el-GR" dirty="0"/>
          </a:p>
          <a:p>
            <a:pPr algn="just"/>
            <a:r>
              <a:rPr lang="el-GR" dirty="0"/>
              <a:t>Το </a:t>
            </a:r>
            <a:r>
              <a:rPr lang="el-GR" dirty="0">
                <a:solidFill>
                  <a:schemeClr val="accent1">
                    <a:lumMod val="60000"/>
                    <a:lumOff val="40000"/>
                  </a:schemeClr>
                </a:solidFill>
              </a:rPr>
              <a:t>Έντυπο Επίτευξης Στόχων</a:t>
            </a:r>
            <a:r>
              <a:rPr lang="el-GR" dirty="0"/>
              <a:t>, εφόσον κριθεί απαραίτητη η αναθεώρηση των στόχων που ετέθησαν, σύμφωνα με όσα ορίζονται στην παρ. 9 του άρθρου 9.</a:t>
            </a:r>
          </a:p>
          <a:p>
            <a:pPr marL="0" indent="0" algn="just">
              <a:buNone/>
            </a:pPr>
            <a:endParaRPr lang="el-GR" dirty="0"/>
          </a:p>
          <a:p>
            <a:pPr algn="just"/>
            <a:r>
              <a:rPr lang="el-GR" dirty="0"/>
              <a:t>το </a:t>
            </a:r>
            <a:r>
              <a:rPr lang="el-GR" dirty="0">
                <a:solidFill>
                  <a:schemeClr val="accent1">
                    <a:lumMod val="60000"/>
                    <a:lumOff val="40000"/>
                  </a:schemeClr>
                </a:solidFill>
              </a:rPr>
              <a:t>Σχέδιο Ανάπτυξης </a:t>
            </a:r>
            <a:r>
              <a:rPr lang="el-GR" dirty="0"/>
              <a:t>του Αξιολογούμενου, εφόσον επίσης κριθεί απαραίτητο από τα αποτελέσματα υλοποίησής του. </a:t>
            </a:r>
          </a:p>
          <a:p>
            <a:pPr marL="0" indent="0" algn="just">
              <a:buNone/>
            </a:pPr>
            <a:endParaRPr lang="el-GR" dirty="0">
              <a:solidFill>
                <a:schemeClr val="accent1">
                  <a:lumMod val="60000"/>
                  <a:lumOff val="40000"/>
                </a:schemeClr>
              </a:solidFill>
            </a:endParaRPr>
          </a:p>
          <a:p>
            <a:pPr marL="0" indent="0" algn="just">
              <a:buNone/>
            </a:pPr>
            <a:r>
              <a:rPr lang="el-GR" dirty="0">
                <a:solidFill>
                  <a:srgbClr val="FF0000"/>
                </a:solidFill>
              </a:rPr>
              <a:t>Σημείωση:</a:t>
            </a:r>
            <a:r>
              <a:rPr lang="el-GR" dirty="0"/>
              <a:t> Σε περίπτωση μη επίτευξης συμφωνίας, ο Αξιολογητής αποφασίζει σχετικά.</a:t>
            </a:r>
          </a:p>
          <a:p>
            <a:pPr marL="0" indent="0" algn="just">
              <a:buNone/>
            </a:pPr>
            <a:endParaRPr lang="el-GR" dirty="0"/>
          </a:p>
        </p:txBody>
      </p:sp>
    </p:spTree>
    <p:extLst>
      <p:ext uri="{BB962C8B-B14F-4D97-AF65-F5344CB8AC3E}">
        <p14:creationId xmlns:p14="http://schemas.microsoft.com/office/powerpoint/2010/main" val="1509554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10194" y="973668"/>
            <a:ext cx="8906173" cy="706964"/>
          </a:xfrm>
        </p:spPr>
        <p:txBody>
          <a:bodyPr/>
          <a:lstStyle/>
          <a:p>
            <a:pPr algn="ctr"/>
            <a:r>
              <a:rPr lang="el-GR" b="1" dirty="0">
                <a:effectLst>
                  <a:outerShdw blurRad="38100" dist="38100" dir="2700000" algn="tl">
                    <a:srgbClr val="000000">
                      <a:alpha val="43137"/>
                    </a:srgbClr>
                  </a:outerShdw>
                </a:effectLst>
              </a:rPr>
              <a:t>Γ΄ Στάδιο </a:t>
            </a:r>
            <a:r>
              <a:rPr lang="el-GR" b="0" dirty="0">
                <a:effectLst>
                  <a:outerShdw blurRad="38100" dist="38100" dir="2700000" algn="tl">
                    <a:srgbClr val="000000">
                      <a:alpha val="43137"/>
                    </a:srgbClr>
                  </a:outerShdw>
                </a:effectLst>
              </a:rPr>
              <a:t>(μήνας Δεκέμβριος)</a:t>
            </a:r>
          </a:p>
        </p:txBody>
      </p:sp>
      <p:sp>
        <p:nvSpPr>
          <p:cNvPr id="3" name="Θέση περιεχομένου 2"/>
          <p:cNvSpPr>
            <a:spLocks noGrp="1"/>
          </p:cNvSpPr>
          <p:nvPr>
            <p:ph idx="1"/>
          </p:nvPr>
        </p:nvSpPr>
        <p:spPr>
          <a:xfrm>
            <a:off x="418011" y="2603499"/>
            <a:ext cx="11433678" cy="3779883"/>
          </a:xfrm>
        </p:spPr>
        <p:txBody>
          <a:bodyPr>
            <a:normAutofit fontScale="77500" lnSpcReduction="20000"/>
          </a:bodyPr>
          <a:lstStyle/>
          <a:p>
            <a:pPr marL="0" indent="0" algn="ctr">
              <a:buNone/>
            </a:pPr>
            <a:r>
              <a:rPr lang="el-GR" dirty="0"/>
              <a:t>Κατά το τρίτο στάδιο, που πραγματοποιείται τον μήνα </a:t>
            </a:r>
            <a:r>
              <a:rPr lang="el-GR" b="1" dirty="0"/>
              <a:t>Δεκέμβριο</a:t>
            </a:r>
            <a:r>
              <a:rPr lang="el-GR" dirty="0"/>
              <a:t>, υλοποιούνται τα εξής:</a:t>
            </a:r>
          </a:p>
          <a:p>
            <a:pPr algn="just">
              <a:lnSpc>
                <a:spcPct val="150000"/>
              </a:lnSpc>
            </a:pPr>
            <a:r>
              <a:rPr lang="el-GR" dirty="0"/>
              <a:t>Υποβάλλεται το </a:t>
            </a:r>
            <a:r>
              <a:rPr lang="el-GR" dirty="0">
                <a:solidFill>
                  <a:schemeClr val="accent1">
                    <a:lumMod val="60000"/>
                    <a:lumOff val="40000"/>
                  </a:schemeClr>
                </a:solidFill>
              </a:rPr>
              <a:t>Έντυπο Σφυγμού Ομάδας</a:t>
            </a:r>
            <a:r>
              <a:rPr lang="el-GR" dirty="0"/>
              <a:t>, το οποίο αποτυπώνει τον σφυγμό ομάδας και περιλαμβάνει ερωτήσεις σχετικά με τον τρόπο λειτουργίας της Οργανικής Μονάδας, τις σχέσεις και τη συνεργασία μεταξύ των υπαλλήλων, τα γενικότερα ζητήματα που ενδεχομένως προκύπτουν. Η συμπλήρωση και υποβολή του εν λόγω εντύπου είναι υποχρεωτική και επώνυμη. </a:t>
            </a:r>
          </a:p>
          <a:p>
            <a:pPr marL="0" indent="0" algn="just">
              <a:lnSpc>
                <a:spcPct val="150000"/>
              </a:lnSpc>
              <a:buNone/>
            </a:pPr>
            <a:endParaRPr lang="el-GR" sz="900" dirty="0"/>
          </a:p>
          <a:p>
            <a:pPr algn="just">
              <a:lnSpc>
                <a:spcPct val="150000"/>
              </a:lnSpc>
            </a:pPr>
            <a:r>
              <a:rPr lang="el-GR" dirty="0"/>
              <a:t>Ο Αξιολογητής καλεί τον Αξιολογούμενο σε συζήτηση που αφορά τη συνολική αξιολόγηση της απόδοσής του για το έτος αξιολόγησης.</a:t>
            </a:r>
          </a:p>
          <a:p>
            <a:pPr marL="0" indent="0" algn="just">
              <a:lnSpc>
                <a:spcPct val="150000"/>
              </a:lnSpc>
              <a:buNone/>
            </a:pPr>
            <a:endParaRPr lang="el-GR" sz="900" dirty="0"/>
          </a:p>
          <a:p>
            <a:pPr algn="just">
              <a:lnSpc>
                <a:spcPct val="150000"/>
              </a:lnSpc>
            </a:pPr>
            <a:r>
              <a:rPr lang="el-GR" dirty="0"/>
              <a:t>Ο Αξιολογητής συντάσσει και υποβάλλει στην αρμόδια Μονάδα του οικείου φορέα:</a:t>
            </a:r>
          </a:p>
          <a:p>
            <a:pPr marL="0" indent="0" algn="just">
              <a:lnSpc>
                <a:spcPct val="150000"/>
              </a:lnSpc>
              <a:buNone/>
            </a:pPr>
            <a:r>
              <a:rPr lang="el-GR" dirty="0"/>
              <a:t>α) την </a:t>
            </a:r>
            <a:r>
              <a:rPr lang="el-GR" dirty="0">
                <a:solidFill>
                  <a:schemeClr val="accent1">
                    <a:lumMod val="60000"/>
                    <a:lumOff val="40000"/>
                  </a:schemeClr>
                </a:solidFill>
              </a:rPr>
              <a:t>Έκθεση Αξιολόγησης Προϊσταμένου </a:t>
            </a:r>
            <a:r>
              <a:rPr lang="el-GR" dirty="0"/>
              <a:t>και</a:t>
            </a:r>
          </a:p>
          <a:p>
            <a:pPr marL="0" indent="0" algn="just">
              <a:lnSpc>
                <a:spcPct val="150000"/>
              </a:lnSpc>
              <a:buNone/>
            </a:pPr>
            <a:r>
              <a:rPr lang="el-GR" dirty="0"/>
              <a:t>β) το </a:t>
            </a:r>
            <a:r>
              <a:rPr lang="el-GR" dirty="0">
                <a:solidFill>
                  <a:schemeClr val="accent1">
                    <a:lumMod val="60000"/>
                    <a:lumOff val="40000"/>
                  </a:schemeClr>
                </a:solidFill>
              </a:rPr>
              <a:t>Σχέδιο Ανάπτυξης</a:t>
            </a:r>
            <a:r>
              <a:rPr lang="el-GR" dirty="0"/>
              <a:t> που πρόκειται να υλοποιηθεί το επόμενο έτος αξιολόγησης.</a:t>
            </a:r>
          </a:p>
          <a:p>
            <a:pPr algn="just"/>
            <a:endParaRPr lang="el-GR" dirty="0"/>
          </a:p>
        </p:txBody>
      </p:sp>
    </p:spTree>
    <p:extLst>
      <p:ext uri="{BB962C8B-B14F-4D97-AF65-F5344CB8AC3E}">
        <p14:creationId xmlns:p14="http://schemas.microsoft.com/office/powerpoint/2010/main" val="688940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6984" y="973668"/>
            <a:ext cx="9019384" cy="706964"/>
          </a:xfrm>
        </p:spPr>
        <p:txBody>
          <a:bodyPr/>
          <a:lstStyle/>
          <a:p>
            <a:r>
              <a:rPr lang="el-GR" b="1" dirty="0"/>
              <a:t>Παρατήρηση:</a:t>
            </a:r>
          </a:p>
        </p:txBody>
      </p:sp>
      <p:sp>
        <p:nvSpPr>
          <p:cNvPr id="3" name="Θέση περιεχομένου 2"/>
          <p:cNvSpPr>
            <a:spLocks noGrp="1"/>
          </p:cNvSpPr>
          <p:nvPr>
            <p:ph idx="1"/>
          </p:nvPr>
        </p:nvSpPr>
        <p:spPr>
          <a:xfrm>
            <a:off x="566057" y="2246051"/>
            <a:ext cx="11251473" cy="4407298"/>
          </a:xfrm>
        </p:spPr>
        <p:txBody>
          <a:bodyPr>
            <a:normAutofit/>
          </a:bodyPr>
          <a:lstStyle/>
          <a:p>
            <a:pPr marL="0" indent="0" algn="just">
              <a:buNone/>
            </a:pPr>
            <a:r>
              <a:rPr lang="el-GR" u="sng" dirty="0">
                <a:solidFill>
                  <a:srgbClr val="FF0000"/>
                </a:solidFill>
              </a:rPr>
              <a:t>Δεν υποβάλλεται</a:t>
            </a:r>
            <a:r>
              <a:rPr lang="el-GR" dirty="0">
                <a:solidFill>
                  <a:srgbClr val="FDFDFF"/>
                </a:solidFill>
              </a:rPr>
              <a:t> </a:t>
            </a:r>
            <a:r>
              <a:rPr lang="el-GR" dirty="0">
                <a:solidFill>
                  <a:schemeClr val="accent1">
                    <a:lumMod val="60000"/>
                    <a:lumOff val="40000"/>
                  </a:schemeClr>
                </a:solidFill>
              </a:rPr>
              <a:t>Σχέδιο Ανάπτυξης </a:t>
            </a:r>
            <a:r>
              <a:rPr lang="el-GR" dirty="0">
                <a:solidFill>
                  <a:srgbClr val="FDFDFF"/>
                </a:solidFill>
              </a:rPr>
              <a:t>στην περίπτωση που </a:t>
            </a:r>
            <a:r>
              <a:rPr lang="el-GR" dirty="0"/>
              <a:t>η βαθμολογία του Αξιολογούμενου Προϊσταμένου (άρθρο 11), διαμορφώνεται σύμφωνα με τις παρακάτω προϋποθέσεις (λαμβάνονται υπόψη προσθετικά):</a:t>
            </a:r>
          </a:p>
          <a:p>
            <a:pPr marL="0" indent="0" algn="just">
              <a:buNone/>
            </a:pPr>
            <a:r>
              <a:rPr lang="el-GR" dirty="0"/>
              <a:t>α) η συνολική βαθμολογία που δεν υπερβαίνει το δύο (2) με μέγιστο το πέντε (5) και</a:t>
            </a:r>
          </a:p>
          <a:p>
            <a:pPr marL="0" indent="0" algn="just">
              <a:buNone/>
            </a:pPr>
            <a:r>
              <a:rPr lang="el-GR" dirty="0"/>
              <a:t>β) η βαθμολογία στην επίτευξη στόχων δεν υπερβαίνει το δύο (2) με μέγιστο το πέντε (5) και</a:t>
            </a:r>
          </a:p>
          <a:p>
            <a:pPr marL="0" indent="0" algn="just">
              <a:buNone/>
            </a:pPr>
            <a:r>
              <a:rPr lang="el-GR" dirty="0"/>
              <a:t>γ) η βαθμολογία στην αποτύπωση δεξιοτήτων Προϊσταμένου δεν υπερβαίνει το δύο (2) με μέγιστο το πέντε (5).</a:t>
            </a:r>
          </a:p>
          <a:p>
            <a:pPr marL="0" indent="0" algn="just">
              <a:buNone/>
            </a:pPr>
            <a:r>
              <a:rPr lang="el-GR" dirty="0">
                <a:solidFill>
                  <a:srgbClr val="FF0000"/>
                </a:solidFill>
              </a:rPr>
              <a:t>Σημείωση:</a:t>
            </a:r>
            <a:r>
              <a:rPr lang="el-GR" dirty="0"/>
              <a:t> Ο Αξιολογητής υποχρεούται, συμπληρωματικά, να παραθέσει </a:t>
            </a:r>
            <a:r>
              <a:rPr lang="el-GR" u="sng" dirty="0"/>
              <a:t>ειδική και εμπεριστατωμένη αιτιολογία,</a:t>
            </a:r>
            <a:r>
              <a:rPr lang="el-GR" dirty="0"/>
              <a:t> ανά στόχο και δεξιότητα (στην </a:t>
            </a:r>
            <a:r>
              <a:rPr lang="el-GR" dirty="0">
                <a:solidFill>
                  <a:schemeClr val="accent1">
                    <a:lumMod val="60000"/>
                    <a:lumOff val="40000"/>
                  </a:schemeClr>
                </a:solidFill>
              </a:rPr>
              <a:t>Έκθεση Αξιολόγησης</a:t>
            </a:r>
            <a:r>
              <a:rPr lang="el-GR" dirty="0"/>
              <a:t>). </a:t>
            </a:r>
          </a:p>
        </p:txBody>
      </p:sp>
    </p:spTree>
    <p:extLst>
      <p:ext uri="{BB962C8B-B14F-4D97-AF65-F5344CB8AC3E}">
        <p14:creationId xmlns:p14="http://schemas.microsoft.com/office/powerpoint/2010/main" val="23207016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6984" y="973668"/>
            <a:ext cx="9019384" cy="706964"/>
          </a:xfrm>
        </p:spPr>
        <p:txBody>
          <a:bodyPr/>
          <a:lstStyle/>
          <a:p>
            <a:r>
              <a:rPr lang="el-GR" b="1" dirty="0">
                <a:solidFill>
                  <a:srgbClr val="FF0000"/>
                </a:solidFill>
              </a:rPr>
              <a:t>Σημαντική επισήμανση:</a:t>
            </a:r>
          </a:p>
        </p:txBody>
      </p:sp>
      <p:sp>
        <p:nvSpPr>
          <p:cNvPr id="3" name="Θέση περιεχομένου 2"/>
          <p:cNvSpPr>
            <a:spLocks noGrp="1"/>
          </p:cNvSpPr>
          <p:nvPr>
            <p:ph idx="1"/>
          </p:nvPr>
        </p:nvSpPr>
        <p:spPr>
          <a:xfrm>
            <a:off x="566057" y="2603499"/>
            <a:ext cx="11251473" cy="4049849"/>
          </a:xfrm>
        </p:spPr>
        <p:txBody>
          <a:bodyPr>
            <a:normAutofit/>
          </a:bodyPr>
          <a:lstStyle/>
          <a:p>
            <a:pPr algn="just">
              <a:lnSpc>
                <a:spcPct val="150000"/>
              </a:lnSpc>
            </a:pPr>
            <a:r>
              <a:rPr lang="el-GR" sz="2000" dirty="0"/>
              <a:t>Η ανωτέρω περίπτωση αξιολόγησης </a:t>
            </a:r>
            <a:r>
              <a:rPr lang="el-GR" sz="2000" dirty="0">
                <a:solidFill>
                  <a:srgbClr val="FF0000"/>
                </a:solidFill>
              </a:rPr>
              <a:t>συνιστά σοβαρό υπηρεσιακό λόγο απαλλαγής </a:t>
            </a:r>
            <a:r>
              <a:rPr lang="el-GR" sz="2000" dirty="0"/>
              <a:t>του Προϊσταμένου από τα καθήκοντά του (παρ. 10 του άρθρου 86 του ν. 3528/2007 και την παρ. 8 του άρθρου 89 του ν. 3584/2007). </a:t>
            </a:r>
          </a:p>
          <a:p>
            <a:pPr algn="just">
              <a:lnSpc>
                <a:spcPct val="150000"/>
              </a:lnSpc>
            </a:pPr>
            <a:r>
              <a:rPr lang="el-GR" sz="2000" dirty="0"/>
              <a:t>Προβλέπεται κατάθεση </a:t>
            </a:r>
            <a:r>
              <a:rPr lang="el-GR" sz="2000" dirty="0">
                <a:solidFill>
                  <a:srgbClr val="FF0000"/>
                </a:solidFill>
              </a:rPr>
              <a:t>Ένστασης</a:t>
            </a:r>
            <a:r>
              <a:rPr lang="el-GR" sz="2000" dirty="0"/>
              <a:t> από τον Αξιολογούμενο Προϊστάμενο (παρ. 1 του άρθρου 14 του ν.4940/2022). Εφόσον κριθεί θετικά, ο Αξιολογητής υποχρεούται να συντάξει αναδρομικά </a:t>
            </a:r>
            <a:r>
              <a:rPr lang="el-GR" sz="2000" dirty="0">
                <a:solidFill>
                  <a:schemeClr val="accent1">
                    <a:lumMod val="60000"/>
                    <a:lumOff val="40000"/>
                  </a:schemeClr>
                </a:solidFill>
              </a:rPr>
              <a:t>Σχέδιο Ανάπτυξης </a:t>
            </a:r>
            <a:r>
              <a:rPr lang="el-GR" sz="2000" dirty="0"/>
              <a:t>για το έτος αξιολόγησης.</a:t>
            </a:r>
          </a:p>
          <a:p>
            <a:pPr algn="just">
              <a:lnSpc>
                <a:spcPct val="150000"/>
              </a:lnSpc>
            </a:pPr>
            <a:endParaRPr lang="el-GR" sz="2000" dirty="0"/>
          </a:p>
        </p:txBody>
      </p:sp>
    </p:spTree>
    <p:extLst>
      <p:ext uri="{BB962C8B-B14F-4D97-AF65-F5344CB8AC3E}">
        <p14:creationId xmlns:p14="http://schemas.microsoft.com/office/powerpoint/2010/main" val="2279056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23109" y="973668"/>
            <a:ext cx="10084525" cy="706964"/>
          </a:xfrm>
        </p:spPr>
        <p:txBody>
          <a:bodyPr>
            <a:normAutofit/>
          </a:bodyPr>
          <a:lstStyle/>
          <a:p>
            <a:r>
              <a:rPr lang="el-GR" b="1" dirty="0"/>
              <a:t>Βαθμολογία αξιολόγησης</a:t>
            </a:r>
          </a:p>
        </p:txBody>
      </p:sp>
      <p:sp>
        <p:nvSpPr>
          <p:cNvPr id="3" name="Θέση περιεχομένου 2"/>
          <p:cNvSpPr>
            <a:spLocks noGrp="1"/>
          </p:cNvSpPr>
          <p:nvPr>
            <p:ph idx="1"/>
          </p:nvPr>
        </p:nvSpPr>
        <p:spPr>
          <a:xfrm>
            <a:off x="301840" y="2112885"/>
            <a:ext cx="11683013" cy="4296624"/>
          </a:xfrm>
        </p:spPr>
        <p:txBody>
          <a:bodyPr>
            <a:normAutofit fontScale="85000" lnSpcReduction="20000"/>
          </a:bodyPr>
          <a:lstStyle/>
          <a:p>
            <a:pPr marL="0" indent="0" algn="just">
              <a:buNone/>
            </a:pPr>
            <a:endParaRPr lang="el-GR" sz="500" dirty="0"/>
          </a:p>
          <a:p>
            <a:pPr marL="0" indent="0" algn="just">
              <a:buNone/>
            </a:pPr>
            <a:r>
              <a:rPr lang="el-GR" dirty="0"/>
              <a:t>Η </a:t>
            </a:r>
            <a:r>
              <a:rPr lang="el-GR" sz="2000" dirty="0"/>
              <a:t>συνολική βαθμολογία ορίζεται σε κλίμακα από ένα (1) έως πέντε (5), με προσέγγιση ενός (1) δεκαδικού ψηφίου και προκύπτει ως το άθροισμα της προσθετικής βαθμολογίας στα τρία επιμέρους στοιχεία:</a:t>
            </a:r>
            <a:endParaRPr lang="el-GR" dirty="0"/>
          </a:p>
          <a:p>
            <a:pPr marL="0" indent="0" algn="just">
              <a:lnSpc>
                <a:spcPct val="150000"/>
              </a:lnSpc>
              <a:buNone/>
            </a:pPr>
            <a:r>
              <a:rPr lang="el-GR" sz="2000" dirty="0"/>
              <a:t>α) Επίτευξη στόχων, πενήντα τοις εκατό (50%).</a:t>
            </a:r>
          </a:p>
          <a:p>
            <a:pPr marL="0" indent="0" algn="just">
              <a:lnSpc>
                <a:spcPct val="150000"/>
              </a:lnSpc>
              <a:buNone/>
            </a:pPr>
            <a:r>
              <a:rPr lang="el-GR" sz="2000" dirty="0"/>
              <a:t>β) Αποτύπωση δεξιοτήτων Προϊσταμένου, σαράντα τοις εκατό (40%). </a:t>
            </a:r>
          </a:p>
          <a:p>
            <a:pPr marL="0" indent="0" algn="just">
              <a:lnSpc>
                <a:spcPct val="150000"/>
              </a:lnSpc>
              <a:buNone/>
            </a:pPr>
            <a:r>
              <a:rPr lang="el-GR" sz="2000" dirty="0"/>
              <a:t>γ) Σφυγμός ομάδας, δέκα τοις εκατό (10%). </a:t>
            </a:r>
            <a:endParaRPr lang="el-GR" sz="1900" dirty="0"/>
          </a:p>
          <a:p>
            <a:pPr marL="0" indent="0" algn="just">
              <a:lnSpc>
                <a:spcPct val="170000"/>
              </a:lnSpc>
              <a:buNone/>
            </a:pPr>
            <a:r>
              <a:rPr lang="el-GR" sz="2000" dirty="0"/>
              <a:t>Η Συνολική βαθμολογία σχετικά με την </a:t>
            </a:r>
            <a:r>
              <a:rPr lang="el-GR" sz="2000" u="sng" dirty="0"/>
              <a:t>επίτευξη στόχων,</a:t>
            </a:r>
            <a:r>
              <a:rPr lang="el-GR" sz="2000" dirty="0"/>
              <a:t> είναι ο μέσος όρος της βαθμολογίας των στόχων που έχουν περιληφθεί στο Έντυπο Επίτευξης Στόχων, σε </a:t>
            </a:r>
            <a:r>
              <a:rPr lang="el-GR" sz="2000" dirty="0" err="1"/>
              <a:t>πενταβάθμια</a:t>
            </a:r>
            <a:r>
              <a:rPr lang="el-GR" sz="2000" dirty="0"/>
              <a:t> περιγραφική κλίμακα, που αντιστοιχεί σε αριθμητική κλίμακα από ένα (1) έως πέντε (5). Αναλυτικά έχουμε την εξής διαβάθμιση: </a:t>
            </a:r>
            <a:r>
              <a:rPr lang="el-GR" sz="2000" dirty="0">
                <a:solidFill>
                  <a:schemeClr val="accent1">
                    <a:lumMod val="20000"/>
                    <a:lumOff val="80000"/>
                  </a:schemeClr>
                </a:solidFill>
              </a:rPr>
              <a:t>α) «</a:t>
            </a:r>
            <a:r>
              <a:rPr lang="el-GR" sz="2000" i="1" dirty="0">
                <a:solidFill>
                  <a:schemeClr val="accent1">
                    <a:lumMod val="20000"/>
                    <a:lumOff val="80000"/>
                  </a:schemeClr>
                </a:solidFill>
              </a:rPr>
              <a:t>πολύ χαμηλή επίτευξη στόχου</a:t>
            </a:r>
            <a:r>
              <a:rPr lang="el-GR" sz="2000" dirty="0">
                <a:solidFill>
                  <a:schemeClr val="accent1">
                    <a:lumMod val="20000"/>
                    <a:lumOff val="80000"/>
                  </a:schemeClr>
                </a:solidFill>
              </a:rPr>
              <a:t>» = ένα (1)</a:t>
            </a:r>
            <a:r>
              <a:rPr lang="el-GR" sz="2000" dirty="0"/>
              <a:t>, </a:t>
            </a:r>
            <a:r>
              <a:rPr lang="el-GR" sz="2000" dirty="0">
                <a:solidFill>
                  <a:schemeClr val="accent1">
                    <a:lumMod val="40000"/>
                    <a:lumOff val="60000"/>
                  </a:schemeClr>
                </a:solidFill>
              </a:rPr>
              <a:t>β) «</a:t>
            </a:r>
            <a:r>
              <a:rPr lang="el-GR" sz="2000" i="1" dirty="0">
                <a:solidFill>
                  <a:schemeClr val="accent1">
                    <a:lumMod val="40000"/>
                    <a:lumOff val="60000"/>
                  </a:schemeClr>
                </a:solidFill>
              </a:rPr>
              <a:t>χαμηλή επίτευξη στόχου</a:t>
            </a:r>
            <a:r>
              <a:rPr lang="el-GR" sz="2000" dirty="0">
                <a:solidFill>
                  <a:schemeClr val="accent1">
                    <a:lumMod val="40000"/>
                    <a:lumOff val="60000"/>
                  </a:schemeClr>
                </a:solidFill>
              </a:rPr>
              <a:t>» = δύο (2), </a:t>
            </a:r>
            <a:r>
              <a:rPr lang="el-GR" sz="2000" dirty="0">
                <a:solidFill>
                  <a:schemeClr val="accent1">
                    <a:lumMod val="60000"/>
                    <a:lumOff val="40000"/>
                  </a:schemeClr>
                </a:solidFill>
              </a:rPr>
              <a:t>γ) «</a:t>
            </a:r>
            <a:r>
              <a:rPr lang="el-GR" sz="2000" i="1" dirty="0">
                <a:solidFill>
                  <a:schemeClr val="accent1">
                    <a:lumMod val="60000"/>
                    <a:lumOff val="40000"/>
                  </a:schemeClr>
                </a:solidFill>
              </a:rPr>
              <a:t>μερική επίτευξη στόχου</a:t>
            </a:r>
            <a:r>
              <a:rPr lang="el-GR" sz="2000" dirty="0">
                <a:solidFill>
                  <a:schemeClr val="accent1">
                    <a:lumMod val="60000"/>
                    <a:lumOff val="40000"/>
                  </a:schemeClr>
                </a:solidFill>
              </a:rPr>
              <a:t>» = τρία (3), </a:t>
            </a:r>
            <a:r>
              <a:rPr lang="el-GR" sz="2000" dirty="0">
                <a:solidFill>
                  <a:schemeClr val="accent1">
                    <a:lumMod val="75000"/>
                  </a:schemeClr>
                </a:solidFill>
              </a:rPr>
              <a:t>δ) «</a:t>
            </a:r>
            <a:r>
              <a:rPr lang="el-GR" sz="2000" i="1" dirty="0">
                <a:solidFill>
                  <a:schemeClr val="accent1">
                    <a:lumMod val="75000"/>
                  </a:schemeClr>
                </a:solidFill>
              </a:rPr>
              <a:t>επίτευξη στόχου</a:t>
            </a:r>
            <a:r>
              <a:rPr lang="el-GR" sz="2000" dirty="0">
                <a:solidFill>
                  <a:schemeClr val="accent1">
                    <a:lumMod val="75000"/>
                  </a:schemeClr>
                </a:solidFill>
              </a:rPr>
              <a:t>» = τέσσερα (4) </a:t>
            </a:r>
            <a:r>
              <a:rPr lang="el-GR" sz="2000" dirty="0"/>
              <a:t>και </a:t>
            </a:r>
            <a:r>
              <a:rPr lang="el-GR" sz="2000" dirty="0">
                <a:solidFill>
                  <a:schemeClr val="accent2">
                    <a:lumMod val="50000"/>
                  </a:schemeClr>
                </a:solidFill>
              </a:rPr>
              <a:t>ε) «</a:t>
            </a:r>
            <a:r>
              <a:rPr lang="el-GR" sz="2000" i="1" dirty="0">
                <a:solidFill>
                  <a:schemeClr val="accent2">
                    <a:lumMod val="50000"/>
                  </a:schemeClr>
                </a:solidFill>
              </a:rPr>
              <a:t>σημαντική υπέρβαση στόχου</a:t>
            </a:r>
            <a:r>
              <a:rPr lang="el-GR" sz="2000" dirty="0">
                <a:solidFill>
                  <a:schemeClr val="accent2">
                    <a:lumMod val="50000"/>
                  </a:schemeClr>
                </a:solidFill>
              </a:rPr>
              <a:t>» = πέντε (5).</a:t>
            </a:r>
          </a:p>
        </p:txBody>
      </p:sp>
    </p:spTree>
    <p:extLst>
      <p:ext uri="{BB962C8B-B14F-4D97-AF65-F5344CB8AC3E}">
        <p14:creationId xmlns:p14="http://schemas.microsoft.com/office/powerpoint/2010/main" val="24836486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83474" y="973668"/>
            <a:ext cx="10310949" cy="706964"/>
          </a:xfrm>
        </p:spPr>
        <p:txBody>
          <a:bodyPr>
            <a:normAutofit/>
          </a:bodyPr>
          <a:lstStyle/>
          <a:p>
            <a:r>
              <a:rPr lang="el-GR" b="1" dirty="0"/>
              <a:t>Βαθμολογία αξιολόγησης </a:t>
            </a:r>
            <a:r>
              <a:rPr lang="el-GR" b="0" dirty="0"/>
              <a:t>(συνέχεια)</a:t>
            </a:r>
          </a:p>
        </p:txBody>
      </p:sp>
      <p:sp>
        <p:nvSpPr>
          <p:cNvPr id="3" name="Θέση περιεχομένου 2"/>
          <p:cNvSpPr>
            <a:spLocks noGrp="1"/>
          </p:cNvSpPr>
          <p:nvPr>
            <p:ph idx="1"/>
          </p:nvPr>
        </p:nvSpPr>
        <p:spPr>
          <a:xfrm>
            <a:off x="478972" y="2377440"/>
            <a:ext cx="11443062" cy="4049486"/>
          </a:xfrm>
        </p:spPr>
        <p:txBody>
          <a:bodyPr>
            <a:normAutofit/>
          </a:bodyPr>
          <a:lstStyle/>
          <a:p>
            <a:pPr marL="0" indent="0" algn="just">
              <a:buNone/>
            </a:pPr>
            <a:r>
              <a:rPr lang="el-GR" sz="2000" dirty="0"/>
              <a:t>Η συνολική βαθμολογία των δεξιοτήτων είναι ο μέσος όρος της βαθμολογίας των δεξιοτήτων, κάθε μία από τις οποίες καταχωρίζεται στο </a:t>
            </a:r>
            <a:r>
              <a:rPr lang="el-GR" sz="2000" dirty="0">
                <a:solidFill>
                  <a:schemeClr val="accent1">
                    <a:lumMod val="60000"/>
                    <a:lumOff val="40000"/>
                  </a:schemeClr>
                </a:solidFill>
              </a:rPr>
              <a:t>Έντυπο Αποτύπωσης Δεξιοτήτων </a:t>
            </a:r>
            <a:r>
              <a:rPr lang="el-GR" sz="2000" dirty="0"/>
              <a:t>Προϊσταμένου σε </a:t>
            </a:r>
            <a:r>
              <a:rPr lang="el-GR" sz="2000" dirty="0" err="1"/>
              <a:t>πενταβάθμια</a:t>
            </a:r>
            <a:r>
              <a:rPr lang="el-GR" sz="2000" dirty="0"/>
              <a:t> περιγραφική κλίμακα, που αντιστοιχεί σε αριθμητική κλίμακα από ένα (1) έως πέντε (5), ως ακολούθως:</a:t>
            </a:r>
          </a:p>
          <a:p>
            <a:pPr marL="0" indent="0" algn="just">
              <a:buNone/>
            </a:pPr>
            <a:endParaRPr lang="el-GR" sz="1000" dirty="0"/>
          </a:p>
          <a:p>
            <a:pPr marL="0" indent="0" algn="just">
              <a:buNone/>
            </a:pPr>
            <a:r>
              <a:rPr lang="el-GR" sz="2000" dirty="0"/>
              <a:t>α) «</a:t>
            </a:r>
            <a:r>
              <a:rPr lang="el-GR" sz="2000" i="1" dirty="0"/>
              <a:t>ελάχιστα ή καθόλου στοιχεία της δεξιότητας</a:t>
            </a:r>
            <a:r>
              <a:rPr lang="el-GR" sz="2000" dirty="0"/>
              <a:t>» = ένα (1),</a:t>
            </a:r>
          </a:p>
          <a:p>
            <a:pPr marL="0" indent="0" algn="just">
              <a:buNone/>
            </a:pPr>
            <a:r>
              <a:rPr lang="el-GR" sz="2000" dirty="0"/>
              <a:t>β) «</a:t>
            </a:r>
            <a:r>
              <a:rPr lang="el-GR" sz="2000" i="1" dirty="0"/>
              <a:t>περιορισμένα στοιχεία της δεξιότητας</a:t>
            </a:r>
            <a:r>
              <a:rPr lang="el-GR" sz="2000" dirty="0"/>
              <a:t>» = δύο (2),</a:t>
            </a:r>
          </a:p>
          <a:p>
            <a:pPr marL="0" indent="0" algn="just">
              <a:buNone/>
            </a:pPr>
            <a:r>
              <a:rPr lang="el-GR" sz="2000" dirty="0"/>
              <a:t>γ) «</a:t>
            </a:r>
            <a:r>
              <a:rPr lang="el-GR" sz="2000" i="1" dirty="0"/>
              <a:t>επαρκή στοιχεία της δεξιότητας</a:t>
            </a:r>
            <a:r>
              <a:rPr lang="el-GR" sz="2000" dirty="0"/>
              <a:t>» = τρία (3),</a:t>
            </a:r>
          </a:p>
          <a:p>
            <a:pPr marL="0" indent="0" algn="just">
              <a:buNone/>
            </a:pPr>
            <a:r>
              <a:rPr lang="el-GR" sz="2000" dirty="0"/>
              <a:t>δ) «</a:t>
            </a:r>
            <a:r>
              <a:rPr lang="el-GR" sz="2000" i="1" dirty="0"/>
              <a:t>αρκετά στοιχεία της δεξιότητας</a:t>
            </a:r>
            <a:r>
              <a:rPr lang="el-GR" sz="2000" dirty="0"/>
              <a:t>» = τέσσερα (4),</a:t>
            </a:r>
          </a:p>
          <a:p>
            <a:pPr marL="0" indent="0" algn="just">
              <a:buNone/>
            </a:pPr>
            <a:r>
              <a:rPr lang="el-GR" sz="2000" dirty="0"/>
              <a:t>ε) «</a:t>
            </a:r>
            <a:r>
              <a:rPr lang="el-GR" sz="2000" i="1" dirty="0"/>
              <a:t>πολλά στοιχεία της δεξιότητας</a:t>
            </a:r>
            <a:r>
              <a:rPr lang="el-GR" sz="2000" dirty="0"/>
              <a:t>» = πέντε (5).</a:t>
            </a:r>
          </a:p>
          <a:p>
            <a:endParaRPr lang="el-GR" dirty="0"/>
          </a:p>
        </p:txBody>
      </p:sp>
    </p:spTree>
    <p:extLst>
      <p:ext uri="{BB962C8B-B14F-4D97-AF65-F5344CB8AC3E}">
        <p14:creationId xmlns:p14="http://schemas.microsoft.com/office/powerpoint/2010/main" val="12848477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7646" y="973668"/>
            <a:ext cx="10093234" cy="706964"/>
          </a:xfrm>
        </p:spPr>
        <p:txBody>
          <a:bodyPr>
            <a:normAutofit/>
          </a:bodyPr>
          <a:lstStyle/>
          <a:p>
            <a:r>
              <a:rPr lang="el-GR" b="1" dirty="0"/>
              <a:t>Βαθμολογία αξιολόγησης </a:t>
            </a:r>
            <a:r>
              <a:rPr lang="el-GR" b="0" dirty="0"/>
              <a:t>(συνέχεια)</a:t>
            </a:r>
            <a:endParaRPr lang="el-GR" dirty="0"/>
          </a:p>
        </p:txBody>
      </p:sp>
      <p:sp>
        <p:nvSpPr>
          <p:cNvPr id="3" name="Θέση περιεχομένου 2"/>
          <p:cNvSpPr>
            <a:spLocks noGrp="1"/>
          </p:cNvSpPr>
          <p:nvPr>
            <p:ph idx="1"/>
          </p:nvPr>
        </p:nvSpPr>
        <p:spPr>
          <a:xfrm>
            <a:off x="653144" y="2603500"/>
            <a:ext cx="10937966" cy="3416300"/>
          </a:xfrm>
        </p:spPr>
        <p:txBody>
          <a:bodyPr>
            <a:normAutofit lnSpcReduction="10000"/>
          </a:bodyPr>
          <a:lstStyle/>
          <a:p>
            <a:pPr marL="0" indent="0" algn="just">
              <a:buNone/>
            </a:pPr>
            <a:r>
              <a:rPr lang="el-GR" sz="2000" dirty="0"/>
              <a:t>Η συνολική βαθμολογία του Σφυγμού Ομάδας είναι ο μέσος όρος της βαθμολογίας από τα </a:t>
            </a:r>
            <a:r>
              <a:rPr lang="el-GR" sz="2000" dirty="0">
                <a:solidFill>
                  <a:schemeClr val="accent1">
                    <a:lumMod val="60000"/>
                    <a:lumOff val="40000"/>
                  </a:schemeClr>
                </a:solidFill>
              </a:rPr>
              <a:t>Έντυπα Σφυγμού Ομάδας</a:t>
            </a:r>
            <a:r>
              <a:rPr lang="el-GR" sz="2000" dirty="0"/>
              <a:t>, που συμπληρώνουν οι άμεσα ιεραρχικά υφιστάμενοι του αξιολογούμενου Προϊσταμένου.</a:t>
            </a:r>
          </a:p>
          <a:p>
            <a:pPr marL="0" indent="0" algn="just">
              <a:buNone/>
            </a:pPr>
            <a:endParaRPr lang="el-GR" sz="2000" dirty="0"/>
          </a:p>
          <a:p>
            <a:pPr marL="0" indent="0" algn="just">
              <a:buNone/>
            </a:pPr>
            <a:r>
              <a:rPr lang="el-GR" sz="2000" dirty="0"/>
              <a:t>Προκύπτει ως ο μέσος όρος της βαθμολογίας των επιμέρους ερωτήσεων, που περιέχονται στο </a:t>
            </a:r>
            <a:r>
              <a:rPr lang="el-GR" sz="2000" dirty="0">
                <a:solidFill>
                  <a:schemeClr val="accent1">
                    <a:lumMod val="60000"/>
                    <a:lumOff val="40000"/>
                  </a:schemeClr>
                </a:solidFill>
              </a:rPr>
              <a:t>Έντυπο Σφυγμού Ομάδας</a:t>
            </a:r>
            <a:r>
              <a:rPr lang="el-GR" sz="2000" dirty="0"/>
              <a:t>, κάθε μία εκ των οποίων βαθμολογείται σε </a:t>
            </a:r>
            <a:r>
              <a:rPr lang="el-GR" sz="2000" dirty="0" err="1"/>
              <a:t>πενταβάθμια</a:t>
            </a:r>
            <a:r>
              <a:rPr lang="el-GR" sz="2000" dirty="0"/>
              <a:t> περιγραφική κλίμακα, που αντιστοιχεί σε αριθμητική κλίμακα από ένα (1) έως πέντε (5). Αναλυτικά έχουμε: α) «</a:t>
            </a:r>
            <a:r>
              <a:rPr lang="el-GR" sz="2000" i="1" dirty="0"/>
              <a:t>διαφωνώ απόλυτα</a:t>
            </a:r>
            <a:r>
              <a:rPr lang="el-GR" sz="2000" dirty="0"/>
              <a:t>» = ένα (1), β) «</a:t>
            </a:r>
            <a:r>
              <a:rPr lang="el-GR" sz="2000" i="1" dirty="0"/>
              <a:t>διαφωνώ μερικώς</a:t>
            </a:r>
            <a:r>
              <a:rPr lang="el-GR" sz="2000" dirty="0"/>
              <a:t>» = δύο (2), γ) «</a:t>
            </a:r>
            <a:r>
              <a:rPr lang="el-GR" sz="2000" i="1" dirty="0"/>
              <a:t>ούτε διαφωνώ - ούτε συμφωνώ</a:t>
            </a:r>
            <a:r>
              <a:rPr lang="el-GR" sz="2000" dirty="0"/>
              <a:t>» = τρία (3), δ) «</a:t>
            </a:r>
            <a:r>
              <a:rPr lang="el-GR" sz="2000" i="1" dirty="0"/>
              <a:t>συμφωνώ αρκετά</a:t>
            </a:r>
            <a:r>
              <a:rPr lang="el-GR" sz="2000" dirty="0"/>
              <a:t>» = τέσσερα (4), ε) «</a:t>
            </a:r>
            <a:r>
              <a:rPr lang="el-GR" sz="2000" i="1" dirty="0"/>
              <a:t>συμφωνώ απόλυτα</a:t>
            </a:r>
            <a:r>
              <a:rPr lang="el-GR" sz="2000" dirty="0"/>
              <a:t>» = πέντε (5).</a:t>
            </a:r>
          </a:p>
          <a:p>
            <a:pPr marL="0" indent="0" algn="just">
              <a:buNone/>
            </a:pPr>
            <a:endParaRPr lang="el-GR" sz="2000" dirty="0"/>
          </a:p>
        </p:txBody>
      </p:sp>
    </p:spTree>
    <p:extLst>
      <p:ext uri="{BB962C8B-B14F-4D97-AF65-F5344CB8AC3E}">
        <p14:creationId xmlns:p14="http://schemas.microsoft.com/office/powerpoint/2010/main" val="37887482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8606" y="775063"/>
            <a:ext cx="9927771" cy="1062446"/>
          </a:xfrm>
        </p:spPr>
        <p:txBody>
          <a:bodyPr>
            <a:normAutofit fontScale="90000"/>
          </a:bodyPr>
          <a:lstStyle/>
          <a:p>
            <a:r>
              <a:rPr lang="el-GR" dirty="0"/>
              <a:t>Α</a:t>
            </a:r>
            <a:r>
              <a:rPr lang="el-GR" b="1" dirty="0"/>
              <a:t>ξιολόγησης υπαλλήλων</a:t>
            </a:r>
            <a:br>
              <a:rPr lang="el-GR" b="1" dirty="0"/>
            </a:br>
            <a:r>
              <a:rPr lang="el-GR" b="1" dirty="0"/>
              <a:t>Α΄ Στάδιο </a:t>
            </a:r>
            <a:r>
              <a:rPr lang="el-GR" b="0" dirty="0"/>
              <a:t>(μήνας Ιανουάριος)</a:t>
            </a:r>
          </a:p>
        </p:txBody>
      </p:sp>
      <p:sp>
        <p:nvSpPr>
          <p:cNvPr id="3" name="Θέση περιεχομένου 2"/>
          <p:cNvSpPr>
            <a:spLocks noGrp="1"/>
          </p:cNvSpPr>
          <p:nvPr>
            <p:ph idx="1"/>
          </p:nvPr>
        </p:nvSpPr>
        <p:spPr>
          <a:xfrm>
            <a:off x="574766" y="2360023"/>
            <a:ext cx="11390811" cy="4293326"/>
          </a:xfrm>
        </p:spPr>
        <p:txBody>
          <a:bodyPr>
            <a:normAutofit/>
          </a:bodyPr>
          <a:lstStyle/>
          <a:p>
            <a:pPr algn="just"/>
            <a:r>
              <a:rPr lang="el-GR" dirty="0"/>
              <a:t>Η διαδικασία αξιολόγησης των υπαλλήλων πραγματοποιείται κατά τη διάρκεια του έτους αξιολόγησης, το οποίο συμπίπτει με το ημερολογιακό έτος, σε τρία (3) διαδοχικά στάδια με υποχρεωτικό χαρακτήρα για όλους τους εμπλεκόμενους.</a:t>
            </a:r>
          </a:p>
          <a:p>
            <a:pPr algn="just"/>
            <a:r>
              <a:rPr lang="el-GR" dirty="0"/>
              <a:t>Κατά το </a:t>
            </a:r>
            <a:r>
              <a:rPr lang="el-GR" b="1" dirty="0">
                <a:solidFill>
                  <a:schemeClr val="accent2">
                    <a:lumMod val="50000"/>
                  </a:schemeClr>
                </a:solidFill>
              </a:rPr>
              <a:t>πρώτο στάδιο </a:t>
            </a:r>
            <a:r>
              <a:rPr lang="el-GR" dirty="0"/>
              <a:t>που πραγματοποιείται τον μήνα </a:t>
            </a:r>
            <a:r>
              <a:rPr lang="el-GR" b="1" dirty="0"/>
              <a:t>Ιανουάριο</a:t>
            </a:r>
            <a:r>
              <a:rPr lang="el-GR" dirty="0"/>
              <a:t>, μετά από την ολοκλήρωση των όσων ορίζονται στην περ. α) της παρ. 1 του άρθρου 10, ο Αξιολογητής καλεί τον Αξιολογούμενο σε συζήτηση για προγραμματισμό εργασιών έτους, με περιεχόμενο:</a:t>
            </a:r>
          </a:p>
          <a:p>
            <a:pPr marL="0" indent="0" algn="just">
              <a:buNone/>
            </a:pPr>
            <a:r>
              <a:rPr lang="el-GR" sz="1600" dirty="0">
                <a:effectLst>
                  <a:outerShdw blurRad="38100" dist="38100" dir="2700000" algn="tl">
                    <a:srgbClr val="000000">
                      <a:alpha val="43137"/>
                    </a:srgbClr>
                  </a:outerShdw>
                </a:effectLst>
              </a:rPr>
              <a:t>1. Τον ρόλο του υπαλλήλου εντός της Μονάδας και στο πλαίσιο υλοποίησης των στόχων της.</a:t>
            </a:r>
          </a:p>
          <a:p>
            <a:pPr marL="0" indent="0" algn="just">
              <a:buNone/>
            </a:pPr>
            <a:r>
              <a:rPr lang="el-GR" sz="1600" dirty="0">
                <a:effectLst>
                  <a:outerShdw blurRad="38100" dist="38100" dir="2700000" algn="tl">
                    <a:srgbClr val="000000">
                      <a:alpha val="43137"/>
                    </a:srgbClr>
                  </a:outerShdw>
                </a:effectLst>
              </a:rPr>
              <a:t>2. Τις προσδοκίες του Αξιολογούμενου και του Αξιολογητή για το έτος αξιολόγησης.</a:t>
            </a:r>
          </a:p>
          <a:p>
            <a:pPr marL="0" indent="0" algn="just">
              <a:buNone/>
            </a:pPr>
            <a:r>
              <a:rPr lang="el-GR" sz="1600" dirty="0">
                <a:effectLst>
                  <a:outerShdw blurRad="38100" dist="38100" dir="2700000" algn="tl">
                    <a:srgbClr val="000000">
                      <a:alpha val="43137"/>
                    </a:srgbClr>
                  </a:outerShdw>
                </a:effectLst>
              </a:rPr>
              <a:t>3. Το </a:t>
            </a:r>
            <a:r>
              <a:rPr lang="el-GR" sz="1600" dirty="0">
                <a:solidFill>
                  <a:schemeClr val="accent1">
                    <a:lumMod val="60000"/>
                    <a:lumOff val="40000"/>
                  </a:schemeClr>
                </a:solidFill>
                <a:effectLst>
                  <a:outerShdw blurRad="38100" dist="38100" dir="2700000" algn="tl">
                    <a:srgbClr val="000000">
                      <a:alpha val="43137"/>
                    </a:srgbClr>
                  </a:outerShdw>
                </a:effectLst>
              </a:rPr>
              <a:t>Σχέδιο Ανάπτυξης </a:t>
            </a:r>
            <a:r>
              <a:rPr lang="el-GR" sz="1600" dirty="0">
                <a:effectLst>
                  <a:outerShdw blurRad="38100" dist="38100" dir="2700000" algn="tl">
                    <a:srgbClr val="000000">
                      <a:alpha val="43137"/>
                    </a:srgbClr>
                  </a:outerShdw>
                </a:effectLst>
              </a:rPr>
              <a:t>του Αξιολογούμενου που πρόκειται να υλοποιηθεί εντός του έτους αξιολόγησης.</a:t>
            </a:r>
          </a:p>
          <a:p>
            <a:pPr algn="just"/>
            <a:r>
              <a:rPr lang="el-GR" dirty="0"/>
              <a:t>Μετά το πέρας της προβλεπόμενης συζήτησης, οριστικοποιεί το υποβληθέν </a:t>
            </a:r>
            <a:r>
              <a:rPr lang="el-GR" dirty="0">
                <a:solidFill>
                  <a:schemeClr val="accent1">
                    <a:lumMod val="60000"/>
                    <a:lumOff val="40000"/>
                  </a:schemeClr>
                </a:solidFill>
              </a:rPr>
              <a:t>Σχέδιο Ανάπτυξης</a:t>
            </a:r>
            <a:r>
              <a:rPr lang="el-GR" dirty="0"/>
              <a:t>, σε συνεργασία πάντα με τον/την υπάλληλο. </a:t>
            </a:r>
          </a:p>
          <a:p>
            <a:pPr marL="0" indent="0" algn="just">
              <a:buNone/>
            </a:pPr>
            <a:r>
              <a:rPr lang="el-GR" dirty="0">
                <a:solidFill>
                  <a:srgbClr val="FF0000"/>
                </a:solidFill>
              </a:rPr>
              <a:t>Σημείωση: </a:t>
            </a:r>
            <a:r>
              <a:rPr lang="el-GR" dirty="0">
                <a:solidFill>
                  <a:srgbClr val="FDFDFF"/>
                </a:solidFill>
              </a:rPr>
              <a:t>Σε περίπτωση μη επίτευξης συμφωνίας, ο Αξιολογητής αποφασίζει σχετικά.</a:t>
            </a:r>
          </a:p>
          <a:p>
            <a:endParaRPr lang="el-GR" dirty="0"/>
          </a:p>
        </p:txBody>
      </p:sp>
    </p:spTree>
    <p:extLst>
      <p:ext uri="{BB962C8B-B14F-4D97-AF65-F5344CB8AC3E}">
        <p14:creationId xmlns:p14="http://schemas.microsoft.com/office/powerpoint/2010/main" val="2485581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2150" y="973668"/>
            <a:ext cx="9054218" cy="706964"/>
          </a:xfrm>
        </p:spPr>
        <p:txBody>
          <a:bodyPr/>
          <a:lstStyle/>
          <a:p>
            <a:r>
              <a:rPr lang="el-GR" b="1" dirty="0">
                <a:effectLst>
                  <a:outerShdw blurRad="38100" dist="38100" dir="2700000" algn="tl">
                    <a:srgbClr val="000000">
                      <a:alpha val="43137"/>
                    </a:srgbClr>
                  </a:outerShdw>
                </a:effectLst>
              </a:rPr>
              <a:t>Β΄ Στάδιο </a:t>
            </a:r>
            <a:r>
              <a:rPr lang="el-GR" b="0" dirty="0">
                <a:effectLst>
                  <a:outerShdw blurRad="38100" dist="38100" dir="2700000" algn="tl">
                    <a:srgbClr val="000000">
                      <a:alpha val="43137"/>
                    </a:srgbClr>
                  </a:outerShdw>
                </a:effectLst>
              </a:rPr>
              <a:t>(μήνας Μάιος)</a:t>
            </a:r>
          </a:p>
        </p:txBody>
      </p:sp>
      <p:sp>
        <p:nvSpPr>
          <p:cNvPr id="3" name="Θέση περιεχομένου 2"/>
          <p:cNvSpPr>
            <a:spLocks noGrp="1"/>
          </p:cNvSpPr>
          <p:nvPr>
            <p:ph idx="1"/>
          </p:nvPr>
        </p:nvSpPr>
        <p:spPr>
          <a:xfrm>
            <a:off x="478972" y="2360023"/>
            <a:ext cx="11190514" cy="4145279"/>
          </a:xfrm>
        </p:spPr>
        <p:txBody>
          <a:bodyPr>
            <a:normAutofit fontScale="92500"/>
          </a:bodyPr>
          <a:lstStyle/>
          <a:p>
            <a:pPr marL="0" indent="0" algn="just">
              <a:buNone/>
            </a:pPr>
            <a:r>
              <a:rPr lang="el-GR" dirty="0"/>
              <a:t>Κατά το </a:t>
            </a:r>
            <a:r>
              <a:rPr lang="el-GR" b="1" dirty="0">
                <a:solidFill>
                  <a:schemeClr val="accent2">
                    <a:lumMod val="50000"/>
                  </a:schemeClr>
                </a:solidFill>
              </a:rPr>
              <a:t>δεύτερο στάδιο </a:t>
            </a:r>
            <a:r>
              <a:rPr lang="el-GR" dirty="0"/>
              <a:t>που υλοποιείται τον </a:t>
            </a:r>
            <a:r>
              <a:rPr lang="el-GR" b="1" dirty="0"/>
              <a:t>Μάιο</a:t>
            </a:r>
            <a:r>
              <a:rPr lang="el-GR" dirty="0"/>
              <a:t>, μετά από την ολοκλήρωση της αρχικής διαδικασίας, ο Αξιολογητής καλεί τον Αξιολογούμενο σε συζήτηση, αναφορικά με την επίτευξη ή όχι προόδου από την έναρξη του έτους αξιολόγησης και μέχρι τη διενέργεια της εν λόγω συζήτησης, αναφορικά με:</a:t>
            </a:r>
          </a:p>
          <a:p>
            <a:pPr marL="0" indent="0" algn="just">
              <a:buNone/>
            </a:pPr>
            <a:r>
              <a:rPr lang="el-GR" dirty="0">
                <a:effectLst>
                  <a:outerShdw blurRad="38100" dist="38100" dir="2700000" algn="tl">
                    <a:srgbClr val="000000">
                      <a:alpha val="43137"/>
                    </a:srgbClr>
                  </a:outerShdw>
                </a:effectLst>
              </a:rPr>
              <a:t>α) τον ρόλο του υπαλλήλου εντός της Μονάδας και στο πλαίσιο υλοποίησης των στόχων της,</a:t>
            </a:r>
          </a:p>
          <a:p>
            <a:pPr marL="0" indent="0" algn="just">
              <a:buNone/>
            </a:pPr>
            <a:r>
              <a:rPr lang="el-GR" dirty="0">
                <a:effectLst>
                  <a:outerShdw blurRad="38100" dist="38100" dir="2700000" algn="tl">
                    <a:srgbClr val="000000">
                      <a:alpha val="43137"/>
                    </a:srgbClr>
                  </a:outerShdw>
                </a:effectLst>
              </a:rPr>
              <a:t>β) την πρόοδο υλοποίησης του </a:t>
            </a:r>
            <a:r>
              <a:rPr lang="el-GR" dirty="0">
                <a:solidFill>
                  <a:schemeClr val="accent1">
                    <a:lumMod val="60000"/>
                    <a:lumOff val="40000"/>
                  </a:schemeClr>
                </a:solidFill>
                <a:effectLst>
                  <a:outerShdw blurRad="38100" dist="38100" dir="2700000" algn="tl">
                    <a:srgbClr val="000000">
                      <a:alpha val="43137"/>
                    </a:srgbClr>
                  </a:outerShdw>
                </a:effectLst>
              </a:rPr>
              <a:t>Σχεδίου Ανάπτυξης</a:t>
            </a:r>
            <a:r>
              <a:rPr lang="el-GR" dirty="0">
                <a:effectLst>
                  <a:outerShdw blurRad="38100" dist="38100" dir="2700000" algn="tl">
                    <a:srgbClr val="000000">
                      <a:alpha val="43137"/>
                    </a:srgbClr>
                  </a:outerShdw>
                </a:effectLst>
              </a:rPr>
              <a:t>,</a:t>
            </a:r>
          </a:p>
          <a:p>
            <a:pPr marL="0" indent="0" algn="just">
              <a:buNone/>
            </a:pPr>
            <a:r>
              <a:rPr lang="el-GR" dirty="0">
                <a:effectLst>
                  <a:outerShdw blurRad="38100" dist="38100" dir="2700000" algn="tl">
                    <a:srgbClr val="000000">
                      <a:alpha val="43137"/>
                    </a:srgbClr>
                  </a:outerShdw>
                </a:effectLst>
              </a:rPr>
              <a:t>γ) το επίπεδο των δεξιοτήτων του υπαλλήλου, σε αντιστοιχία με την υλοποίηση των δράσεων του </a:t>
            </a:r>
            <a:r>
              <a:rPr lang="el-GR" dirty="0">
                <a:solidFill>
                  <a:schemeClr val="accent1">
                    <a:lumMod val="60000"/>
                    <a:lumOff val="40000"/>
                  </a:schemeClr>
                </a:solidFill>
                <a:effectLst>
                  <a:outerShdw blurRad="38100" dist="38100" dir="2700000" algn="tl">
                    <a:srgbClr val="000000">
                      <a:alpha val="43137"/>
                    </a:srgbClr>
                  </a:outerShdw>
                </a:effectLst>
              </a:rPr>
              <a:t>Σχεδίου Ανάπτυξης</a:t>
            </a:r>
            <a:r>
              <a:rPr lang="el-GR" dirty="0">
                <a:effectLst>
                  <a:outerShdw blurRad="38100" dist="38100" dir="2700000" algn="tl">
                    <a:srgbClr val="000000">
                      <a:alpha val="43137"/>
                    </a:srgbClr>
                  </a:outerShdw>
                </a:effectLst>
              </a:rPr>
              <a:t>,</a:t>
            </a:r>
          </a:p>
          <a:p>
            <a:pPr marL="0" indent="0" algn="just">
              <a:buNone/>
            </a:pPr>
            <a:r>
              <a:rPr lang="el-GR" dirty="0">
                <a:effectLst>
                  <a:outerShdw blurRad="38100" dist="38100" dir="2700000" algn="tl">
                    <a:srgbClr val="000000">
                      <a:alpha val="43137"/>
                    </a:srgbClr>
                  </a:outerShdw>
                </a:effectLst>
              </a:rPr>
              <a:t>δ) τη λειτουργία της Οργανικής Μονάδας (σχέσεις και συνεργασία μεταξύ των υπαλλήλων, γενικότερα ζητήματα της Υπηρεσίας).</a:t>
            </a:r>
            <a:r>
              <a:rPr lang="el-GR" sz="1800" dirty="0"/>
              <a:t> </a:t>
            </a:r>
          </a:p>
          <a:p>
            <a:pPr marL="0" indent="0" algn="just">
              <a:buNone/>
            </a:pPr>
            <a:r>
              <a:rPr lang="el-GR" sz="1800" dirty="0"/>
              <a:t>Το </a:t>
            </a:r>
            <a:r>
              <a:rPr lang="el-GR" sz="1800" dirty="0">
                <a:solidFill>
                  <a:schemeClr val="accent1">
                    <a:lumMod val="60000"/>
                    <a:lumOff val="40000"/>
                  </a:schemeClr>
                </a:solidFill>
              </a:rPr>
              <a:t>Σχέδιο Ανάπτυξης</a:t>
            </a:r>
            <a:r>
              <a:rPr lang="el-GR" sz="1800" dirty="0"/>
              <a:t>, </a:t>
            </a:r>
            <a:r>
              <a:rPr lang="el-GR" sz="1800" dirty="0" err="1"/>
              <a:t>επικαιροποιείται</a:t>
            </a:r>
            <a:r>
              <a:rPr lang="el-GR" sz="1800" dirty="0"/>
              <a:t> εφόσον κρίνεται απαραίτητο και σε συνεργασία πάντα με τον υπάλληλο. </a:t>
            </a:r>
          </a:p>
          <a:p>
            <a:pPr marL="0" indent="0" algn="just">
              <a:buNone/>
            </a:pPr>
            <a:r>
              <a:rPr lang="el-GR" sz="1800" dirty="0">
                <a:solidFill>
                  <a:srgbClr val="FF0000"/>
                </a:solidFill>
              </a:rPr>
              <a:t>Σημείωση: </a:t>
            </a:r>
            <a:r>
              <a:rPr lang="el-GR" sz="1800" dirty="0">
                <a:solidFill>
                  <a:srgbClr val="FDFDFF"/>
                </a:solidFill>
              </a:rPr>
              <a:t>Σε περίπτωση μη επίτευξης συμφωνίας, ο Αξιολογητής αποφασίζει σχετικά.</a:t>
            </a:r>
          </a:p>
          <a:p>
            <a:pPr marL="0" indent="0" algn="just">
              <a:buNone/>
            </a:pPr>
            <a:endParaRPr lang="el-GR" dirty="0"/>
          </a:p>
        </p:txBody>
      </p:sp>
      <p:cxnSp>
        <p:nvCxnSpPr>
          <p:cNvPr id="5" name="Ευθεία γραμμή σύνδεσης 4"/>
          <p:cNvCxnSpPr/>
          <p:nvPr/>
        </p:nvCxnSpPr>
        <p:spPr>
          <a:xfrm>
            <a:off x="3875314" y="3579223"/>
            <a:ext cx="255161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05857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8606" y="973668"/>
            <a:ext cx="9097761" cy="706964"/>
          </a:xfrm>
        </p:spPr>
        <p:txBody>
          <a:bodyPr/>
          <a:lstStyle/>
          <a:p>
            <a:r>
              <a:rPr lang="el-GR" b="1" dirty="0">
                <a:effectLst>
                  <a:outerShdw blurRad="38100" dist="38100" dir="2700000" algn="tl">
                    <a:srgbClr val="000000">
                      <a:alpha val="43137"/>
                    </a:srgbClr>
                  </a:outerShdw>
                </a:effectLst>
              </a:rPr>
              <a:t>Γ΄ Στάδιο </a:t>
            </a:r>
            <a:r>
              <a:rPr lang="el-GR" b="0" dirty="0">
                <a:effectLst>
                  <a:outerShdw blurRad="38100" dist="38100" dir="2700000" algn="tl">
                    <a:srgbClr val="000000">
                      <a:alpha val="43137"/>
                    </a:srgbClr>
                  </a:outerShdw>
                </a:effectLst>
              </a:rPr>
              <a:t>(μήνας Δεκέμβριος)</a:t>
            </a:r>
          </a:p>
        </p:txBody>
      </p:sp>
      <p:sp>
        <p:nvSpPr>
          <p:cNvPr id="3" name="Θέση περιεχομένου 2"/>
          <p:cNvSpPr>
            <a:spLocks noGrp="1"/>
          </p:cNvSpPr>
          <p:nvPr>
            <p:ph idx="1"/>
          </p:nvPr>
        </p:nvSpPr>
        <p:spPr>
          <a:xfrm>
            <a:off x="257452" y="2603499"/>
            <a:ext cx="11665259" cy="4028119"/>
          </a:xfrm>
        </p:spPr>
        <p:txBody>
          <a:bodyPr>
            <a:normAutofit fontScale="77500" lnSpcReduction="20000"/>
          </a:bodyPr>
          <a:lstStyle/>
          <a:p>
            <a:pPr algn="just">
              <a:lnSpc>
                <a:spcPct val="150000"/>
              </a:lnSpc>
            </a:pPr>
            <a:r>
              <a:rPr lang="el-GR" sz="2000" dirty="0"/>
              <a:t>Κατά τον μήνα </a:t>
            </a:r>
            <a:r>
              <a:rPr lang="el-GR" sz="2000" b="1" dirty="0"/>
              <a:t>Δεκέμβριο </a:t>
            </a:r>
            <a:r>
              <a:rPr lang="el-GR" sz="2000" dirty="0"/>
              <a:t>πραγματοποιείται, μετά από την ολοκλήρωση των όσων ορίζονται (</a:t>
            </a:r>
            <a:r>
              <a:rPr lang="el-GR" sz="2000" dirty="0" err="1"/>
              <a:t>υποπερ</a:t>
            </a:r>
            <a:r>
              <a:rPr lang="el-GR" sz="2000" dirty="0"/>
              <a:t>. </a:t>
            </a:r>
            <a:r>
              <a:rPr lang="el-GR" sz="2000" dirty="0" err="1"/>
              <a:t>γα</a:t>
            </a:r>
            <a:r>
              <a:rPr lang="el-GR" sz="2000" dirty="0"/>
              <a:t>) της περ. γ) της παρ. 1 του άρθρου 10), ο Αξιολογητής καλεί τον υπάλληλο σε συζήτηση σχετικά με το επίπεδο των δεξιοτήτων του, λαμβάνοντας υπόψη την υλοποίηση των δράσεων του </a:t>
            </a:r>
            <a:r>
              <a:rPr lang="el-GR" sz="2000" dirty="0">
                <a:solidFill>
                  <a:schemeClr val="accent1">
                    <a:lumMod val="60000"/>
                    <a:lumOff val="40000"/>
                  </a:schemeClr>
                </a:solidFill>
              </a:rPr>
              <a:t>Σχεδίου Ανάπτυξης.</a:t>
            </a:r>
            <a:endParaRPr lang="el-GR" sz="1300" dirty="0">
              <a:solidFill>
                <a:schemeClr val="accent1">
                  <a:lumMod val="60000"/>
                  <a:lumOff val="40000"/>
                </a:schemeClr>
              </a:solidFill>
            </a:endParaRPr>
          </a:p>
          <a:p>
            <a:pPr>
              <a:lnSpc>
                <a:spcPct val="150000"/>
              </a:lnSpc>
            </a:pPr>
            <a:r>
              <a:rPr lang="el-GR" sz="2000" dirty="0"/>
              <a:t>Μετά το πέρας της συζήτησης, συντάσσει και υποβάλλει στην αρμόδια Μονάδα (Τμήμα Γ΄ Προσωπικού):</a:t>
            </a:r>
          </a:p>
          <a:p>
            <a:pPr marL="0" indent="0">
              <a:lnSpc>
                <a:spcPct val="150000"/>
              </a:lnSpc>
              <a:buNone/>
            </a:pPr>
            <a:r>
              <a:rPr lang="el-GR" sz="2000" dirty="0"/>
              <a:t>1.  </a:t>
            </a:r>
            <a:r>
              <a:rPr lang="el-GR" sz="2000" dirty="0">
                <a:solidFill>
                  <a:schemeClr val="accent1">
                    <a:lumMod val="60000"/>
                    <a:lumOff val="40000"/>
                  </a:schemeClr>
                </a:solidFill>
              </a:rPr>
              <a:t>Έκθεση Αξιολόγησης </a:t>
            </a:r>
            <a:r>
              <a:rPr lang="el-GR" sz="2000" dirty="0"/>
              <a:t>υπαλλήλου.</a:t>
            </a:r>
          </a:p>
          <a:p>
            <a:pPr marL="0" indent="0">
              <a:lnSpc>
                <a:spcPct val="150000"/>
              </a:lnSpc>
              <a:buNone/>
            </a:pPr>
            <a:r>
              <a:rPr lang="el-GR" sz="2000" dirty="0"/>
              <a:t>2. </a:t>
            </a:r>
            <a:r>
              <a:rPr lang="el-GR" sz="2000" dirty="0">
                <a:solidFill>
                  <a:schemeClr val="accent1">
                    <a:lumMod val="60000"/>
                    <a:lumOff val="40000"/>
                  </a:schemeClr>
                </a:solidFill>
              </a:rPr>
              <a:t>Σχέδιο Ανάπτυξης </a:t>
            </a:r>
            <a:r>
              <a:rPr lang="el-GR" sz="2000" dirty="0"/>
              <a:t>που πρόκειται να υλοποιηθεί το επόμενο έτος αξιολόγησης. </a:t>
            </a:r>
          </a:p>
          <a:p>
            <a:pPr marL="0" indent="0">
              <a:lnSpc>
                <a:spcPct val="150000"/>
              </a:lnSpc>
              <a:buNone/>
            </a:pPr>
            <a:endParaRPr lang="el-GR" sz="500" dirty="0"/>
          </a:p>
          <a:p>
            <a:pPr marL="0" indent="0" algn="just">
              <a:lnSpc>
                <a:spcPct val="120000"/>
              </a:lnSpc>
              <a:buNone/>
            </a:pPr>
            <a:r>
              <a:rPr lang="el-GR" sz="2000" dirty="0">
                <a:solidFill>
                  <a:srgbClr val="FF0000"/>
                </a:solidFill>
              </a:rPr>
              <a:t>Σημείωση:</a:t>
            </a:r>
            <a:r>
              <a:rPr lang="el-GR" sz="2000" dirty="0"/>
              <a:t> Αν ο Αξιολογητής κρίνει ότι το επίπεδο δεξιοτήτων του αξιολογούμενου υπαλλήλου δεν ανταποκρίνεται στις απαιτήσεις των αρμοδιοτήτων που του έχει αναθέσει η Υπηρεσία, α) δεν συντάσσει Σχέδιο Ανάπτυξης, β)δεν επιλέγει αναπτυγμένες δεξιότητες και δεξιότητες προς ανάπτυξη στο έντυπο αποτύπωσης δεξιοτήτων υπαλλήλου και γ) συντάσσει την Έκθεση Αξιολόγησης παραθέτοντας εμπεριστατωμένη αιτιολογία, με καταγραφή των ως άνω συγκεκριμένων πραγματικών περιστατικών, τα οποία στοιχειοθετούν τη συγκεκριμένη κρίση του. </a:t>
            </a:r>
          </a:p>
          <a:p>
            <a:pPr marL="0" indent="0">
              <a:lnSpc>
                <a:spcPct val="150000"/>
              </a:lnSpc>
              <a:buNone/>
            </a:pPr>
            <a:endParaRPr lang="el-GR" sz="2000" dirty="0"/>
          </a:p>
          <a:p>
            <a:pPr marL="0" indent="0" algn="just">
              <a:lnSpc>
                <a:spcPct val="150000"/>
              </a:lnSpc>
              <a:buNone/>
            </a:pPr>
            <a:endParaRPr lang="el-GR" sz="2000" dirty="0"/>
          </a:p>
          <a:p>
            <a:pPr>
              <a:lnSpc>
                <a:spcPct val="150000"/>
              </a:lnSpc>
            </a:pPr>
            <a:endParaRPr lang="el-GR" sz="2000" dirty="0"/>
          </a:p>
        </p:txBody>
      </p:sp>
    </p:spTree>
    <p:extLst>
      <p:ext uri="{BB962C8B-B14F-4D97-AF65-F5344CB8AC3E}">
        <p14:creationId xmlns:p14="http://schemas.microsoft.com/office/powerpoint/2010/main" val="3648722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8606" y="973668"/>
            <a:ext cx="10358380" cy="706964"/>
          </a:xfrm>
        </p:spPr>
        <p:txBody>
          <a:bodyPr/>
          <a:lstStyle/>
          <a:p>
            <a:r>
              <a:rPr lang="el-GR" dirty="0"/>
              <a:t>Ανάλυση </a:t>
            </a:r>
            <a:r>
              <a:rPr lang="el-GR" dirty="0">
                <a:solidFill>
                  <a:srgbClr val="FFFF00"/>
                </a:solidFill>
              </a:rPr>
              <a:t>Ενιαίου Πλαισίου Δεξιοτήτων</a:t>
            </a:r>
          </a:p>
        </p:txBody>
      </p:sp>
      <p:sp>
        <p:nvSpPr>
          <p:cNvPr id="3" name="Θέση περιεχομένου 2"/>
          <p:cNvSpPr>
            <a:spLocks noGrp="1"/>
          </p:cNvSpPr>
          <p:nvPr>
            <p:ph idx="1"/>
          </p:nvPr>
        </p:nvSpPr>
        <p:spPr>
          <a:xfrm>
            <a:off x="557349" y="2333897"/>
            <a:ext cx="11504022" cy="4127863"/>
          </a:xfrm>
        </p:spPr>
        <p:txBody>
          <a:bodyPr>
            <a:normAutofit/>
          </a:bodyPr>
          <a:lstStyle/>
          <a:p>
            <a:r>
              <a:rPr lang="el-GR" b="1" dirty="0">
                <a:solidFill>
                  <a:srgbClr val="FFFF00"/>
                </a:solidFill>
                <a:effectLst>
                  <a:outerShdw blurRad="38100" dist="38100" dir="2700000" algn="tl">
                    <a:srgbClr val="000000">
                      <a:alpha val="43137"/>
                    </a:srgbClr>
                  </a:outerShdw>
                </a:effectLst>
              </a:rPr>
              <a:t>Ενιαίο Πλαίσιο Δεξιοτήτων </a:t>
            </a:r>
          </a:p>
          <a:p>
            <a:pPr marL="0" indent="0">
              <a:buNone/>
            </a:pPr>
            <a:r>
              <a:rPr lang="el-GR" dirty="0"/>
              <a:t>	1. Εξυπηρέτηση αναγκών πολίτη </a:t>
            </a:r>
          </a:p>
          <a:p>
            <a:pPr marL="0" indent="0">
              <a:buNone/>
            </a:pPr>
            <a:r>
              <a:rPr lang="el-GR" dirty="0"/>
              <a:t>	2. Ομαδικότητα - συνεργασία</a:t>
            </a:r>
          </a:p>
          <a:p>
            <a:pPr marL="0" indent="0">
              <a:buNone/>
            </a:pPr>
            <a:r>
              <a:rPr lang="el-GR" dirty="0"/>
              <a:t>	3. Προσαρμοστικότητα – ευελιξία επιλογής καινοτόμων μορφών εργασίας</a:t>
            </a:r>
          </a:p>
          <a:p>
            <a:pPr marL="0" indent="0">
              <a:buNone/>
            </a:pPr>
            <a:r>
              <a:rPr lang="el-GR" dirty="0"/>
              <a:t>	4. Εξειδίκευση προσφερόμενης εργασίας ως προς την επίτευξη συγκεκριμένου αποτελέσματος </a:t>
            </a:r>
          </a:p>
          <a:p>
            <a:pPr marL="0" indent="0">
              <a:buNone/>
            </a:pPr>
            <a:r>
              <a:rPr lang="el-GR" dirty="0"/>
              <a:t>	5. Οργάνωση και προγραμματισμός έργου</a:t>
            </a:r>
          </a:p>
          <a:p>
            <a:pPr marL="0" indent="0">
              <a:buNone/>
            </a:pPr>
            <a:r>
              <a:rPr lang="el-GR" dirty="0"/>
              <a:t>	6. Επίλυση προβλημάτων και δημιουργικότητα </a:t>
            </a:r>
          </a:p>
          <a:p>
            <a:pPr marL="0" indent="0">
              <a:buNone/>
            </a:pPr>
            <a:r>
              <a:rPr lang="el-GR" dirty="0"/>
              <a:t>	7. Αίσθημα επαγγελματισμού – αρτιότητα υπαλλήλου </a:t>
            </a:r>
          </a:p>
          <a:p>
            <a:pPr marL="0" indent="0">
              <a:buNone/>
            </a:pPr>
            <a:r>
              <a:rPr lang="el-GR" dirty="0"/>
              <a:t>	8. Εφαρμογή στην πράξη </a:t>
            </a:r>
            <a:r>
              <a:rPr lang="el-GR" dirty="0" err="1"/>
              <a:t>αποκτηθείσας</a:t>
            </a:r>
            <a:r>
              <a:rPr lang="el-GR" dirty="0"/>
              <a:t> και προσφερόμενης γνώσης</a:t>
            </a:r>
          </a:p>
          <a:p>
            <a:pPr marL="0" indent="0">
              <a:buNone/>
            </a:pPr>
            <a:r>
              <a:rPr lang="el-GR" dirty="0"/>
              <a:t>	9. Άσκηση ηγετικών καθηκόντων</a:t>
            </a:r>
          </a:p>
          <a:p>
            <a:endParaRPr lang="el-GR" dirty="0"/>
          </a:p>
        </p:txBody>
      </p:sp>
    </p:spTree>
    <p:extLst>
      <p:ext uri="{BB962C8B-B14F-4D97-AF65-F5344CB8AC3E}">
        <p14:creationId xmlns:p14="http://schemas.microsoft.com/office/powerpoint/2010/main" val="10766090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8606" y="973668"/>
            <a:ext cx="9097761" cy="706964"/>
          </a:xfrm>
        </p:spPr>
        <p:txBody>
          <a:bodyPr/>
          <a:lstStyle/>
          <a:p>
            <a:r>
              <a:rPr lang="el-GR" b="1" dirty="0">
                <a:effectLst>
                  <a:outerShdw blurRad="38100" dist="38100" dir="2700000" algn="tl">
                    <a:srgbClr val="000000">
                      <a:alpha val="43137"/>
                    </a:srgbClr>
                  </a:outerShdw>
                </a:effectLst>
              </a:rPr>
              <a:t>Γ΄ Στάδιο </a:t>
            </a:r>
            <a:r>
              <a:rPr lang="el-GR" b="0" dirty="0">
                <a:effectLst>
                  <a:outerShdw blurRad="38100" dist="38100" dir="2700000" algn="tl">
                    <a:srgbClr val="000000">
                      <a:alpha val="43137"/>
                    </a:srgbClr>
                  </a:outerShdw>
                </a:effectLst>
              </a:rPr>
              <a:t>(μήνας Δεκέμβριος)…</a:t>
            </a:r>
            <a:endParaRPr lang="el-GR" b="1" dirty="0"/>
          </a:p>
        </p:txBody>
      </p:sp>
      <p:sp>
        <p:nvSpPr>
          <p:cNvPr id="3" name="Θέση περιεχομένου 2"/>
          <p:cNvSpPr>
            <a:spLocks noGrp="1"/>
          </p:cNvSpPr>
          <p:nvPr>
            <p:ph idx="1"/>
          </p:nvPr>
        </p:nvSpPr>
        <p:spPr>
          <a:xfrm>
            <a:off x="505098" y="2464527"/>
            <a:ext cx="11181806" cy="4014650"/>
          </a:xfrm>
        </p:spPr>
        <p:txBody>
          <a:bodyPr>
            <a:normAutofit/>
          </a:bodyPr>
          <a:lstStyle/>
          <a:p>
            <a:pPr marL="0" indent="0" algn="just">
              <a:lnSpc>
                <a:spcPct val="150000"/>
              </a:lnSpc>
              <a:buNone/>
            </a:pPr>
            <a:r>
              <a:rPr lang="el-GR" sz="2000" dirty="0"/>
              <a:t>Στην ανωτέρω περίπτωση αξιολόγησης, η υπόθεση παραπέμπεται στο Υπηρεσιακό Συμβούλιο της Υπηρεσίας για την τελική διαμόρφωση κρίσης (άρθρο 83 του ν. 3528/2007 και άρθρο 86 του ν. 3584/2007). </a:t>
            </a:r>
          </a:p>
          <a:p>
            <a:pPr marL="0" indent="0" algn="just">
              <a:lnSpc>
                <a:spcPct val="150000"/>
              </a:lnSpc>
              <a:buNone/>
            </a:pPr>
            <a:r>
              <a:rPr lang="el-GR" sz="2000" dirty="0"/>
              <a:t>Εφόσον η Ένσταση γίνει δεκτή (παρ. 1 του άρθρου 14 του ν.4940/2022), ο Αξιολογητής, υποχρεούται να συντάξει αναδρομικά για το έτος αξιολόγησης, το </a:t>
            </a:r>
            <a:r>
              <a:rPr lang="el-GR" sz="2000" dirty="0">
                <a:solidFill>
                  <a:schemeClr val="accent1">
                    <a:lumMod val="60000"/>
                    <a:lumOff val="40000"/>
                  </a:schemeClr>
                </a:solidFill>
              </a:rPr>
              <a:t>Σχέδιο Ανάπτυξης </a:t>
            </a:r>
            <a:r>
              <a:rPr lang="el-GR" sz="2000" dirty="0"/>
              <a:t>και το Έντυπο Αποτύπωσης Δεξιοτήτων υπαλλήλου, επιλέγοντας αναπτυγμένες και προς ανάπτυξη δεξιότητες.</a:t>
            </a:r>
          </a:p>
          <a:p>
            <a:endParaRPr lang="el-GR" dirty="0"/>
          </a:p>
        </p:txBody>
      </p:sp>
    </p:spTree>
    <p:extLst>
      <p:ext uri="{BB962C8B-B14F-4D97-AF65-F5344CB8AC3E}">
        <p14:creationId xmlns:p14="http://schemas.microsoft.com/office/powerpoint/2010/main" val="28744290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88274" y="973668"/>
            <a:ext cx="9028093" cy="706964"/>
          </a:xfrm>
        </p:spPr>
        <p:txBody>
          <a:bodyPr/>
          <a:lstStyle/>
          <a:p>
            <a:r>
              <a:rPr lang="el-GR" b="1" dirty="0">
                <a:effectLst>
                  <a:outerShdw blurRad="38100" dist="38100" dir="2700000" algn="tl">
                    <a:srgbClr val="000000">
                      <a:alpha val="43137"/>
                    </a:srgbClr>
                  </a:outerShdw>
                </a:effectLst>
              </a:rPr>
              <a:t>Έκθεση αξιολόγησης υπαλλήλου</a:t>
            </a:r>
          </a:p>
        </p:txBody>
      </p:sp>
      <p:sp>
        <p:nvSpPr>
          <p:cNvPr id="3" name="Θέση περιεχομένου 2"/>
          <p:cNvSpPr>
            <a:spLocks noGrp="1"/>
          </p:cNvSpPr>
          <p:nvPr>
            <p:ph idx="1"/>
          </p:nvPr>
        </p:nvSpPr>
        <p:spPr>
          <a:xfrm>
            <a:off x="592183" y="2603500"/>
            <a:ext cx="11138263" cy="3736340"/>
          </a:xfrm>
        </p:spPr>
        <p:txBody>
          <a:bodyPr>
            <a:normAutofit/>
          </a:bodyPr>
          <a:lstStyle/>
          <a:p>
            <a:pPr marL="0" indent="0" algn="just">
              <a:lnSpc>
                <a:spcPct val="150000"/>
              </a:lnSpc>
              <a:buNone/>
            </a:pPr>
            <a:r>
              <a:rPr lang="el-GR" dirty="0"/>
              <a:t>Η Έκθεση αξιολόγησης υπαλλήλου περιλαμβάνει:</a:t>
            </a:r>
          </a:p>
          <a:p>
            <a:pPr marL="0" indent="0" algn="just">
              <a:lnSpc>
                <a:spcPct val="150000"/>
              </a:lnSpc>
              <a:buNone/>
            </a:pPr>
            <a:r>
              <a:rPr lang="el-GR" dirty="0"/>
              <a:t>1. Αναφορά στην υποχρεωτική επιλογή τριών (3) δεξιοτήτων προς ανάπτυξη και μίας (1) έως τριών (3) αναπτυγμένων δεξιοτήτων. </a:t>
            </a:r>
          </a:p>
          <a:p>
            <a:pPr marL="0" indent="0" algn="just">
              <a:lnSpc>
                <a:spcPct val="150000"/>
              </a:lnSpc>
              <a:buNone/>
            </a:pPr>
            <a:r>
              <a:rPr lang="el-GR" dirty="0"/>
              <a:t>2. Κατά περίπτωση ειδική αιτιολογία, όταν και όπου απαιτείται.</a:t>
            </a:r>
          </a:p>
          <a:p>
            <a:pPr marL="0" indent="0" algn="just">
              <a:lnSpc>
                <a:spcPct val="150000"/>
              </a:lnSpc>
              <a:buNone/>
            </a:pPr>
            <a:r>
              <a:rPr lang="el-GR" dirty="0">
                <a:solidFill>
                  <a:srgbClr val="FF0000"/>
                </a:solidFill>
              </a:rPr>
              <a:t>Σημείωση:</a:t>
            </a:r>
            <a:r>
              <a:rPr lang="el-GR" dirty="0"/>
              <a:t> Προβλέπεται εφόσον απαιτείται η διενέργεια συζητήσεων μεταξύ Αξιολογητή και Αξιολογούμενου, καθ’ όλη τη διάρκεια του έτους αξιολόγησης. </a:t>
            </a:r>
          </a:p>
        </p:txBody>
      </p:sp>
    </p:spTree>
    <p:extLst>
      <p:ext uri="{BB962C8B-B14F-4D97-AF65-F5344CB8AC3E}">
        <p14:creationId xmlns:p14="http://schemas.microsoft.com/office/powerpoint/2010/main" val="42545276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1154955" y="2099733"/>
            <a:ext cx="8825658" cy="1723330"/>
          </a:xfrm>
        </p:spPr>
        <p:txBody>
          <a:bodyPr/>
          <a:lstStyle/>
          <a:p>
            <a:pPr algn="ctr"/>
            <a:r>
              <a:rPr lang="el-GR" sz="4000" b="1" dirty="0"/>
              <a:t>ΕΝΕΡΓΕΙΕΣ Α΄ ΣΤΑΔΙΟΥ ΑΞΙΟΛΟΓΙΚΗΣ ΠΕΡΙΟΔΟΥ 2023</a:t>
            </a:r>
            <a:br>
              <a:rPr lang="el-GR" sz="4000" b="1" dirty="0"/>
            </a:br>
            <a:r>
              <a:rPr lang="el-GR" sz="3600" b="0" dirty="0">
                <a:solidFill>
                  <a:srgbClr val="FFFF00"/>
                </a:solidFill>
              </a:rPr>
              <a:t>(πρώτη εφαρμογή νέας Αξιολόγησης)</a:t>
            </a:r>
          </a:p>
        </p:txBody>
      </p:sp>
      <p:cxnSp>
        <p:nvCxnSpPr>
          <p:cNvPr id="7" name="Ευθεία γραμμή σύνδεσης 6"/>
          <p:cNvCxnSpPr/>
          <p:nvPr/>
        </p:nvCxnSpPr>
        <p:spPr>
          <a:xfrm flipV="1">
            <a:off x="4502331" y="4171406"/>
            <a:ext cx="2342605" cy="870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27656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 Στάδιο </a:t>
            </a:r>
            <a:r>
              <a:rPr lang="el-GR" sz="3200" b="0" dirty="0">
                <a:solidFill>
                  <a:srgbClr val="FFFF00"/>
                </a:solidFill>
              </a:rPr>
              <a:t>(από 13/2/2023 έως 31/3/2023)</a:t>
            </a:r>
          </a:p>
        </p:txBody>
      </p:sp>
      <p:sp>
        <p:nvSpPr>
          <p:cNvPr id="3" name="Θέση περιεχομένου 2"/>
          <p:cNvSpPr>
            <a:spLocks noGrp="1"/>
          </p:cNvSpPr>
          <p:nvPr>
            <p:ph idx="1"/>
          </p:nvPr>
        </p:nvSpPr>
        <p:spPr>
          <a:xfrm>
            <a:off x="505098" y="2603499"/>
            <a:ext cx="11277600" cy="3875677"/>
          </a:xfrm>
        </p:spPr>
        <p:txBody>
          <a:bodyPr>
            <a:normAutofit/>
          </a:bodyPr>
          <a:lstStyle/>
          <a:p>
            <a:pPr marL="0" indent="0" algn="just">
              <a:buNone/>
            </a:pPr>
            <a:r>
              <a:rPr lang="el-GR" dirty="0"/>
              <a:t>Οι ενέργειες του Α΄ Σταδίου της αξιολογικής περιόδου 2023 διενεργούνται </a:t>
            </a:r>
            <a:r>
              <a:rPr lang="el-GR" u="sng" dirty="0">
                <a:solidFill>
                  <a:srgbClr val="FF0000"/>
                </a:solidFill>
              </a:rPr>
              <a:t>χωρίς</a:t>
            </a:r>
            <a:r>
              <a:rPr lang="el-GR" dirty="0"/>
              <a:t> τη σύνταξη και υποβολή </a:t>
            </a:r>
            <a:r>
              <a:rPr lang="el-GR" dirty="0">
                <a:solidFill>
                  <a:schemeClr val="accent1">
                    <a:lumMod val="60000"/>
                    <a:lumOff val="40000"/>
                  </a:schemeClr>
                </a:solidFill>
              </a:rPr>
              <a:t>Σχεδίου Ανάπτυξης </a:t>
            </a:r>
            <a:r>
              <a:rPr lang="el-GR" dirty="0"/>
              <a:t>(παρ. 2 άρθρου 63 ν. 4940/2022). </a:t>
            </a:r>
          </a:p>
          <a:p>
            <a:pPr marL="0" indent="0" algn="just">
              <a:buNone/>
            </a:pPr>
            <a:r>
              <a:rPr lang="el-GR" dirty="0"/>
              <a:t>Ως εκ τούτου, ειδικά για την αξιολογική περίοδο του έτους 2023, στην περίπτωση που ο άμεσα ιεραρχικά υφιστάμενος ασκεί καθήκοντα θέσης ευθύνης (Προϊστάμενος), ο Αξιολογητής αυτού, υποβάλει </a:t>
            </a:r>
            <a:r>
              <a:rPr lang="el-GR" u="sng" dirty="0">
                <a:solidFill>
                  <a:srgbClr val="FF0000"/>
                </a:solidFill>
              </a:rPr>
              <a:t>μόνο</a:t>
            </a:r>
            <a:r>
              <a:rPr lang="el-GR" dirty="0"/>
              <a:t> το έντυπο «</a:t>
            </a:r>
            <a:r>
              <a:rPr lang="el-GR" i="1" dirty="0">
                <a:solidFill>
                  <a:schemeClr val="accent1">
                    <a:lumMod val="60000"/>
                    <a:lumOff val="40000"/>
                  </a:schemeClr>
                </a:solidFill>
              </a:rPr>
              <a:t>Επίτευξης Στόχων Προϊσταμένου</a:t>
            </a:r>
            <a:r>
              <a:rPr lang="el-GR" dirty="0"/>
              <a:t>», συμπληρωμένο κατά το μέρος που αναλογεί στο στάδιο αυτό, μετά το πέρας της υποχρεωτικής συζήτησης για τον προγραμματισμό των εργασιών του έτους 2023 </a:t>
            </a:r>
            <a:r>
              <a:rPr lang="el-GR" dirty="0">
                <a:solidFill>
                  <a:srgbClr val="FF0000"/>
                </a:solidFill>
              </a:rPr>
              <a:t>(στην περίπτωση αδυναμίας διενέργειας της υποχρεωτικής συζήτησης, δηλώνονται εγγράφως οι λόγοι ανωτέρας βίας που αιτιολογούν τη μη πραγματοποίηση)</a:t>
            </a:r>
            <a:r>
              <a:rPr lang="el-GR" dirty="0"/>
              <a:t>.</a:t>
            </a:r>
          </a:p>
          <a:p>
            <a:pPr marL="0" indent="0" algn="just">
              <a:buNone/>
            </a:pPr>
            <a:r>
              <a:rPr lang="el-GR" dirty="0"/>
              <a:t>Ενώ στην περίπτωση που ο άμεσα ιεραρχικά υφιστάμενος δεν ασκεί καθήκοντα θέσης ευθύνης (υπάλληλος), ο Αξιολογητής αυτού, μετά το πέρας της υποχρεωτικής συζήτησης για τον προγραμματισμό των εργασιών του έτους 2023, </a:t>
            </a:r>
            <a:r>
              <a:rPr lang="el-GR" dirty="0">
                <a:solidFill>
                  <a:srgbClr val="FF0000"/>
                </a:solidFill>
              </a:rPr>
              <a:t>υποβάλει μόνο βεβαίωση πραγματοποίησης </a:t>
            </a:r>
            <a:r>
              <a:rPr lang="el-GR" dirty="0"/>
              <a:t>της συζήτησης ή αιτιολογημένης μη διενέργειας αυτής.</a:t>
            </a:r>
          </a:p>
        </p:txBody>
      </p:sp>
    </p:spTree>
    <p:extLst>
      <p:ext uri="{BB962C8B-B14F-4D97-AF65-F5344CB8AC3E}">
        <p14:creationId xmlns:p14="http://schemas.microsoft.com/office/powerpoint/2010/main" val="29916922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01188" y="851748"/>
            <a:ext cx="10145486" cy="916092"/>
          </a:xfrm>
        </p:spPr>
        <p:txBody>
          <a:bodyPr>
            <a:normAutofit/>
          </a:bodyPr>
          <a:lstStyle/>
          <a:p>
            <a:r>
              <a:rPr lang="el-GR" sz="3200" b="1" dirty="0"/>
              <a:t>Ενέργειες Τμήματος Γ΄ Προσωπικού</a:t>
            </a:r>
          </a:p>
        </p:txBody>
      </p:sp>
      <p:sp>
        <p:nvSpPr>
          <p:cNvPr id="3" name="Θέση περιεχομένου 2"/>
          <p:cNvSpPr>
            <a:spLocks noGrp="1"/>
          </p:cNvSpPr>
          <p:nvPr>
            <p:ph idx="1"/>
          </p:nvPr>
        </p:nvSpPr>
        <p:spPr>
          <a:xfrm>
            <a:off x="531223" y="2420983"/>
            <a:ext cx="10972800" cy="3857897"/>
          </a:xfrm>
        </p:spPr>
        <p:txBody>
          <a:bodyPr/>
          <a:lstStyle/>
          <a:p>
            <a:pPr marL="0" indent="0" algn="just">
              <a:lnSpc>
                <a:spcPct val="150000"/>
              </a:lnSpc>
              <a:buNone/>
            </a:pPr>
            <a:r>
              <a:rPr lang="el-GR" dirty="0"/>
              <a:t>Για κάθε Προϊστάμενο – Αξιολογητή πρέπει να καταρτίζεται λίστα με τους υπαλλήλους που υπάγονται άμεσα σε αυτόν (για το έτος 2023 έχει παρέλθει). </a:t>
            </a:r>
          </a:p>
          <a:p>
            <a:pPr marL="0" indent="0" algn="just">
              <a:buNone/>
            </a:pPr>
            <a:endParaRPr lang="el-GR" dirty="0"/>
          </a:p>
          <a:p>
            <a:pPr marL="0" indent="0" algn="just">
              <a:lnSpc>
                <a:spcPct val="150000"/>
              </a:lnSpc>
              <a:buNone/>
            </a:pPr>
            <a:r>
              <a:rPr lang="el-GR" dirty="0"/>
              <a:t>Ενημερώνεται εγγράφως ή μέσω ηλεκτρονικού ταχυδρομείου κάθε Προϊστάμενος – Αξιολογητής, για την υποχρέωσή του να προβεί στις ενέργειες του Α΄ Σταδίου της διαδικασίας αξιολόγησης (για το έτος 2023 έχει παρέλθει), για τις περιπτώσεις υπαλλήλων και ενδεχομένως Προϊσταμένων που υπάγονται άμεσα σε αυτόν, πληροφορώντας τον για τα ατομικά υπηρεσιακά στοιχεία τους.</a:t>
            </a:r>
            <a:endParaRPr lang="el-GR" b="1" dirty="0"/>
          </a:p>
          <a:p>
            <a:pPr marL="0" indent="0" algn="just">
              <a:buNone/>
            </a:pPr>
            <a:endParaRPr lang="el-GR" dirty="0"/>
          </a:p>
        </p:txBody>
      </p:sp>
    </p:spTree>
    <p:extLst>
      <p:ext uri="{BB962C8B-B14F-4D97-AF65-F5344CB8AC3E}">
        <p14:creationId xmlns:p14="http://schemas.microsoft.com/office/powerpoint/2010/main" val="8343676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783771"/>
            <a:ext cx="10694126" cy="1010195"/>
          </a:xfrm>
        </p:spPr>
        <p:txBody>
          <a:bodyPr>
            <a:normAutofit fontScale="90000"/>
          </a:bodyPr>
          <a:lstStyle/>
          <a:p>
            <a:r>
              <a:rPr lang="el-GR" sz="4000" b="1" dirty="0"/>
              <a:t>Ενέργειες Τμήματος Γ΄ Προσωπικού </a:t>
            </a:r>
            <a:r>
              <a:rPr lang="el-GR" sz="4000" b="0" dirty="0"/>
              <a:t>(συνέχεια)</a:t>
            </a:r>
            <a:endParaRPr lang="el-GR" b="0" dirty="0"/>
          </a:p>
        </p:txBody>
      </p:sp>
      <p:sp>
        <p:nvSpPr>
          <p:cNvPr id="3" name="Θέση περιεχομένου 2"/>
          <p:cNvSpPr>
            <a:spLocks noGrp="1"/>
          </p:cNvSpPr>
          <p:nvPr>
            <p:ph idx="1"/>
          </p:nvPr>
        </p:nvSpPr>
        <p:spPr>
          <a:xfrm>
            <a:off x="503454" y="2490288"/>
            <a:ext cx="11105072" cy="3416300"/>
          </a:xfrm>
        </p:spPr>
        <p:txBody>
          <a:bodyPr>
            <a:normAutofit/>
          </a:bodyPr>
          <a:lstStyle/>
          <a:p>
            <a:pPr marL="0" indent="0" algn="just">
              <a:buNone/>
            </a:pPr>
            <a:r>
              <a:rPr lang="el-GR" sz="2000" dirty="0"/>
              <a:t>Συγκεκριμένα:</a:t>
            </a:r>
          </a:p>
          <a:p>
            <a:pPr marL="0" indent="0" algn="just">
              <a:buNone/>
            </a:pPr>
            <a:endParaRPr lang="el-GR" sz="2000" dirty="0"/>
          </a:p>
          <a:p>
            <a:pPr algn="just">
              <a:buFont typeface="Wingdings" panose="05000000000000000000" pitchFamily="2" charset="2"/>
              <a:buChar char="§"/>
            </a:pPr>
            <a:r>
              <a:rPr lang="el-GR" sz="2000" dirty="0"/>
              <a:t>Το ονοματεπώνυμο/πατρώνυμο του Αξιολογούμενου.</a:t>
            </a:r>
          </a:p>
          <a:p>
            <a:pPr algn="just">
              <a:buFont typeface="Wingdings" panose="05000000000000000000" pitchFamily="2" charset="2"/>
              <a:buChar char="§"/>
            </a:pPr>
            <a:r>
              <a:rPr lang="el-GR" sz="2000" dirty="0"/>
              <a:t>Την κατηγορία/ κλάδο/ βαθμό (για μόνιμο υπάλληλο).</a:t>
            </a:r>
          </a:p>
          <a:p>
            <a:pPr algn="just">
              <a:buFont typeface="Wingdings" panose="05000000000000000000" pitchFamily="2" charset="2"/>
              <a:buChar char="§"/>
            </a:pPr>
            <a:r>
              <a:rPr lang="el-GR" sz="2000" dirty="0"/>
              <a:t>Την εκπαιδευτική βαθμίδα/ ειδικότητα/ βαθμό (για υπάλληλο Ι.Δ.Α.Χ.).</a:t>
            </a:r>
          </a:p>
          <a:p>
            <a:pPr algn="just">
              <a:buFont typeface="Wingdings" panose="05000000000000000000" pitchFamily="2" charset="2"/>
              <a:buChar char="§"/>
            </a:pPr>
            <a:r>
              <a:rPr lang="el-GR" sz="2000" dirty="0"/>
              <a:t>Τη θέση ευθύνης (στην περίπτωση που ο άμεσα υφιστάμενος είναι Προϊστάμενος).</a:t>
            </a:r>
          </a:p>
          <a:p>
            <a:pPr marL="0" indent="0" algn="just">
              <a:buNone/>
            </a:pPr>
            <a:endParaRPr lang="el-GR" sz="2000" dirty="0"/>
          </a:p>
        </p:txBody>
      </p:sp>
    </p:spTree>
    <p:extLst>
      <p:ext uri="{BB962C8B-B14F-4D97-AF65-F5344CB8AC3E}">
        <p14:creationId xmlns:p14="http://schemas.microsoft.com/office/powerpoint/2010/main" val="40404928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92479" y="705394"/>
            <a:ext cx="10798629" cy="1184366"/>
          </a:xfrm>
        </p:spPr>
        <p:txBody>
          <a:bodyPr>
            <a:normAutofit fontScale="90000"/>
          </a:bodyPr>
          <a:lstStyle/>
          <a:p>
            <a:r>
              <a:rPr lang="el-GR" sz="4000" b="1" dirty="0"/>
              <a:t>Ενέργειες Τμήματος Γ΄ Προσωπικού </a:t>
            </a:r>
            <a:r>
              <a:rPr lang="el-GR" sz="4000" b="0" dirty="0"/>
              <a:t>(συνέχεια)</a:t>
            </a:r>
            <a:endParaRPr lang="el-GR" b="0" dirty="0"/>
          </a:p>
        </p:txBody>
      </p:sp>
      <p:sp>
        <p:nvSpPr>
          <p:cNvPr id="3" name="Θέση περιεχομένου 2"/>
          <p:cNvSpPr>
            <a:spLocks noGrp="1"/>
          </p:cNvSpPr>
          <p:nvPr>
            <p:ph idx="1"/>
          </p:nvPr>
        </p:nvSpPr>
        <p:spPr>
          <a:xfrm>
            <a:off x="583474" y="2481943"/>
            <a:ext cx="11007635" cy="3857897"/>
          </a:xfrm>
        </p:spPr>
        <p:txBody>
          <a:bodyPr>
            <a:normAutofit/>
          </a:bodyPr>
          <a:lstStyle/>
          <a:p>
            <a:pPr marL="0" indent="0" algn="just">
              <a:buNone/>
            </a:pPr>
            <a:r>
              <a:rPr lang="el-GR" sz="2000" dirty="0"/>
              <a:t>1. Υποβάλει στο Τμήμα Γ΄ Προσωπικού, με κοινοποίηση στον υφιστάμενο τον οποίο αφορά, βεβαίωση ότι πραγματοποίησε την υποχρεωτική συζήτηση του Α΄ Σταδίου για την αξιολογική περίοδο του έτους 2023, αναφέροντας υποχρεωτικά και τη συγκεκριμένη ημερομηνία πραγματοποίησής της (έχει παρέλθει). </a:t>
            </a:r>
          </a:p>
          <a:p>
            <a:pPr marL="0" indent="0" algn="just">
              <a:buNone/>
            </a:pPr>
            <a:r>
              <a:rPr lang="el-GR" dirty="0"/>
              <a:t>Στην εξαιρετική περίπτωση που δεν κατέστη δυνατό, για λόγους ανωτέρας βίας, να πραγματοποιηθεί η συζήτηση, ο Αξιολογητής θα πρέπει να αιτιολογήσει ειδικά τη μη πραγματοποίηση.</a:t>
            </a:r>
          </a:p>
          <a:p>
            <a:pPr marL="0" indent="0" algn="just">
              <a:buNone/>
            </a:pPr>
            <a:r>
              <a:rPr lang="el-GR" sz="2000" dirty="0"/>
              <a:t>2. Υποβάλει υπογεγραμμένο στο Τμήμα Γ΄ Προσωπικού, με κοινοποίηση στον υφιστάμενο τον οποίο αφορά το έντυπο «</a:t>
            </a:r>
            <a:r>
              <a:rPr lang="el-GR" sz="2000" i="1" dirty="0">
                <a:solidFill>
                  <a:schemeClr val="accent1">
                    <a:lumMod val="60000"/>
                    <a:lumOff val="40000"/>
                  </a:schemeClr>
                </a:solidFill>
              </a:rPr>
              <a:t>Επίτευξης Στόχων Προϊσταμένου</a:t>
            </a:r>
            <a:r>
              <a:rPr lang="el-GR" sz="2000" dirty="0"/>
              <a:t>», συμπληρωμένο κατά το μέρος που αναλογεί στο Α΄ Στάδιο, στην περίπτωση που ο Αξιολογούμενος είναι Προϊστάμενος.</a:t>
            </a:r>
          </a:p>
        </p:txBody>
      </p:sp>
    </p:spTree>
    <p:extLst>
      <p:ext uri="{BB962C8B-B14F-4D97-AF65-F5344CB8AC3E}">
        <p14:creationId xmlns:p14="http://schemas.microsoft.com/office/powerpoint/2010/main" val="19204286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Ενέργειες </a:t>
            </a:r>
            <a:r>
              <a:rPr lang="el-GR" b="1" dirty="0" err="1"/>
              <a:t>Αξιολογητών</a:t>
            </a:r>
            <a:r>
              <a:rPr lang="el-GR" b="1" dirty="0"/>
              <a:t>:</a:t>
            </a:r>
          </a:p>
        </p:txBody>
      </p:sp>
      <p:sp>
        <p:nvSpPr>
          <p:cNvPr id="3" name="Θέση περιεχομένου 2"/>
          <p:cNvSpPr>
            <a:spLocks noGrp="1"/>
          </p:cNvSpPr>
          <p:nvPr>
            <p:ph idx="1"/>
          </p:nvPr>
        </p:nvSpPr>
        <p:spPr>
          <a:xfrm>
            <a:off x="618310" y="2455817"/>
            <a:ext cx="10972800" cy="4032069"/>
          </a:xfrm>
        </p:spPr>
        <p:txBody>
          <a:bodyPr>
            <a:normAutofit/>
          </a:bodyPr>
          <a:lstStyle/>
          <a:p>
            <a:pPr marL="0" indent="0" algn="just">
              <a:buNone/>
            </a:pPr>
            <a:r>
              <a:rPr lang="el-GR" sz="2000" dirty="0"/>
              <a:t>Α. Προγραμματίζουν την υποχρεωτική συζήτηση του Α΄ Σταδίου της διαδικασίας αξιολόγησης (για το έτος 2023 έχει παρέλθει) με τους άμεσα ιεραρχικά υφισταμένους τους και τους αποστέλλουν, εγγράφως ή μέσω ηλεκτρονικού ταχυδρομείου, τη σχετική πρόσκληση σε συζήτηση.</a:t>
            </a:r>
          </a:p>
          <a:p>
            <a:pPr marL="0" indent="0" algn="just">
              <a:buNone/>
            </a:pPr>
            <a:r>
              <a:rPr lang="el-GR" sz="2000" dirty="0"/>
              <a:t>Β. Πραγματοποιούν την υποχρεωτική συζήτηση του Α΄ Σταδίου της διαδικασίας αξιολόγησης (για την αξιολογική περίοδο 2023 έχει παρέλθει). </a:t>
            </a:r>
          </a:p>
          <a:p>
            <a:pPr marL="0" indent="0" algn="just">
              <a:buNone/>
            </a:pPr>
            <a:r>
              <a:rPr lang="el-GR" sz="2000" dirty="0"/>
              <a:t>Γ. Συμπληρώνουν στην περίπτωση που ο Αξιολογούμενος ασκεί καθήκοντα θέσης ευθύνης το έντυπο «</a:t>
            </a:r>
            <a:r>
              <a:rPr lang="el-GR" sz="2000" i="1" dirty="0">
                <a:solidFill>
                  <a:schemeClr val="accent1">
                    <a:lumMod val="60000"/>
                    <a:lumOff val="40000"/>
                  </a:schemeClr>
                </a:solidFill>
              </a:rPr>
              <a:t>Επίτευξης Στόχων Προϊσταμένου</a:t>
            </a:r>
            <a:r>
              <a:rPr lang="el-GR" sz="2000" dirty="0"/>
              <a:t>». </a:t>
            </a:r>
            <a:r>
              <a:rPr lang="el-GR" dirty="0"/>
              <a:t>Η συμπλήρωση του εντύπου θα πρέπει να γίνει σε ψηφιακή μορφή κάνοντας λήψη του σχετικού αρχείου </a:t>
            </a:r>
            <a:r>
              <a:rPr lang="el-GR" dirty="0" err="1"/>
              <a:t>excel</a:t>
            </a:r>
            <a:r>
              <a:rPr lang="el-GR" dirty="0"/>
              <a:t> από την ιστοσελίδα της απογραφής (https://www.apografi.gov.gr/). </a:t>
            </a:r>
          </a:p>
          <a:p>
            <a:endParaRPr lang="el-GR" dirty="0"/>
          </a:p>
        </p:txBody>
      </p:sp>
    </p:spTree>
    <p:extLst>
      <p:ext uri="{BB962C8B-B14F-4D97-AF65-F5344CB8AC3E}">
        <p14:creationId xmlns:p14="http://schemas.microsoft.com/office/powerpoint/2010/main" val="14521342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8474" y="447188"/>
            <a:ext cx="11558726" cy="970450"/>
          </a:xfrm>
        </p:spPr>
        <p:txBody>
          <a:bodyPr/>
          <a:lstStyle/>
          <a:p>
            <a:pPr algn="ctr"/>
            <a:r>
              <a:rPr lang="el-GR" sz="3200" b="1" dirty="0"/>
              <a:t>Περιεχόμενο και τρόπος πραγματοποίησης συζήτησης</a:t>
            </a:r>
          </a:p>
        </p:txBody>
      </p:sp>
      <p:sp>
        <p:nvSpPr>
          <p:cNvPr id="3" name="Θέση περιεχομένου 2"/>
          <p:cNvSpPr>
            <a:spLocks noGrp="1"/>
          </p:cNvSpPr>
          <p:nvPr>
            <p:ph idx="1"/>
          </p:nvPr>
        </p:nvSpPr>
        <p:spPr>
          <a:xfrm>
            <a:off x="496390" y="2490651"/>
            <a:ext cx="11051176" cy="3857897"/>
          </a:xfrm>
        </p:spPr>
        <p:txBody>
          <a:bodyPr>
            <a:normAutofit fontScale="92500"/>
          </a:bodyPr>
          <a:lstStyle/>
          <a:p>
            <a:pPr marL="0" indent="0" algn="just">
              <a:buNone/>
            </a:pPr>
            <a:r>
              <a:rPr lang="el-GR" b="1" dirty="0"/>
              <a:t>Στην περίπτωση που ο Αξιολογούμενος ασκεί καθήκοντα θέσης ευθύνης:</a:t>
            </a:r>
          </a:p>
          <a:p>
            <a:pPr marL="0" indent="0" algn="just">
              <a:buNone/>
            </a:pPr>
            <a:r>
              <a:rPr lang="el-GR" dirty="0"/>
              <a:t>1. Αναφέρεται η συζήτηση στον καθορισμό των στόχων της οικείας Οργανικής Μονάδας για το έτος αξιολόγησης (άρθρο 9 του ν. 4940/2022).</a:t>
            </a:r>
          </a:p>
          <a:p>
            <a:pPr marL="0" indent="0" algn="just">
              <a:buNone/>
            </a:pPr>
            <a:r>
              <a:rPr lang="el-GR" dirty="0"/>
              <a:t>2. Αναφέρονται οι επιδιώξεις του Αξιολογούμενου και του Αξιολογητή για το έτος αξιολόγησης.</a:t>
            </a:r>
          </a:p>
          <a:p>
            <a:pPr marL="0" indent="0" algn="just">
              <a:buNone/>
            </a:pPr>
            <a:endParaRPr lang="el-GR" dirty="0"/>
          </a:p>
          <a:p>
            <a:pPr marL="0" indent="0" algn="just">
              <a:buNone/>
            </a:pPr>
            <a:r>
              <a:rPr lang="el-GR" b="1" dirty="0"/>
              <a:t>Στην περίπτωση που ο Αξιολογούμενος </a:t>
            </a:r>
            <a:r>
              <a:rPr lang="el-GR" b="1" u="sng" dirty="0"/>
              <a:t>δεν</a:t>
            </a:r>
            <a:r>
              <a:rPr lang="el-GR" b="1" dirty="0"/>
              <a:t> ασκεί καθήκοντα θέσης ευθύνης:</a:t>
            </a:r>
          </a:p>
          <a:p>
            <a:pPr marL="0" indent="0" algn="just">
              <a:buNone/>
            </a:pPr>
            <a:r>
              <a:rPr lang="el-GR" dirty="0"/>
              <a:t>1. Αναφέρεται η συζήτηση στον ρόλο του υπαλλήλου εντός της Μονάδας και στο πλαίσιο υλοποίησης των στόχων της.</a:t>
            </a:r>
          </a:p>
          <a:p>
            <a:pPr marL="0" indent="0" algn="just">
              <a:buNone/>
            </a:pPr>
            <a:r>
              <a:rPr lang="el-GR" dirty="0"/>
              <a:t>2. Αναφέρονται οι επιδιώξεις του Αξιολογούμενου και του Αξιολογητή για το έτος αξιολόγησης.</a:t>
            </a:r>
          </a:p>
          <a:p>
            <a:pPr marL="0" indent="0" algn="just">
              <a:buNone/>
            </a:pPr>
            <a:r>
              <a:rPr lang="el-GR" dirty="0">
                <a:solidFill>
                  <a:srgbClr val="FF0000"/>
                </a:solidFill>
              </a:rPr>
              <a:t>Σημείωση:</a:t>
            </a:r>
            <a:r>
              <a:rPr lang="el-GR" dirty="0"/>
              <a:t> Αν η συζήτηση δεν μπορεί να πραγματοποιηθεί διά ζώσης, διενεργείται με κάθε πρόσφορο τρόπο (με χρήση των σύγχρονων εργαλείων τηλεδιάσκεψης, τηλεφώνου, ηλεκτρονικού ταχυδρομείου).</a:t>
            </a:r>
          </a:p>
        </p:txBody>
      </p:sp>
    </p:spTree>
    <p:extLst>
      <p:ext uri="{BB962C8B-B14F-4D97-AF65-F5344CB8AC3E}">
        <p14:creationId xmlns:p14="http://schemas.microsoft.com/office/powerpoint/2010/main" val="18383431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Έντυπο/πεδία προς συμπλήρωση</a:t>
            </a:r>
          </a:p>
        </p:txBody>
      </p:sp>
      <p:sp>
        <p:nvSpPr>
          <p:cNvPr id="3" name="Θέση περιεχομένου 2"/>
          <p:cNvSpPr>
            <a:spLocks noGrp="1"/>
          </p:cNvSpPr>
          <p:nvPr>
            <p:ph idx="1"/>
          </p:nvPr>
        </p:nvSpPr>
        <p:spPr>
          <a:xfrm>
            <a:off x="557350" y="2542903"/>
            <a:ext cx="11103428" cy="4032067"/>
          </a:xfrm>
        </p:spPr>
        <p:txBody>
          <a:bodyPr>
            <a:normAutofit fontScale="77500" lnSpcReduction="20000"/>
          </a:bodyPr>
          <a:lstStyle/>
          <a:p>
            <a:pPr marL="0" indent="0" algn="ctr">
              <a:buNone/>
            </a:pPr>
            <a:r>
              <a:rPr lang="el-GR" sz="3800" b="1" dirty="0">
                <a:solidFill>
                  <a:schemeClr val="accent2">
                    <a:lumMod val="75000"/>
                  </a:schemeClr>
                </a:solidFill>
              </a:rPr>
              <a:t>Α΄  Στάδιο</a:t>
            </a:r>
          </a:p>
          <a:p>
            <a:pPr marL="0" indent="0">
              <a:buNone/>
            </a:pPr>
            <a:r>
              <a:rPr lang="el-GR" b="1" u="sng" dirty="0"/>
              <a:t>Μέρος Α΄</a:t>
            </a:r>
            <a:r>
              <a:rPr lang="el-GR" b="1" dirty="0"/>
              <a:t> </a:t>
            </a:r>
          </a:p>
          <a:p>
            <a:pPr>
              <a:buFont typeface="Wingdings" panose="05000000000000000000" pitchFamily="2" charset="2"/>
              <a:buChar char="§"/>
            </a:pPr>
            <a:r>
              <a:rPr lang="el-GR" dirty="0"/>
              <a:t>Ονοματεπώνυμο/πατρώνυμο του αξιολογούμενου</a:t>
            </a:r>
          </a:p>
          <a:p>
            <a:pPr>
              <a:buFont typeface="Wingdings" panose="05000000000000000000" pitchFamily="2" charset="2"/>
              <a:buChar char="§"/>
            </a:pPr>
            <a:r>
              <a:rPr lang="el-GR" dirty="0"/>
              <a:t>Κατηγορία/ Κλάδο/ Βαθμό (για μόνιμο υπάλληλο)</a:t>
            </a:r>
          </a:p>
          <a:p>
            <a:pPr>
              <a:buFont typeface="Wingdings" panose="05000000000000000000" pitchFamily="2" charset="2"/>
              <a:buChar char="§"/>
            </a:pPr>
            <a:r>
              <a:rPr lang="el-GR" dirty="0"/>
              <a:t>Εκπαιδευτική Βαθμίδα/ Ειδικότητα/ Βαθμό (για υπάλληλο Ι.Δ.Α.Χ.)</a:t>
            </a:r>
          </a:p>
          <a:p>
            <a:pPr>
              <a:buFont typeface="Wingdings" panose="05000000000000000000" pitchFamily="2" charset="2"/>
              <a:buChar char="§"/>
            </a:pPr>
            <a:r>
              <a:rPr lang="el-GR" dirty="0"/>
              <a:t>Θέση ευθύνης</a:t>
            </a:r>
          </a:p>
          <a:p>
            <a:pPr>
              <a:buFont typeface="Wingdings" panose="05000000000000000000" pitchFamily="2" charset="2"/>
              <a:buChar char="§"/>
            </a:pPr>
            <a:r>
              <a:rPr lang="el-GR" dirty="0"/>
              <a:t>Χρονική περίοδος αξιολόγησης</a:t>
            </a:r>
          </a:p>
          <a:p>
            <a:pPr>
              <a:buFont typeface="Wingdings" panose="05000000000000000000" pitchFamily="2" charset="2"/>
              <a:buChar char="§"/>
            </a:pPr>
            <a:r>
              <a:rPr lang="el-GR" dirty="0"/>
              <a:t>Ημερομηνία Υποχρεωτικής Συνάντησης Προγραμματισμού Εργασιών</a:t>
            </a:r>
          </a:p>
          <a:p>
            <a:pPr>
              <a:buFont typeface="Wingdings" panose="05000000000000000000" pitchFamily="2" charset="2"/>
              <a:buChar char="§"/>
            </a:pPr>
            <a:r>
              <a:rPr lang="el-GR" dirty="0"/>
              <a:t>Υπουργείο/Φορέας</a:t>
            </a:r>
          </a:p>
          <a:p>
            <a:pPr>
              <a:buFont typeface="Wingdings" panose="05000000000000000000" pitchFamily="2" charset="2"/>
              <a:buChar char="§"/>
            </a:pPr>
            <a:r>
              <a:rPr lang="el-GR" dirty="0"/>
              <a:t>Γενική/Ειδική Γραμματεία/ΝΠΔΔ</a:t>
            </a:r>
          </a:p>
          <a:p>
            <a:pPr>
              <a:buFont typeface="Wingdings" panose="05000000000000000000" pitchFamily="2" charset="2"/>
              <a:buChar char="§"/>
            </a:pPr>
            <a:r>
              <a:rPr lang="el-GR" dirty="0"/>
              <a:t>Γενική Διεύθυνση</a:t>
            </a:r>
          </a:p>
          <a:p>
            <a:pPr>
              <a:buFont typeface="Wingdings" panose="05000000000000000000" pitchFamily="2" charset="2"/>
              <a:buChar char="§"/>
            </a:pPr>
            <a:r>
              <a:rPr lang="el-GR" dirty="0"/>
              <a:t>Διεύθυνση</a:t>
            </a:r>
          </a:p>
          <a:p>
            <a:pPr>
              <a:buFont typeface="Wingdings" panose="05000000000000000000" pitchFamily="2" charset="2"/>
              <a:buChar char="§"/>
            </a:pPr>
            <a:r>
              <a:rPr lang="el-GR" dirty="0"/>
              <a:t>Τμήμα</a:t>
            </a:r>
          </a:p>
        </p:txBody>
      </p:sp>
    </p:spTree>
    <p:extLst>
      <p:ext uri="{BB962C8B-B14F-4D97-AF65-F5344CB8AC3E}">
        <p14:creationId xmlns:p14="http://schemas.microsoft.com/office/powerpoint/2010/main" val="4121410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88274" y="973668"/>
            <a:ext cx="9028093" cy="706964"/>
          </a:xfrm>
        </p:spPr>
        <p:txBody>
          <a:bodyPr/>
          <a:lstStyle/>
          <a:p>
            <a:pPr algn="ctr"/>
            <a:r>
              <a:rPr lang="el-GR" b="1" dirty="0">
                <a:effectLst>
                  <a:outerShdw blurRad="38100" dist="38100" dir="2700000" algn="tl">
                    <a:srgbClr val="000000">
                      <a:alpha val="43137"/>
                    </a:srgbClr>
                  </a:outerShdw>
                </a:effectLst>
              </a:rPr>
              <a:t>1. Εξυπηρέτηση Αναγκών Πολίτη</a:t>
            </a:r>
          </a:p>
        </p:txBody>
      </p:sp>
      <p:sp>
        <p:nvSpPr>
          <p:cNvPr id="3" name="Θέση περιεχομένου 2"/>
          <p:cNvSpPr>
            <a:spLocks noGrp="1"/>
          </p:cNvSpPr>
          <p:nvPr>
            <p:ph idx="1"/>
          </p:nvPr>
        </p:nvSpPr>
        <p:spPr>
          <a:xfrm>
            <a:off x="435430" y="2481943"/>
            <a:ext cx="11146970" cy="3927566"/>
          </a:xfrm>
        </p:spPr>
        <p:txBody>
          <a:bodyPr>
            <a:normAutofit/>
          </a:bodyPr>
          <a:lstStyle/>
          <a:p>
            <a:pPr algn="just"/>
            <a:r>
              <a:rPr lang="el-GR" sz="2400" dirty="0"/>
              <a:t>Επιδίωξη υπαλλήλου για την κατανόηση των αναγκών του πολίτη, επίδειξη ενδιαφέροντος .</a:t>
            </a:r>
          </a:p>
          <a:p>
            <a:pPr algn="just"/>
            <a:r>
              <a:rPr lang="el-GR" sz="2400" dirty="0"/>
              <a:t>Εξυπηρέτηση του πολίτη χωρίς περιττές καθυστερήσεις.</a:t>
            </a:r>
          </a:p>
          <a:p>
            <a:pPr algn="just"/>
            <a:r>
              <a:rPr lang="el-GR" sz="2400" dirty="0"/>
              <a:t>Εξυπηρέτηση πάσης φύσεως συναλλαγών του πολίτη με τη Δημόσια Διοίκηση, ουσιαστική κάλυψη αιτημάτων.</a:t>
            </a:r>
          </a:p>
          <a:p>
            <a:pPr algn="just"/>
            <a:r>
              <a:rPr lang="el-GR" sz="2400" dirty="0"/>
              <a:t>Διαρκής υποστήριξη και αναλυτική ενημέρωση του συναλλασσόμενου πολίτη, ώστε να μην αμφισβητείται το έργο της Υπηρεσίας (καλλιέργεια κλίματος εμπιστοσύνης).</a:t>
            </a:r>
          </a:p>
          <a:p>
            <a:pPr marL="0" indent="0" algn="ctr">
              <a:buNone/>
            </a:pPr>
            <a:r>
              <a:rPr lang="el-GR" dirty="0">
                <a:solidFill>
                  <a:schemeClr val="accent1">
                    <a:lumMod val="60000"/>
                    <a:lumOff val="40000"/>
                  </a:schemeClr>
                </a:solidFill>
              </a:rPr>
              <a:t>(λόγω αρμοδιοτήτων οι Υπηρεσίες μας εξυπηρετούν κυρίως εκπαιδευτικούς και γονείς μαθητών)</a:t>
            </a:r>
          </a:p>
        </p:txBody>
      </p:sp>
    </p:spTree>
    <p:extLst>
      <p:ext uri="{BB962C8B-B14F-4D97-AF65-F5344CB8AC3E}">
        <p14:creationId xmlns:p14="http://schemas.microsoft.com/office/powerpoint/2010/main" val="29938352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Έντυπο/πεδία προς συμπλήρωση</a:t>
            </a:r>
          </a:p>
        </p:txBody>
      </p:sp>
      <p:sp>
        <p:nvSpPr>
          <p:cNvPr id="3" name="Θέση περιεχομένου 2"/>
          <p:cNvSpPr>
            <a:spLocks noGrp="1"/>
          </p:cNvSpPr>
          <p:nvPr>
            <p:ph idx="1"/>
          </p:nvPr>
        </p:nvSpPr>
        <p:spPr>
          <a:xfrm>
            <a:off x="1154954" y="2603500"/>
            <a:ext cx="10026852" cy="3416300"/>
          </a:xfrm>
        </p:spPr>
        <p:txBody>
          <a:bodyPr>
            <a:normAutofit/>
          </a:bodyPr>
          <a:lstStyle/>
          <a:p>
            <a:pPr marL="0" indent="0" algn="just">
              <a:buNone/>
            </a:pPr>
            <a:r>
              <a:rPr lang="el-GR" b="1" u="sng" dirty="0"/>
              <a:t>Μέρος Β΄</a:t>
            </a:r>
            <a:r>
              <a:rPr lang="el-GR" dirty="0"/>
              <a:t> </a:t>
            </a:r>
          </a:p>
          <a:p>
            <a:pPr algn="just">
              <a:buFont typeface="Wingdings" panose="05000000000000000000" pitchFamily="2" charset="2"/>
              <a:buChar char="§"/>
            </a:pPr>
            <a:r>
              <a:rPr lang="el-GR" dirty="0"/>
              <a:t>Περιγραφή Στόχου ανά κατηγορία.</a:t>
            </a:r>
          </a:p>
          <a:p>
            <a:pPr algn="just">
              <a:buFont typeface="Wingdings" panose="05000000000000000000" pitchFamily="2" charset="2"/>
              <a:buChar char="§"/>
            </a:pPr>
            <a:r>
              <a:rPr lang="el-GR" dirty="0"/>
              <a:t>ΠΡΟΣΟΧΗ: Στο Α΄ στάδιο που αφορά τον προγραμματισμό, δεν σημειώνεται το επίπεδο επίτευξης του στόχου, δηλ. δεν συμπληρώνεται βαθμολόγηση.</a:t>
            </a:r>
          </a:p>
          <a:p>
            <a:pPr algn="just">
              <a:buFont typeface="Wingdings" panose="05000000000000000000" pitchFamily="2" charset="2"/>
              <a:buChar char="§"/>
            </a:pPr>
            <a:endParaRPr lang="el-GR" dirty="0"/>
          </a:p>
          <a:p>
            <a:pPr marL="0" indent="0" algn="just">
              <a:buNone/>
            </a:pPr>
            <a:r>
              <a:rPr lang="el-GR" b="1" dirty="0"/>
              <a:t>Στοιχεία Αξιολογητή</a:t>
            </a:r>
          </a:p>
          <a:p>
            <a:pPr algn="just">
              <a:buFont typeface="Wingdings" panose="05000000000000000000" pitchFamily="2" charset="2"/>
              <a:buChar char="§"/>
            </a:pPr>
            <a:r>
              <a:rPr lang="el-GR" dirty="0"/>
              <a:t>Ονοματεπώνυμο/Πατρώνυμο</a:t>
            </a:r>
          </a:p>
          <a:p>
            <a:pPr algn="just">
              <a:buFont typeface="Wingdings" panose="05000000000000000000" pitchFamily="2" charset="2"/>
              <a:buChar char="§"/>
            </a:pPr>
            <a:r>
              <a:rPr lang="el-GR" dirty="0"/>
              <a:t>Υπογραφή</a:t>
            </a:r>
          </a:p>
        </p:txBody>
      </p:sp>
    </p:spTree>
    <p:extLst>
      <p:ext uri="{BB962C8B-B14F-4D97-AF65-F5344CB8AC3E}">
        <p14:creationId xmlns:p14="http://schemas.microsoft.com/office/powerpoint/2010/main" val="3931395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Ενέργειες: Αξιολογητές</a:t>
            </a:r>
          </a:p>
        </p:txBody>
      </p:sp>
      <p:sp>
        <p:nvSpPr>
          <p:cNvPr id="3" name="Θέση περιεχομένου 2"/>
          <p:cNvSpPr>
            <a:spLocks noGrp="1"/>
          </p:cNvSpPr>
          <p:nvPr>
            <p:ph idx="1"/>
          </p:nvPr>
        </p:nvSpPr>
        <p:spPr>
          <a:xfrm>
            <a:off x="548640" y="2603500"/>
            <a:ext cx="10972800" cy="3797300"/>
          </a:xfrm>
        </p:spPr>
        <p:txBody>
          <a:bodyPr>
            <a:normAutofit lnSpcReduction="10000"/>
          </a:bodyPr>
          <a:lstStyle/>
          <a:p>
            <a:pPr marL="0" indent="0" algn="just">
              <a:buNone/>
            </a:pPr>
            <a:r>
              <a:rPr lang="el-GR" dirty="0"/>
              <a:t>Δ. Να υποβάλουν στην οικεία οργανική μονάδα Διοικητικού/Προσωπικού, με κοινοποίηση στον αξιολογούμενο:</a:t>
            </a:r>
          </a:p>
          <a:p>
            <a:pPr algn="just">
              <a:buFont typeface="Wingdings" panose="05000000000000000000" pitchFamily="2" charset="2"/>
              <a:buChar char="§"/>
            </a:pPr>
            <a:r>
              <a:rPr lang="el-GR" b="1" dirty="0"/>
              <a:t>προκειμένου για αξιολογούμενο προϊστάμενο</a:t>
            </a:r>
            <a:r>
              <a:rPr lang="el-GR" dirty="0"/>
              <a:t>: το έντυπο «Επίτευξης Στόχων Προϊσταμένου»</a:t>
            </a:r>
          </a:p>
          <a:p>
            <a:pPr algn="just">
              <a:buFont typeface="Wingdings" panose="05000000000000000000" pitchFamily="2" charset="2"/>
              <a:buChar char="§"/>
            </a:pPr>
            <a:r>
              <a:rPr lang="el-GR" b="1" dirty="0"/>
              <a:t>προκειμένου για αξιολογούμενο υπάλληλο: </a:t>
            </a:r>
            <a:r>
              <a:rPr lang="el-GR" dirty="0"/>
              <a:t>βεβαίωση στην οποία θα δηλώνουν ότι πραγματοποιήθηκε η υποχρεωτική συζήτηση του Α΄ Σταδίου της διαδικασίας αξιολόγησης για το έτος 2023, αναφέροντας τη συγκεκριμένη ημερομηνία πραγματοποίησης της</a:t>
            </a:r>
          </a:p>
          <a:p>
            <a:pPr algn="just"/>
            <a:r>
              <a:rPr lang="el-GR" dirty="0"/>
              <a:t>Στην εξαιρετική περίπτωση που δεν κατέστη δυνατό, για λόγους ανωτέρας βίας, να πραγματοποιηθεί η συζήτηση με τον αξιολογούμενο προϊστάμενο ή υπάλληλο, ο </a:t>
            </a:r>
            <a:r>
              <a:rPr lang="el-GR" dirty="0" err="1"/>
              <a:t>αξιολογητής</a:t>
            </a:r>
            <a:r>
              <a:rPr lang="el-GR" dirty="0"/>
              <a:t> υποχρεούται να υποβάλει βεβαίωση στην οποία θα αναφέρει το γεγονός της μη πραγματοποίησης και θα την αιτιολογεί ειδικά. </a:t>
            </a:r>
          </a:p>
          <a:p>
            <a:pPr algn="just"/>
            <a:r>
              <a:rPr lang="el-GR" dirty="0"/>
              <a:t>Στην περίπτωση που ο αξιολογούμενος είναι προϊστάμενος, το ως άνω επισυνάπτεται στο έντυπο «Επίτευξης Στόχων Προϊσταμένου».</a:t>
            </a:r>
          </a:p>
        </p:txBody>
      </p:sp>
    </p:spTree>
    <p:extLst>
      <p:ext uri="{BB962C8B-B14F-4D97-AF65-F5344CB8AC3E}">
        <p14:creationId xmlns:p14="http://schemas.microsoft.com/office/powerpoint/2010/main" val="10674974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solidFill>
                  <a:schemeClr val="accent6">
                    <a:lumMod val="75000"/>
                  </a:schemeClr>
                </a:solidFill>
              </a:rPr>
              <a:t>Επισημάνσεις/κρίσιμα σημεία</a:t>
            </a:r>
          </a:p>
        </p:txBody>
      </p:sp>
      <p:sp>
        <p:nvSpPr>
          <p:cNvPr id="3" name="Θέση περιεχομένου 2"/>
          <p:cNvSpPr>
            <a:spLocks noGrp="1"/>
          </p:cNvSpPr>
          <p:nvPr>
            <p:ph idx="1"/>
          </p:nvPr>
        </p:nvSpPr>
        <p:spPr>
          <a:xfrm>
            <a:off x="461554" y="2420983"/>
            <a:ext cx="11173097" cy="4058194"/>
          </a:xfrm>
        </p:spPr>
        <p:txBody>
          <a:bodyPr>
            <a:normAutofit/>
          </a:bodyPr>
          <a:lstStyle/>
          <a:p>
            <a:pPr algn="just">
              <a:buFont typeface="Wingdings" panose="05000000000000000000" pitchFamily="2" charset="2"/>
              <a:buChar char="Ø"/>
            </a:pPr>
            <a:r>
              <a:rPr lang="el-GR" dirty="0"/>
              <a:t>Η διαδικασία αξιολόγησης του Α’ Σταδίου πρέπει να διενεργηθεί αφού έχουν ολοκληρωθεί οι αντίστοιχες ενέργειες για την αξιολόγηση του Προϊσταμένου. </a:t>
            </a:r>
          </a:p>
          <a:p>
            <a:pPr algn="just">
              <a:buFont typeface="Wingdings" panose="05000000000000000000" pitchFamily="2" charset="2"/>
              <a:buChar char="Ø"/>
            </a:pPr>
            <a:r>
              <a:rPr lang="el-GR" dirty="0"/>
              <a:t>Οι </a:t>
            </a:r>
            <a:r>
              <a:rPr lang="el-GR" dirty="0" err="1"/>
              <a:t>Αξιολογητές</a:t>
            </a:r>
            <a:r>
              <a:rPr lang="el-GR" dirty="0"/>
              <a:t> των Προϊσταμένων Οργανικών Μονάδων οφείλουν να προβαίνουν άμεσα στις παραπάνω ενέργειες που τους αφορούν, προκειμένου να υφίσταται για τους </a:t>
            </a:r>
            <a:r>
              <a:rPr lang="el-GR" dirty="0" err="1"/>
              <a:t>Αξιολογητές</a:t>
            </a:r>
            <a:r>
              <a:rPr lang="el-GR" dirty="0"/>
              <a:t> των υπαλλήλων επαρκής χρόνος ώστε να ολοκληρώνουν τη διαδικασία του Α’ Σταδίου για τους υφισταμένους τους.</a:t>
            </a:r>
          </a:p>
          <a:p>
            <a:pPr algn="just">
              <a:buFont typeface="Wingdings" panose="05000000000000000000" pitchFamily="2" charset="2"/>
              <a:buChar char="Ø"/>
            </a:pPr>
            <a:r>
              <a:rPr lang="el-GR" dirty="0"/>
              <a:t>Εφόσον η τήρηση των προϋποθέσεων το επιτρέπει, οι ενέργειες των </a:t>
            </a:r>
            <a:r>
              <a:rPr lang="el-GR" dirty="0" err="1"/>
              <a:t>Αξιολογητών</a:t>
            </a:r>
            <a:r>
              <a:rPr lang="el-GR" dirty="0"/>
              <a:t> που αφορούν τον προγραμματισμό και τη διενέργεια των υποχρεωτικών συζητήσεων πρέπει να υλοποιούνται άμεσα, με στόχο την αποτελεσματική ολοκλήρωση της διαδικασίας.</a:t>
            </a:r>
          </a:p>
          <a:p>
            <a:pPr marL="0" indent="0" algn="just">
              <a:buNone/>
            </a:pPr>
            <a:r>
              <a:rPr lang="el-GR" dirty="0">
                <a:solidFill>
                  <a:schemeClr val="accent6">
                    <a:lumMod val="75000"/>
                  </a:schemeClr>
                </a:solidFill>
              </a:rPr>
              <a:t>Σημείωση:</a:t>
            </a:r>
            <a:r>
              <a:rPr lang="el-GR" dirty="0"/>
              <a:t> Για το έτος 2023, η διαδικασία εξειδίκευσης και επιμερισμού των στόχων σε όλα τα ιεραρχικά επίπεδα ολοκληρώθηκε μέχρι την 31</a:t>
            </a:r>
            <a:r>
              <a:rPr lang="el-GR" baseline="30000" dirty="0"/>
              <a:t>η</a:t>
            </a:r>
            <a:r>
              <a:rPr lang="el-GR" dirty="0"/>
              <a:t> Μαρτίου 2023.</a:t>
            </a:r>
          </a:p>
          <a:p>
            <a:pPr algn="just"/>
            <a:endParaRPr lang="el-GR" dirty="0"/>
          </a:p>
        </p:txBody>
      </p:sp>
    </p:spTree>
    <p:extLst>
      <p:ext uri="{BB962C8B-B14F-4D97-AF65-F5344CB8AC3E}">
        <p14:creationId xmlns:p14="http://schemas.microsoft.com/office/powerpoint/2010/main" val="535823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2657" y="973668"/>
            <a:ext cx="9080344" cy="706964"/>
          </a:xfrm>
        </p:spPr>
        <p:txBody>
          <a:bodyPr/>
          <a:lstStyle/>
          <a:p>
            <a:pPr algn="ctr"/>
            <a:r>
              <a:rPr lang="el-GR" dirty="0">
                <a:effectLst>
                  <a:outerShdw blurRad="38100" dist="38100" dir="2700000" algn="tl">
                    <a:srgbClr val="000000">
                      <a:alpha val="43137"/>
                    </a:srgbClr>
                  </a:outerShdw>
                </a:effectLst>
              </a:rPr>
              <a:t>2</a:t>
            </a:r>
            <a:r>
              <a:rPr lang="el-GR" b="1" dirty="0">
                <a:effectLst>
                  <a:outerShdw blurRad="38100" dist="38100" dir="2700000" algn="tl">
                    <a:srgbClr val="000000">
                      <a:alpha val="43137"/>
                    </a:srgbClr>
                  </a:outerShdw>
                </a:effectLst>
              </a:rPr>
              <a:t>. Ομαδικότητα -Συνεργασία</a:t>
            </a:r>
          </a:p>
        </p:txBody>
      </p:sp>
      <p:sp>
        <p:nvSpPr>
          <p:cNvPr id="3" name="Θέση περιεχομένου 2"/>
          <p:cNvSpPr>
            <a:spLocks noGrp="1"/>
          </p:cNvSpPr>
          <p:nvPr>
            <p:ph idx="1"/>
          </p:nvPr>
        </p:nvSpPr>
        <p:spPr>
          <a:xfrm>
            <a:off x="557349" y="2254927"/>
            <a:ext cx="11094719" cy="4376691"/>
          </a:xfrm>
        </p:spPr>
        <p:txBody>
          <a:bodyPr>
            <a:normAutofit fontScale="85000" lnSpcReduction="20000"/>
          </a:bodyPr>
          <a:lstStyle/>
          <a:p>
            <a:pPr algn="just">
              <a:lnSpc>
                <a:spcPct val="170000"/>
              </a:lnSpc>
            </a:pPr>
            <a:r>
              <a:rPr lang="el-GR" sz="2400" dirty="0"/>
              <a:t>Συντονισμός και περιγραφή πλάνων εργασίας, αμοιβαία συμμετοχή στην παροχή έργου της ΄΄ομάδας΄΄, ανταλλαγή απόψεων και πιθανών αντιρρήσεων αντιμετώπισης ζητημάτων, </a:t>
            </a:r>
            <a:r>
              <a:rPr lang="el-GR" sz="2400" u="sng" dirty="0"/>
              <a:t>χωρίς εντάσεις και διαπληκτισμούς.</a:t>
            </a:r>
            <a:endParaRPr lang="el-GR" sz="2400" dirty="0"/>
          </a:p>
          <a:p>
            <a:pPr marL="0" indent="0" algn="just">
              <a:buNone/>
            </a:pPr>
            <a:endParaRPr lang="el-GR" sz="1100" dirty="0"/>
          </a:p>
          <a:p>
            <a:pPr algn="just"/>
            <a:r>
              <a:rPr lang="el-GR" sz="2400" dirty="0" err="1"/>
              <a:t>Διάδραση</a:t>
            </a:r>
            <a:r>
              <a:rPr lang="el-GR" sz="2400" dirty="0"/>
              <a:t> με τους συναδέλφους με τρόπο ομαδικό και απολύτως συνεργατικό. </a:t>
            </a:r>
          </a:p>
          <a:p>
            <a:pPr marL="0" indent="0" algn="just">
              <a:buNone/>
            </a:pPr>
            <a:endParaRPr lang="el-GR" sz="500" dirty="0"/>
          </a:p>
          <a:p>
            <a:pPr lvl="1" algn="just">
              <a:buFont typeface="Wingdings" panose="05000000000000000000" pitchFamily="2" charset="2"/>
              <a:buChar char="q"/>
            </a:pPr>
            <a:r>
              <a:rPr lang="el-GR" sz="2200" dirty="0">
                <a:solidFill>
                  <a:schemeClr val="accent2">
                    <a:lumMod val="75000"/>
                  </a:schemeClr>
                </a:solidFill>
                <a:effectLst>
                  <a:outerShdw blurRad="38100" dist="38100" dir="2700000" algn="tl">
                    <a:srgbClr val="000000">
                      <a:alpha val="43137"/>
                    </a:srgbClr>
                  </a:outerShdw>
                </a:effectLst>
              </a:rPr>
              <a:t>Εκπλήρωση των στόχων (μετρήσιμοι κα μη) που έχουν οριστεί ανά ΄΄</a:t>
            </a:r>
            <a:r>
              <a:rPr lang="el-GR" sz="2200" i="1" dirty="0">
                <a:solidFill>
                  <a:schemeClr val="accent2">
                    <a:lumMod val="75000"/>
                  </a:schemeClr>
                </a:solidFill>
                <a:effectLst>
                  <a:outerShdw blurRad="38100" dist="38100" dir="2700000" algn="tl">
                    <a:srgbClr val="000000">
                      <a:alpha val="43137"/>
                    </a:srgbClr>
                  </a:outerShdw>
                </a:effectLst>
              </a:rPr>
              <a:t>ομάδα εργασίας</a:t>
            </a:r>
            <a:r>
              <a:rPr lang="el-GR" sz="2200" dirty="0">
                <a:solidFill>
                  <a:schemeClr val="accent2">
                    <a:lumMod val="75000"/>
                  </a:schemeClr>
                </a:solidFill>
                <a:effectLst>
                  <a:outerShdw blurRad="38100" dist="38100" dir="2700000" algn="tl">
                    <a:srgbClr val="000000">
                      <a:alpha val="43137"/>
                    </a:srgbClr>
                  </a:outerShdw>
                </a:effectLst>
              </a:rPr>
              <a:t>΄΄ή ανά Τμήμα. </a:t>
            </a:r>
          </a:p>
          <a:p>
            <a:pPr lvl="1" algn="just">
              <a:buFont typeface="Wingdings" panose="05000000000000000000" pitchFamily="2" charset="2"/>
              <a:buChar char="q"/>
            </a:pPr>
            <a:r>
              <a:rPr lang="el-GR" sz="2200" dirty="0">
                <a:solidFill>
                  <a:schemeClr val="accent2">
                    <a:lumMod val="75000"/>
                  </a:schemeClr>
                </a:solidFill>
                <a:effectLst>
                  <a:outerShdw blurRad="38100" dist="38100" dir="2700000" algn="tl">
                    <a:srgbClr val="000000">
                      <a:alpha val="43137"/>
                    </a:srgbClr>
                  </a:outerShdw>
                </a:effectLst>
              </a:rPr>
              <a:t>Ικανοποιητική άσκηση καθηκόντων με βάση τις αρμοδιότητες κάθε Οργανικής Μονάδας. Αξιολογούνται οι υπάλληλοι: α) των πέντε (5) Τμημάτων της Υπηρεσίας (Δ/</a:t>
            </a:r>
            <a:r>
              <a:rPr lang="el-GR" sz="2200" dirty="0" err="1">
                <a:solidFill>
                  <a:schemeClr val="accent2">
                    <a:lumMod val="75000"/>
                  </a:schemeClr>
                </a:solidFill>
                <a:effectLst>
                  <a:outerShdw blurRad="38100" dist="38100" dir="2700000" algn="tl">
                    <a:srgbClr val="000000">
                      <a:alpha val="43137"/>
                    </a:srgbClr>
                  </a:outerShdw>
                </a:effectLst>
              </a:rPr>
              <a:t>νση</a:t>
            </a:r>
            <a:r>
              <a:rPr lang="el-GR" sz="2200" dirty="0">
                <a:solidFill>
                  <a:schemeClr val="accent2">
                    <a:lumMod val="75000"/>
                  </a:schemeClr>
                </a:solidFill>
                <a:effectLst>
                  <a:outerShdw blurRad="38100" dist="38100" dir="2700000" algn="tl">
                    <a:srgbClr val="000000">
                      <a:alpha val="43137"/>
                    </a:srgbClr>
                  </a:outerShdw>
                </a:effectLst>
              </a:rPr>
              <a:t> Εκπ/σης), β) των τεσσάρων (4) Τμημάτων της Υπηρεσίας (Π.Δ.Ε).</a:t>
            </a:r>
          </a:p>
          <a:p>
            <a:pPr lvl="1" algn="just">
              <a:buFont typeface="Wingdings" panose="05000000000000000000" pitchFamily="2" charset="2"/>
              <a:buChar char="q"/>
            </a:pPr>
            <a:r>
              <a:rPr lang="el-GR" sz="2200" dirty="0">
                <a:solidFill>
                  <a:schemeClr val="accent2">
                    <a:lumMod val="75000"/>
                  </a:schemeClr>
                </a:solidFill>
                <a:effectLst>
                  <a:outerShdw blurRad="38100" dist="38100" dir="2700000" algn="tl">
                    <a:srgbClr val="000000">
                      <a:alpha val="43137"/>
                    </a:srgbClr>
                  </a:outerShdw>
                </a:effectLst>
              </a:rPr>
              <a:t>Σημαντικός ο ρόλος του Προϊσταμένου.</a:t>
            </a:r>
          </a:p>
          <a:p>
            <a:pPr algn="just"/>
            <a:endParaRPr lang="el-GR" sz="2400" dirty="0"/>
          </a:p>
        </p:txBody>
      </p:sp>
    </p:spTree>
    <p:extLst>
      <p:ext uri="{BB962C8B-B14F-4D97-AF65-F5344CB8AC3E}">
        <p14:creationId xmlns:p14="http://schemas.microsoft.com/office/powerpoint/2010/main" val="1481097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81" y="973668"/>
            <a:ext cx="10875145" cy="706964"/>
          </a:xfrm>
        </p:spPr>
        <p:txBody>
          <a:bodyPr/>
          <a:lstStyle/>
          <a:p>
            <a:pPr algn="ctr"/>
            <a:r>
              <a:rPr lang="el-GR" b="1" dirty="0">
                <a:effectLst>
                  <a:outerShdw blurRad="38100" dist="38100" dir="2700000" algn="tl">
                    <a:srgbClr val="000000">
                      <a:alpha val="43137"/>
                    </a:srgbClr>
                  </a:outerShdw>
                </a:effectLst>
              </a:rPr>
              <a:t>3. Προσαρμοστικότητα - επιλογή καινοτόμων μορφών εργασίας</a:t>
            </a:r>
          </a:p>
        </p:txBody>
      </p:sp>
      <p:sp>
        <p:nvSpPr>
          <p:cNvPr id="3" name="Θέση περιεχομένου 2"/>
          <p:cNvSpPr>
            <a:spLocks noGrp="1"/>
          </p:cNvSpPr>
          <p:nvPr>
            <p:ph idx="1"/>
          </p:nvPr>
        </p:nvSpPr>
        <p:spPr>
          <a:xfrm>
            <a:off x="548640" y="2403565"/>
            <a:ext cx="11138263" cy="3988525"/>
          </a:xfrm>
        </p:spPr>
        <p:txBody>
          <a:bodyPr>
            <a:normAutofit fontScale="92500" lnSpcReduction="10000"/>
          </a:bodyPr>
          <a:lstStyle/>
          <a:p>
            <a:pPr algn="just"/>
            <a:r>
              <a:rPr lang="el-GR" sz="2400" dirty="0"/>
              <a:t>Αποτελεσματική και έγκαιρη ανταπόκριση του υπαλλήλου σε νέες συνθήκες και δεδομένα. Δεν αποκλείουμε τίποτα, είμαστε θετικοί σε όλες τις προτάσεις, επιλέγουμε τις καταλληλότερες πρακτικές για το εκάστοτε έργο.</a:t>
            </a:r>
          </a:p>
          <a:p>
            <a:pPr marL="0" indent="0" algn="just">
              <a:buNone/>
            </a:pPr>
            <a:endParaRPr lang="el-GR" dirty="0"/>
          </a:p>
          <a:p>
            <a:pPr algn="just"/>
            <a:r>
              <a:rPr lang="el-GR" sz="2400" dirty="0"/>
              <a:t>Προσαρμογή του υπαλλήλου σε βελτιωτικές μορφές εργασίας και νέα εργαλεία παραγωγής διοικητικού έργου. Διαρκής επιθυμία γνώσης νέων, ΄΄καλών πρακτικών΄΄.</a:t>
            </a:r>
          </a:p>
          <a:p>
            <a:pPr marL="0" indent="0" algn="just">
              <a:buNone/>
            </a:pPr>
            <a:r>
              <a:rPr lang="el-GR" sz="2400" dirty="0"/>
              <a:t> </a:t>
            </a:r>
          </a:p>
          <a:p>
            <a:pPr algn="just"/>
            <a:r>
              <a:rPr lang="el-GR" sz="2400" dirty="0"/>
              <a:t>Αντιμετώπιση καταστάσεων κρίσεων και ορθή διαχείριση εκτάκτων συνθηκών στην Υπηρεσία, υπό την καθοδήγηση του αρμόδιου Προϊσταμένου. </a:t>
            </a:r>
          </a:p>
          <a:p>
            <a:pPr marL="0" indent="0" algn="just">
              <a:buNone/>
            </a:pPr>
            <a:endParaRPr lang="el-GR" sz="2000" b="1" dirty="0">
              <a:solidFill>
                <a:schemeClr val="accent2">
                  <a:lumMod val="75000"/>
                </a:schemeClr>
              </a:solidFill>
            </a:endParaRPr>
          </a:p>
        </p:txBody>
      </p:sp>
    </p:spTree>
    <p:extLst>
      <p:ext uri="{BB962C8B-B14F-4D97-AF65-F5344CB8AC3E}">
        <p14:creationId xmlns:p14="http://schemas.microsoft.com/office/powerpoint/2010/main" val="2907917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6023" y="973668"/>
            <a:ext cx="10296575" cy="706964"/>
          </a:xfrm>
        </p:spPr>
        <p:txBody>
          <a:bodyPr/>
          <a:lstStyle/>
          <a:p>
            <a:pPr algn="ctr"/>
            <a:r>
              <a:rPr lang="el-GR" dirty="0">
                <a:effectLst>
                  <a:outerShdw blurRad="38100" dist="38100" dir="2700000" algn="tl">
                    <a:srgbClr val="000000">
                      <a:alpha val="43137"/>
                    </a:srgbClr>
                  </a:outerShdw>
                </a:effectLst>
              </a:rPr>
              <a:t>4</a:t>
            </a:r>
            <a:r>
              <a:rPr lang="el-GR" b="1" dirty="0">
                <a:effectLst>
                  <a:outerShdw blurRad="38100" dist="38100" dir="2700000" algn="tl">
                    <a:srgbClr val="000000">
                      <a:alpha val="43137"/>
                    </a:srgbClr>
                  </a:outerShdw>
                </a:effectLst>
              </a:rPr>
              <a:t>. Εξειδίκευση προσφερόμενης εργασίας </a:t>
            </a:r>
          </a:p>
        </p:txBody>
      </p:sp>
      <p:sp>
        <p:nvSpPr>
          <p:cNvPr id="3" name="Θέση περιεχομένου 2"/>
          <p:cNvSpPr>
            <a:spLocks noGrp="1"/>
          </p:cNvSpPr>
          <p:nvPr>
            <p:ph idx="1"/>
          </p:nvPr>
        </p:nvSpPr>
        <p:spPr>
          <a:xfrm>
            <a:off x="583474" y="2490651"/>
            <a:ext cx="11077303" cy="3738155"/>
          </a:xfrm>
        </p:spPr>
        <p:txBody>
          <a:bodyPr>
            <a:normAutofit lnSpcReduction="10000"/>
          </a:bodyPr>
          <a:lstStyle/>
          <a:p>
            <a:pPr algn="just"/>
            <a:r>
              <a:rPr lang="el-GR" sz="2400" dirty="0"/>
              <a:t>Επιδίωξη του υπαλλήλου για ολοκλήρωση με τον καλύτερο δυνατό τρόπο των εργασιών που έχει αναλάβει, στον ταχύτερο δυνατό χρόνο.</a:t>
            </a:r>
          </a:p>
          <a:p>
            <a:pPr algn="just"/>
            <a:endParaRPr lang="el-GR" sz="2400" dirty="0"/>
          </a:p>
          <a:p>
            <a:pPr algn="just"/>
            <a:r>
              <a:rPr lang="el-GR" sz="2400" dirty="0"/>
              <a:t> Βελτίωση ποσοτικής παραγωγής έργου, μέσα από την εξειδικευμένη αυτοματοποίηση των διαδικασιών.</a:t>
            </a:r>
          </a:p>
          <a:p>
            <a:pPr marL="0" indent="0" algn="just">
              <a:buNone/>
            </a:pPr>
            <a:endParaRPr lang="el-GR" sz="2400" dirty="0"/>
          </a:p>
          <a:p>
            <a:pPr algn="just"/>
            <a:r>
              <a:rPr lang="el-GR" sz="2400" dirty="0"/>
              <a:t>Αποτελεσματική ολοκλήρωση εργασίας, βελτίωση της ποιότητας παρεχόμενων υπηρεσιών, τήρηση χρονοδιαγράμματος επίτευξης στόχων.</a:t>
            </a:r>
            <a:endParaRPr lang="el-GR" dirty="0"/>
          </a:p>
        </p:txBody>
      </p:sp>
    </p:spTree>
    <p:extLst>
      <p:ext uri="{BB962C8B-B14F-4D97-AF65-F5344CB8AC3E}">
        <p14:creationId xmlns:p14="http://schemas.microsoft.com/office/powerpoint/2010/main" val="7143508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ξιομνημόνευτο">
  <a:themeElements>
    <a:clrScheme name="Αξιομνημόνευτο">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Αξιομνημόνευτο">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Αξιομνημόνευτο">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Αξιομνημόνευτο</Template>
  <TotalTime>2101</TotalTime>
  <Words>5742</Words>
  <Application>Microsoft Office PowerPoint</Application>
  <PresentationFormat>Ευρεία οθόνη</PresentationFormat>
  <Paragraphs>340</Paragraphs>
  <Slides>62</Slides>
  <Notes>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62</vt:i4>
      </vt:variant>
    </vt:vector>
  </HeadingPairs>
  <TitlesOfParts>
    <vt:vector size="67" baseType="lpstr">
      <vt:lpstr>Calibri</vt:lpstr>
      <vt:lpstr>Century Gothic</vt:lpstr>
      <vt:lpstr>Wingdings</vt:lpstr>
      <vt:lpstr>Wingdings 2</vt:lpstr>
      <vt:lpstr>Αξιομνημόνευτο</vt:lpstr>
      <vt:lpstr>Νέο Σύστημα  Στοχοθεσίας, Αξιολόγησης και Ανταμοιβής στον Δημόσιο Τομέα  Ενιαίο Πλαίσιο Δεξιοτήτων </vt:lpstr>
      <vt:lpstr>Επιδίωξη Νομοθέτη με τον Ν.4940/2022</vt:lpstr>
      <vt:lpstr>ΜΕΡΟΣ Α΄ Ενιαίο Πλαίσιο Δεξιοτήτων στη Δημόσια Διοίκηση (ανάλυση εννοιών)</vt:lpstr>
      <vt:lpstr>Ενιαίο Πλαίσιο Δεξιοτήτων   -γενική θεώρηση αντικειμένου-</vt:lpstr>
      <vt:lpstr>Ανάλυση Ενιαίου Πλαισίου Δεξιοτήτων</vt:lpstr>
      <vt:lpstr>1. Εξυπηρέτηση Αναγκών Πολίτη</vt:lpstr>
      <vt:lpstr>2. Ομαδικότητα -Συνεργασία</vt:lpstr>
      <vt:lpstr>3. Προσαρμοστικότητα - επιλογή καινοτόμων μορφών εργασίας</vt:lpstr>
      <vt:lpstr>4. Εξειδίκευση προσφερόμενης εργασίας </vt:lpstr>
      <vt:lpstr>5. Οργάνωση και Προγραμματισμός έργου</vt:lpstr>
      <vt:lpstr>6. Επίλυση προβλημάτων και Δημιουργικότητα</vt:lpstr>
      <vt:lpstr>7. Επαγγελματισμός</vt:lpstr>
      <vt:lpstr>8. Διαρκής προσπάθεια απόκτησης εξειδικευμένης γνώσης </vt:lpstr>
      <vt:lpstr>9. Άσκηση ηγετικών καθηκόντων</vt:lpstr>
      <vt:lpstr>         ΜΕΡΟΣ Β΄ Αξιολόγηση και Στοχοθεσία στον Δημόσιο Τομέα</vt:lpstr>
      <vt:lpstr>Γενικές πληροφορίες…</vt:lpstr>
      <vt:lpstr>Κεντρικός ο ρόλος του Προϊσταμένου/ης</vt:lpstr>
      <vt:lpstr>    Σ Τ Ο Χ Ο Θ Ε Σ Ι Α  Στόχοι Μονάδας – Σφυγμός Μονάδας – Σχέδιο Ανάπτυξης</vt:lpstr>
      <vt:lpstr>…συνέχεια.</vt:lpstr>
      <vt:lpstr>Επισήμανση:</vt:lpstr>
      <vt:lpstr>Δεξιότητες Προϊσταμένων και υπαλλήλων</vt:lpstr>
      <vt:lpstr>…συνέχεια ανάλυσης εννοιών.</vt:lpstr>
      <vt:lpstr>Αξιολογητές - Προϊστάμενοι</vt:lpstr>
      <vt:lpstr>Επισημαίνεται:</vt:lpstr>
      <vt:lpstr>Γενικές Αρχές Συστήματος Αξιολόγησης</vt:lpstr>
      <vt:lpstr>Γενικές Αρχές Συστήματος Αξιολόγησης</vt:lpstr>
      <vt:lpstr>Γενικές Αρχές Συστήματος Αξιολόγησης</vt:lpstr>
      <vt:lpstr>Στοχοθεσία</vt:lpstr>
      <vt:lpstr> Διαδικασία καθορισμού και αναθεώρησης στόχων </vt:lpstr>
      <vt:lpstr> Διαδικασία καθορισμού και αναθεώρησης στόχων </vt:lpstr>
      <vt:lpstr>Καθορισμός στόχων</vt:lpstr>
      <vt:lpstr>Καθορισμός και Επιμερισμός των Στόχων</vt:lpstr>
      <vt:lpstr>ΚΑΤΗΓΟΡΙΕΣ ΣΤΟΧΩΝ</vt:lpstr>
      <vt:lpstr>Εσωτερική οργάνωση και λειτουργία της Οργανικής Μονάδας </vt:lpstr>
      <vt:lpstr>Γνώσεις, δεξιότητες και ικανότητες των υπαλλήλων</vt:lpstr>
      <vt:lpstr>Αξιολόγηση Προϊσταμένων</vt:lpstr>
      <vt:lpstr>Α΄ Στάδιο (μήνας Ιανουάριος)</vt:lpstr>
      <vt:lpstr>Διαδικασία Αξιολόγησης Προϊσταμένων</vt:lpstr>
      <vt:lpstr>Β΄ Στάδιο (μήνας Μάιος)</vt:lpstr>
      <vt:lpstr>Β΄ Στάδιο (συνέχεια)</vt:lpstr>
      <vt:lpstr>Γ΄ Στάδιο (μήνας Δεκέμβριος)</vt:lpstr>
      <vt:lpstr>Παρατήρηση:</vt:lpstr>
      <vt:lpstr>Σημαντική επισήμανση:</vt:lpstr>
      <vt:lpstr>Βαθμολογία αξιολόγησης</vt:lpstr>
      <vt:lpstr>Βαθμολογία αξιολόγησης (συνέχεια)</vt:lpstr>
      <vt:lpstr>Βαθμολογία αξιολόγησης (συνέχεια)</vt:lpstr>
      <vt:lpstr>Αξιολόγησης υπαλλήλων Α΄ Στάδιο (μήνας Ιανουάριος)</vt:lpstr>
      <vt:lpstr>Β΄ Στάδιο (μήνας Μάιος)</vt:lpstr>
      <vt:lpstr>Γ΄ Στάδιο (μήνας Δεκέμβριος)</vt:lpstr>
      <vt:lpstr>Γ΄ Στάδιο (μήνας Δεκέμβριος)…</vt:lpstr>
      <vt:lpstr>Έκθεση αξιολόγησης υπαλλήλου</vt:lpstr>
      <vt:lpstr>ΕΝΕΡΓΕΙΕΣ Α΄ ΣΤΑΔΙΟΥ ΑΞΙΟΛΟΓΙΚΗΣ ΠΕΡΙΟΔΟΥ 2023 (πρώτη εφαρμογή νέας Αξιολόγησης)</vt:lpstr>
      <vt:lpstr>Α΄ Στάδιο (από 13/2/2023 έως 31/3/2023)</vt:lpstr>
      <vt:lpstr>Ενέργειες Τμήματος Γ΄ Προσωπικού</vt:lpstr>
      <vt:lpstr>Ενέργειες Τμήματος Γ΄ Προσωπικού (συνέχεια)</vt:lpstr>
      <vt:lpstr>Ενέργειες Τμήματος Γ΄ Προσωπικού (συνέχεια)</vt:lpstr>
      <vt:lpstr>Ενέργειες Αξιολογητών:</vt:lpstr>
      <vt:lpstr>Περιεχόμενο και τρόπος πραγματοποίησης συζήτησης</vt:lpstr>
      <vt:lpstr>Έντυπο/πεδία προς συμπλήρωση</vt:lpstr>
      <vt:lpstr>Έντυπο/πεδία προς συμπλήρωση</vt:lpstr>
      <vt:lpstr>Ενέργειες: Αξιολογητές</vt:lpstr>
      <vt:lpstr>Επισημάνσεις/κρίσιμα σημεία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Σύστημα Στοχοθεσίας, Αξιολόγησης  - Ανταμοιβής &amp; Ενιαίο Πλαίσιο Δεξιοτήτων</dc:title>
  <dc:creator>a.patsiavoura</dc:creator>
  <cp:lastModifiedBy>Σπυρίδων Αυλωνίτης</cp:lastModifiedBy>
  <cp:revision>246</cp:revision>
  <cp:lastPrinted>2022-07-08T07:31:51Z</cp:lastPrinted>
  <dcterms:created xsi:type="dcterms:W3CDTF">2022-07-06T07:05:12Z</dcterms:created>
  <dcterms:modified xsi:type="dcterms:W3CDTF">2023-07-10T08:59:57Z</dcterms:modified>
</cp:coreProperties>
</file>