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6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C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99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4170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2449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7105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0616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9845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0328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673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319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283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076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481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049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00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275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029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368011C-974D-4624-9C65-B7AB6E18A752}" type="datetimeFigureOut">
              <a:rPr lang="el-GR" smtClean="0"/>
              <a:pPr/>
              <a:t>13/7/2023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A32ACC6-818F-42D3-929F-D0899B04DB6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7235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ΣΧΟΛΙΚΗ ΗΓΕΣΙΑ ΚΑΙ ΔΙΟΙΚΗΣΗ-Η ΔΙΑΧΕΙΡΙΣΗ ΤΗΣ ΚΑΙΝΟΤΟΜΙΑΣ 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0551824" cy="1947333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ΔΙΟΝΥΣΙΟΣ ΠΟΘΟΣ 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ΔΔΕ ΖΑΚΥΝΘΟΥ 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ΚΕΡΚΥΡΑ 11 ΙΟΥΛΙΟΥ 2023 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371600" y="748144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Στάδιο </a:t>
            </a:r>
            <a:r>
              <a:rPr lang="el-GR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της </a:t>
            </a:r>
            <a:r>
              <a:rPr lang="el-GR" sz="36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αξιολόγησης </a:t>
            </a:r>
            <a:r>
              <a:rPr lang="el-GR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και </a:t>
            </a:r>
            <a:r>
              <a:rPr lang="el-GR" sz="36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παρακολούθησης </a:t>
            </a:r>
            <a:r>
              <a:rPr lang="el-GR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l-GR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evaluating</a:t>
            </a:r>
            <a:r>
              <a:rPr lang="el-GR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l-GR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monitoring</a:t>
            </a:r>
            <a:r>
              <a:rPr lang="el-GR" sz="36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της </a:t>
            </a:r>
            <a:r>
              <a:rPr lang="el-GR" sz="360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αλλαγής</a:t>
            </a:r>
            <a:r>
              <a:rPr lang="el-GR" sz="360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el-GR" sz="36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l-GR" sz="3600" dirty="0" smtClean="0">
                <a:solidFill>
                  <a:schemeClr val="bg1"/>
                </a:solidFill>
              </a:rPr>
              <a:t>Τρία </a:t>
            </a:r>
            <a:r>
              <a:rPr lang="el-GR" sz="3600" dirty="0">
                <a:solidFill>
                  <a:schemeClr val="bg1"/>
                </a:solidFill>
              </a:rPr>
              <a:t>στάδια της </a:t>
            </a:r>
            <a:r>
              <a:rPr lang="el-GR" sz="3600" dirty="0" smtClean="0">
                <a:solidFill>
                  <a:schemeClr val="bg1"/>
                </a:solidFill>
              </a:rPr>
              <a:t>αλλαγής: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 Η </a:t>
            </a:r>
            <a:r>
              <a:rPr lang="el-GR" sz="3600" dirty="0" err="1">
                <a:solidFill>
                  <a:schemeClr val="bg1"/>
                </a:solidFill>
              </a:rPr>
              <a:t>αποπαγιοποίηση</a:t>
            </a:r>
            <a:r>
              <a:rPr lang="el-GR" sz="3600" dirty="0">
                <a:solidFill>
                  <a:schemeClr val="bg1"/>
                </a:solidFill>
              </a:rPr>
              <a:t> (</a:t>
            </a:r>
            <a:r>
              <a:rPr lang="el-GR" sz="3600" dirty="0" err="1">
                <a:solidFill>
                  <a:schemeClr val="bg1"/>
                </a:solidFill>
              </a:rPr>
              <a:t>unfreezing</a:t>
            </a:r>
            <a:r>
              <a:rPr lang="el-GR" sz="3600" dirty="0" smtClean="0">
                <a:solidFill>
                  <a:schemeClr val="bg1"/>
                </a:solidFill>
              </a:rPr>
              <a:t>),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 Η </a:t>
            </a:r>
            <a:r>
              <a:rPr lang="el-GR" sz="3600" dirty="0">
                <a:solidFill>
                  <a:schemeClr val="bg1"/>
                </a:solidFill>
              </a:rPr>
              <a:t>κίνηση (</a:t>
            </a:r>
            <a:r>
              <a:rPr lang="el-GR" sz="3600" dirty="0" err="1">
                <a:solidFill>
                  <a:schemeClr val="bg1"/>
                </a:solidFill>
              </a:rPr>
              <a:t>movement</a:t>
            </a:r>
            <a:r>
              <a:rPr lang="el-GR" sz="3600" dirty="0">
                <a:solidFill>
                  <a:schemeClr val="bg1"/>
                </a:solidFill>
              </a:rPr>
              <a:t>) </a:t>
            </a:r>
            <a:endParaRPr lang="el-GR" sz="36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 Η </a:t>
            </a:r>
            <a:r>
              <a:rPr lang="el-GR" sz="3600" dirty="0" err="1">
                <a:solidFill>
                  <a:schemeClr val="bg1"/>
                </a:solidFill>
              </a:rPr>
              <a:t>επαναπαγιοποίηση</a:t>
            </a:r>
            <a:r>
              <a:rPr lang="el-GR" sz="3600" dirty="0">
                <a:solidFill>
                  <a:schemeClr val="bg1"/>
                </a:solidFill>
              </a:rPr>
              <a:t> (</a:t>
            </a:r>
            <a:r>
              <a:rPr lang="el-GR" sz="3600" dirty="0" err="1">
                <a:solidFill>
                  <a:schemeClr val="bg1"/>
                </a:solidFill>
              </a:rPr>
              <a:t>refreezing</a:t>
            </a:r>
            <a:r>
              <a:rPr lang="el-GR" sz="3600" dirty="0">
                <a:solidFill>
                  <a:schemeClr val="bg1"/>
                </a:solidFill>
              </a:rPr>
              <a:t>)</a:t>
            </a:r>
            <a:r>
              <a:rPr lang="el-GR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l-G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85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29490" y="748145"/>
            <a:ext cx="11499273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Διευθυντής είναι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 πρόσωπο που θα </a:t>
            </a: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κληθεί: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Να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γνωστοποιήσει τις επικείμενες αλλαγές, </a:t>
            </a:r>
            <a:endParaRPr lang="el-GR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Να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ενημερώσει το λοιπό εκπαιδευτικό προσωπικό </a:t>
            </a:r>
            <a:endParaRPr lang="el-GR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Να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ενδιαφερθεί για την αποτελεσματικότητα της μετάβασης. </a:t>
            </a:r>
            <a:endParaRPr lang="el-GR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Θα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πρέπει να γνωρίζει τις θεωρητικές αρχές αναφορικά με τη διαχείριση της αλλαγής και να τις μεταδώσει </a:t>
            </a: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στους συνεργάτες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του εκπαιδευτικούς. </a:t>
            </a:r>
            <a:endParaRPr lang="el-GR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Θα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πρέπει να έχει μια αμφίδρομη και αποτελεσματική επικοινωνία τόσο με το εσωτερικό περιβάλλον του οργανισμού όσο και με το </a:t>
            </a: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εξωτερικό.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Θα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κληθεί από την υπό διαμόρφωση κατάσταση να διαχειριστεί τυχόν συγκρούσεις, να </a:t>
            </a: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</a:t>
            </a: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ρακινήσει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το προσωπικό </a:t>
            </a:r>
            <a:endParaRPr lang="el-GR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Θα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πρέπει να διοργανώσει αποδοτικές ομαδικές συναντήσεις </a:t>
            </a:r>
            <a:endParaRPr lang="el-GR" dirty="0" smtClean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Θα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επιδιώξει την </a:t>
            </a:r>
            <a:r>
              <a:rPr lang="el-GR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ενδοεπιμόρφωση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των συνεργατών του με </a:t>
            </a:r>
            <a:r>
              <a:rPr lang="el-GR" dirty="0" smtClean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στόχο  την </a:t>
            </a:r>
            <a:r>
              <a:rPr lang="el-GR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επιτυχία της μετάβασης στη νέα κατάσταση.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5841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l-GR" dirty="0"/>
              <a:t>Σας Ευχαριστώ </a:t>
            </a:r>
          </a:p>
          <a:p>
            <a:pPr algn="ctr"/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545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955963" y="1039091"/>
            <a:ext cx="103909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 smtClean="0"/>
              <a:t>Σκοπός της σύγχρονης διοικητικής εκπαίδευσης δεν είναι μόνο η αποτελεσματική διαχείριση της παρούσας κατάστασης (status quo) από τους </a:t>
            </a:r>
            <a:r>
              <a:rPr lang="el-GR" sz="3600" dirty="0" smtClean="0"/>
              <a:t>Διευθυντές ΣΜ, </a:t>
            </a:r>
            <a:r>
              <a:rPr lang="el-GR" sz="3600" dirty="0" smtClean="0"/>
              <a:t>αλλά κυρίως η ανάπτυξη της ικανότητάς τους να διαχειρίζονται και να κατευθύνουν αλλαγές (</a:t>
            </a:r>
            <a:r>
              <a:rPr lang="el-GR" sz="3600" dirty="0" err="1" smtClean="0"/>
              <a:t>Everard</a:t>
            </a:r>
            <a:r>
              <a:rPr lang="el-GR" sz="3600" dirty="0" smtClean="0"/>
              <a:t>, </a:t>
            </a:r>
            <a:r>
              <a:rPr lang="el-GR" sz="3600" dirty="0" err="1" smtClean="0"/>
              <a:t>Morris</a:t>
            </a:r>
            <a:r>
              <a:rPr lang="el-GR" sz="3600" dirty="0" smtClean="0"/>
              <a:t> &amp; </a:t>
            </a:r>
            <a:r>
              <a:rPr lang="el-GR" sz="3600" dirty="0" err="1" smtClean="0"/>
              <a:t>Wilson</a:t>
            </a:r>
            <a:r>
              <a:rPr lang="el-GR" sz="3600" dirty="0" smtClean="0"/>
              <a:t>, 2004).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246437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141411" y="685800"/>
            <a:ext cx="10288589" cy="1143000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ΠΡΟΣΦΑΤΕΣ ΚΑΙΝΟΤΟΜΕΣ ΔΡΑΣΕΙΣ  ΣΤΗ ΕΚΠΑΙΔΕΥΣΗ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>
          <a:xfrm>
            <a:off x="858981" y="1828801"/>
            <a:ext cx="8359631" cy="415713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Δημιουργία Τάξεων Υποδοχής για Πρόσφυγες Μαθητές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Εισαγωγή των ΤΠΕ στην εκπαίδευση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Καθιέρωση Ενισχυτικής Διδασκαλίας στα Ειδικά Μαθήματα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Η διδασκαλία της Αγγλικής Γλώσσας στο Νηπιαγωγείο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Εισαγωγή στο Γυμνάσιο του Προγράμματος Σχολικών Δεξιοτήτων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Αξιολόγηση της Σχολικής Μονάδας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Αξιολόγηση των Εκπαιδευτικών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Εισαγωγή θεσμού Μέντορα και Συντονιστή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183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rgbClr val="FFC000"/>
                </a:solidFill>
              </a:rPr>
              <a:t>Εσωτερικό Περιβάλλον</a:t>
            </a:r>
            <a:endParaRPr lang="el-GR" sz="3200" dirty="0">
              <a:solidFill>
                <a:srgbClr val="FFC000"/>
              </a:solidFill>
            </a:endParaRPr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2"/>
          </p:nvPr>
        </p:nvSpPr>
        <p:spPr>
          <a:xfrm>
            <a:off x="684211" y="1270528"/>
            <a:ext cx="4937655" cy="4631507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Σχολική Διεύθυνση</a:t>
            </a:r>
          </a:p>
          <a:p>
            <a:r>
              <a:rPr lang="el-GR" sz="3200" dirty="0" smtClean="0"/>
              <a:t>Εκπαιδευτικοί</a:t>
            </a:r>
          </a:p>
          <a:p>
            <a:r>
              <a:rPr lang="el-GR" sz="3200" dirty="0" smtClean="0"/>
              <a:t>Μαθητές </a:t>
            </a:r>
          </a:p>
          <a:p>
            <a:r>
              <a:rPr lang="el-GR" sz="3200" dirty="0" err="1" smtClean="0"/>
              <a:t>Οργανικότητα</a:t>
            </a:r>
            <a:r>
              <a:rPr lang="el-GR" sz="3200" dirty="0" smtClean="0"/>
              <a:t> και τοποθεσία σχολικής μονάδας</a:t>
            </a:r>
            <a:endParaRPr lang="el-GR" sz="3200" dirty="0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rgbClr val="FFC000"/>
                </a:solidFill>
              </a:rPr>
              <a:t>Εξωτερικό Περιβάλλον </a:t>
            </a:r>
            <a:endParaRPr lang="el-GR" sz="3200" dirty="0">
              <a:solidFill>
                <a:srgbClr val="FFC000"/>
              </a:solidFill>
            </a:endParaRP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4930920"/>
          </a:xfrm>
        </p:spPr>
        <p:txBody>
          <a:bodyPr>
            <a:normAutofit fontScale="92500"/>
          </a:bodyPr>
          <a:lstStyle/>
          <a:p>
            <a:r>
              <a:rPr lang="el-GR" sz="3200" dirty="0" smtClean="0"/>
              <a:t>Γενικό: </a:t>
            </a:r>
            <a:r>
              <a:rPr lang="el-GR" sz="3200" dirty="0"/>
              <a:t>κοινωνικοί, πολιτικοί-νομικοί, οικονομικοί, τεχνολογικοί και </a:t>
            </a:r>
            <a:r>
              <a:rPr lang="el-GR" sz="3200" dirty="0" smtClean="0"/>
              <a:t>πολιτιστικοί λόγοι</a:t>
            </a:r>
          </a:p>
          <a:p>
            <a:r>
              <a:rPr lang="el-GR" sz="3200" dirty="0"/>
              <a:t>Ειδικό: κοινωνικές ομάδες επίσημες και ανεπίσημες, που επηρεάζουν άμεσα την εκπαιδευτική διαδικασία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9501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845127" y="374073"/>
            <a:ext cx="10529455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FFC000"/>
                </a:solidFill>
              </a:rPr>
              <a:t>Παράγοντες που </a:t>
            </a:r>
            <a:r>
              <a:rPr lang="el-GR" sz="2800" dirty="0" err="1" smtClean="0">
                <a:solidFill>
                  <a:srgbClr val="FFC000"/>
                </a:solidFill>
              </a:rPr>
              <a:t>επηρεαζουν</a:t>
            </a:r>
            <a:r>
              <a:rPr lang="el-GR" sz="2800" dirty="0" smtClean="0">
                <a:solidFill>
                  <a:srgbClr val="FFC000"/>
                </a:solidFill>
              </a:rPr>
              <a:t> και </a:t>
            </a:r>
            <a:r>
              <a:rPr lang="el-GR" sz="2800" dirty="0" err="1" smtClean="0">
                <a:solidFill>
                  <a:srgbClr val="FFC000"/>
                </a:solidFill>
              </a:rPr>
              <a:t>επηρεαζονται</a:t>
            </a:r>
            <a:r>
              <a:rPr lang="el-GR" sz="2800" dirty="0" smtClean="0">
                <a:solidFill>
                  <a:srgbClr val="FFC000"/>
                </a:solidFill>
              </a:rPr>
              <a:t> από τις διαδικασίες των αλλαγών</a:t>
            </a:r>
            <a:r>
              <a:rPr lang="el-GR" dirty="0" smtClean="0">
                <a:solidFill>
                  <a:srgbClr val="FFC000"/>
                </a:solidFill>
              </a:rPr>
              <a:t>:</a:t>
            </a:r>
          </a:p>
          <a:p>
            <a:endParaRPr lang="el-GR" dirty="0" smtClean="0">
              <a:solidFill>
                <a:srgbClr val="FFC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dirty="0" smtClean="0"/>
              <a:t>Η </a:t>
            </a:r>
            <a:r>
              <a:rPr lang="el-GR" sz="3200" dirty="0"/>
              <a:t>διαφορετική οπτική γωνία από τους ενδιαφερόμενους για την </a:t>
            </a:r>
            <a:r>
              <a:rPr lang="el-GR" sz="3200" dirty="0" smtClean="0"/>
              <a:t>αλλαγή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dirty="0"/>
              <a:t>Η συνεργασία όλων, αν και είναι απαραίτητη για την επιτυχία της αλλαγής, δεν είναι </a:t>
            </a:r>
            <a:r>
              <a:rPr lang="el-GR" sz="3200" dirty="0" smtClean="0"/>
              <a:t>δεδομένη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dirty="0" smtClean="0"/>
              <a:t>Ο φόβος για το άγνωστο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dirty="0" smtClean="0"/>
              <a:t>Τα </a:t>
            </a:r>
            <a:r>
              <a:rPr lang="el-GR" sz="3200" dirty="0"/>
              <a:t>επενδυμένα «συμφέροντα</a:t>
            </a:r>
            <a:r>
              <a:rPr lang="el-GR" sz="3200" dirty="0" smtClean="0"/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200" dirty="0"/>
              <a:t>Η εμφάνιση «άτυπων» ομάδων ή και θεσμικών </a:t>
            </a:r>
            <a:endParaRPr lang="el-GR" sz="3200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l-GR" dirty="0"/>
          </a:p>
          <a:p>
            <a:endParaRPr lang="el-GR" dirty="0" smtClean="0">
              <a:solidFill>
                <a:srgbClr val="FFC000"/>
              </a:solidFill>
            </a:endParaRPr>
          </a:p>
          <a:p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67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955964" y="609600"/>
            <a:ext cx="110143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ΕΜΠΟΔΙΑ ΣΤΑ ΟΠΟΙΑ ΠΡΟΣΡΟΥΕΙ Η ΔΙΑΔΙΚΑΣΙΑ ΑΛΛΑΓΗΣ: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4400" dirty="0">
                <a:solidFill>
                  <a:schemeClr val="accent1">
                    <a:lumMod val="50000"/>
                  </a:schemeClr>
                </a:solidFill>
              </a:rPr>
              <a:t>έλλειψη πόρων, </a:t>
            </a:r>
            <a:endParaRPr lang="el-GR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4400" dirty="0" smtClean="0">
                <a:solidFill>
                  <a:schemeClr val="accent1">
                    <a:lumMod val="50000"/>
                  </a:schemeClr>
                </a:solidFill>
              </a:rPr>
              <a:t>έλλειψη </a:t>
            </a:r>
            <a:r>
              <a:rPr lang="el-GR" sz="4400" dirty="0">
                <a:solidFill>
                  <a:schemeClr val="accent1">
                    <a:lumMod val="50000"/>
                  </a:schemeClr>
                </a:solidFill>
              </a:rPr>
              <a:t>υποστήριξης, </a:t>
            </a:r>
            <a:endParaRPr lang="el-GR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4400" dirty="0" smtClean="0">
                <a:solidFill>
                  <a:schemeClr val="accent1">
                    <a:lumMod val="50000"/>
                  </a:schemeClr>
                </a:solidFill>
              </a:rPr>
              <a:t>οριοθέτηση </a:t>
            </a:r>
            <a:r>
              <a:rPr lang="el-GR" sz="4400" dirty="0">
                <a:solidFill>
                  <a:schemeClr val="accent1">
                    <a:lumMod val="50000"/>
                  </a:schemeClr>
                </a:solidFill>
              </a:rPr>
              <a:t>εξουσιών μεταξύ σχολείου και αρχών, </a:t>
            </a:r>
            <a:endParaRPr lang="el-GR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l-GR" sz="4400" dirty="0" smtClean="0">
                <a:solidFill>
                  <a:schemeClr val="accent1">
                    <a:lumMod val="50000"/>
                  </a:schemeClr>
                </a:solidFill>
              </a:rPr>
              <a:t>νομοθετικές </a:t>
            </a:r>
            <a:r>
              <a:rPr lang="el-GR" sz="4400" dirty="0">
                <a:solidFill>
                  <a:schemeClr val="accent1">
                    <a:lumMod val="50000"/>
                  </a:schemeClr>
                </a:solidFill>
              </a:rPr>
              <a:t>αντιθέσεις ή και συγχύσεις</a:t>
            </a:r>
          </a:p>
        </p:txBody>
      </p:sp>
    </p:spTree>
    <p:extLst>
      <p:ext uri="{BB962C8B-B14F-4D97-AF65-F5344CB8AC3E}">
        <p14:creationId xmlns:p14="http://schemas.microsoft.com/office/powerpoint/2010/main" val="155763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Γνώσεις Διαχείρισης Αλλαγής 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84211" y="1270528"/>
            <a:ext cx="4937655" cy="5227253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Γνώση </a:t>
            </a:r>
            <a:r>
              <a:rPr lang="el-GR" sz="2400" dirty="0"/>
              <a:t>αναφορικά με τα ανθρώπινα συστήματα κινήτρων</a:t>
            </a:r>
            <a:r>
              <a:rPr lang="el-GR" sz="2400" dirty="0" smtClean="0"/>
              <a:t>,</a:t>
            </a:r>
          </a:p>
          <a:p>
            <a:r>
              <a:rPr lang="el-GR" sz="2400" dirty="0" smtClean="0"/>
              <a:t>Γνώση για  </a:t>
            </a:r>
            <a:r>
              <a:rPr lang="el-GR" sz="2400" dirty="0"/>
              <a:t>τα σχήματα </a:t>
            </a:r>
            <a:r>
              <a:rPr lang="el-GR" sz="2400" dirty="0" smtClean="0"/>
              <a:t>ανταμοιβών</a:t>
            </a:r>
          </a:p>
          <a:p>
            <a:r>
              <a:rPr lang="el-GR" sz="2400" dirty="0" smtClean="0"/>
              <a:t>Γνώση </a:t>
            </a:r>
            <a:r>
              <a:rPr lang="el-GR" sz="2400" dirty="0"/>
              <a:t>του εσωτερικού και εξωτερικού περιβάλλοντος του οργανισμού. </a:t>
            </a:r>
            <a:endParaRPr lang="el-GR" sz="2400" dirty="0" smtClean="0"/>
          </a:p>
          <a:p>
            <a:r>
              <a:rPr lang="el-GR" sz="2400" dirty="0" smtClean="0"/>
              <a:t>Γνώσεις για τα </a:t>
            </a:r>
            <a:r>
              <a:rPr lang="el-GR" sz="2400" dirty="0"/>
              <a:t>διοικητικά στυλ και το πώς αυτά επηρεάζουν την εργασία, 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Ικανότητες Διαχείρισης Αλλαγής 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806545" y="1262061"/>
            <a:ext cx="4929188" cy="5235719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Η ανάλυση </a:t>
            </a:r>
            <a:r>
              <a:rPr lang="el-GR" sz="2400" dirty="0"/>
              <a:t>εκτεταμένων σύνθετων συστημάτων, </a:t>
            </a:r>
            <a:endParaRPr lang="el-GR" sz="2400" dirty="0" smtClean="0"/>
          </a:p>
          <a:p>
            <a:r>
              <a:rPr lang="el-GR" sz="2400" dirty="0" smtClean="0"/>
              <a:t>Η </a:t>
            </a:r>
            <a:r>
              <a:rPr lang="el-GR" sz="2400" dirty="0"/>
              <a:t>συλλογή και επεξεργασία μεγάλου όγκου πληροφοριών </a:t>
            </a:r>
            <a:endParaRPr lang="el-GR" sz="2400" dirty="0" smtClean="0"/>
          </a:p>
          <a:p>
            <a:r>
              <a:rPr lang="el-GR" sz="2400" dirty="0" smtClean="0"/>
              <a:t>Η </a:t>
            </a:r>
            <a:r>
              <a:rPr lang="el-GR" sz="2400" dirty="0" err="1" smtClean="0"/>
              <a:t>στοχοθεσία</a:t>
            </a:r>
            <a:endParaRPr lang="el-GR" sz="2400" dirty="0" smtClean="0"/>
          </a:p>
          <a:p>
            <a:r>
              <a:rPr lang="el-GR" sz="2400" dirty="0" smtClean="0"/>
              <a:t>Ο σχεδιασμός </a:t>
            </a:r>
          </a:p>
          <a:p>
            <a:r>
              <a:rPr lang="el-GR" sz="2400" dirty="0" smtClean="0"/>
              <a:t> Η επίτευξης συναινετικών αποφάσεων, </a:t>
            </a:r>
          </a:p>
          <a:p>
            <a:r>
              <a:rPr lang="el-GR" sz="2400" dirty="0" smtClean="0"/>
              <a:t>Η διαχείριση συγκρούσεων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57772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34291" y="360218"/>
            <a:ext cx="65360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Οργανωτικές συνθήκες: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Ποιότητα Ηγεσίας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Σκοπός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Δομή-Διάρθρωση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Διαδικασία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Άνθρωποι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Ρεαλισμός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Περιβάλλον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Ισορροπία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l-GR" sz="3600" dirty="0" smtClean="0">
                <a:solidFill>
                  <a:schemeClr val="bg1"/>
                </a:solidFill>
              </a:rPr>
              <a:t>Συναδελφικό κλίμα</a:t>
            </a:r>
            <a:endParaRPr lang="el-G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11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92727" y="748145"/>
            <a:ext cx="845127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l-GR" sz="2800" dirty="0" smtClean="0">
                <a:solidFill>
                  <a:srgbClr val="FFC000"/>
                </a:solidFill>
              </a:rPr>
              <a:t>Συστηματική </a:t>
            </a:r>
            <a:r>
              <a:rPr lang="el-GR" sz="2800" dirty="0">
                <a:solidFill>
                  <a:srgbClr val="FFC000"/>
                </a:solidFill>
              </a:rPr>
              <a:t>προσέγγιση της αλλαγής σε ειδικές εκπαιδευτικές </a:t>
            </a:r>
            <a:r>
              <a:rPr lang="el-GR" sz="2800" dirty="0" smtClean="0">
                <a:solidFill>
                  <a:srgbClr val="FFC000"/>
                </a:solidFill>
              </a:rPr>
              <a:t>ανάγκες: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Προκαταρκτική </a:t>
            </a:r>
            <a:r>
              <a:rPr lang="el-GR" dirty="0"/>
              <a:t>διάγνωση ή αναγνώριση </a:t>
            </a:r>
            <a:endParaRPr lang="el-GR" dirty="0" smtClean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Προδιαγράφουμε </a:t>
            </a:r>
            <a:r>
              <a:rPr lang="el-GR" dirty="0"/>
              <a:t>το </a:t>
            </a:r>
            <a:r>
              <a:rPr lang="el-GR" i="1" dirty="0"/>
              <a:t>μέλλον </a:t>
            </a:r>
            <a:endParaRPr lang="el-GR" i="1" dirty="0" smtClean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dirty="0"/>
              <a:t>Η περιγραφή του παρόντος </a:t>
            </a:r>
            <a:endParaRPr lang="el-GR" dirty="0" smtClean="0"/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Προσδιορίζουμε </a:t>
            </a:r>
            <a:r>
              <a:rPr lang="el-GR" dirty="0"/>
              <a:t>τα κενά (</a:t>
            </a:r>
            <a:r>
              <a:rPr lang="el-GR" dirty="0" err="1"/>
              <a:t>gaps</a:t>
            </a:r>
            <a:r>
              <a:rPr lang="el-GR" dirty="0"/>
              <a:t>) μεταξύ του παρόντος και του </a:t>
            </a:r>
            <a:r>
              <a:rPr lang="el-GR" dirty="0" smtClean="0"/>
              <a:t>μέλλοντος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dirty="0"/>
              <a:t> </a:t>
            </a:r>
            <a:r>
              <a:rPr lang="el-GR" dirty="0" smtClean="0"/>
              <a:t>Προσεγγίζουμε </a:t>
            </a:r>
            <a:r>
              <a:rPr lang="el-GR" dirty="0"/>
              <a:t>τον τρόπο μετάβασης (</a:t>
            </a:r>
            <a:r>
              <a:rPr lang="el-GR" dirty="0" err="1"/>
              <a:t>transition</a:t>
            </a:r>
            <a:r>
              <a:rPr lang="el-GR" dirty="0"/>
              <a:t>) από το παρόν στο </a:t>
            </a:r>
            <a:r>
              <a:rPr lang="el-GR" dirty="0" smtClean="0"/>
              <a:t>μέλλον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Στάδιο Αξιολόγησης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4870735"/>
      </p:ext>
    </p:extLst>
  </p:cSld>
  <p:clrMapOvr>
    <a:masterClrMapping/>
  </p:clrMapOvr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Κομμάτι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138</TotalTime>
  <Words>511</Words>
  <Application>Microsoft Office PowerPoint</Application>
  <PresentationFormat>Ευρεία οθόνη</PresentationFormat>
  <Paragraphs>84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Κομμάτι</vt:lpstr>
      <vt:lpstr>ΣΧΟΛΙΚΗ ΗΓΕΣΙΑ ΚΑΙ ΔΙΟΙΚΗΣΗ-Η ΔΙΑΧΕΙΡΙΣΗ ΤΗΣ ΚΑΙΝΟΤΟΜΙΑΣ </vt:lpstr>
      <vt:lpstr>Παρουσίαση του PowerPoint</vt:lpstr>
      <vt:lpstr>ΠΡΟΣΦΑΤΕΣ ΚΑΙΝΟΤΟΜΕΣ ΔΡΑΣΕΙΣ  ΣΤΗ ΕΚΠΑΙΔΕΥΣΗ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ΣΧΟΛΙΚΗ ΗΓΕΣΙΑ ΚΑΙ ΔΙΟΙΚΗΣΗ-Η ΔΙΑΧΕΙΡΙΣΗ ΤΗΣ ΚΑΙΝΟΤΟΜΙΑΣ</dc:title>
  <dc:creator>MyPc</dc:creator>
  <cp:lastModifiedBy>DAN</cp:lastModifiedBy>
  <cp:revision>19</cp:revision>
  <dcterms:created xsi:type="dcterms:W3CDTF">2023-07-09T21:18:14Z</dcterms:created>
  <dcterms:modified xsi:type="dcterms:W3CDTF">2023-07-13T03:53:53Z</dcterms:modified>
</cp:coreProperties>
</file>