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8" r:id="rId3"/>
    <p:sldId id="269" r:id="rId4"/>
    <p:sldId id="270" r:id="rId5"/>
    <p:sldId id="271" r:id="rId6"/>
    <p:sldId id="273" r:id="rId7"/>
    <p:sldId id="274" r:id="rId8"/>
    <p:sldId id="275" r:id="rId9"/>
    <p:sldId id="276" r:id="rId10"/>
    <p:sldId id="277" r:id="rId11"/>
    <p:sldId id="278" r:id="rId12"/>
    <p:sldId id="279" r:id="rId13"/>
    <p:sldId id="272" r:id="rId14"/>
    <p:sldId id="280" r:id="rId15"/>
    <p:sldId id="281" r:id="rId16"/>
    <p:sldId id="282" r:id="rId17"/>
    <p:sldId id="257" r:id="rId18"/>
    <p:sldId id="258" r:id="rId19"/>
    <p:sldId id="259" r:id="rId20"/>
    <p:sldId id="260" r:id="rId21"/>
    <p:sldId id="261" r:id="rId22"/>
    <p:sldId id="262" r:id="rId23"/>
    <p:sldId id="263" r:id="rId24"/>
    <p:sldId id="264" r:id="rId25"/>
    <p:sldId id="265" r:id="rId26"/>
    <p:sldId id="266" r:id="rId27"/>
    <p:sldId id="267" r:id="rId28"/>
  </p:sldIdLst>
  <p:sldSz cx="12192000" cy="6858000"/>
  <p:notesSz cx="6794500" cy="99314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01" d="100"/>
          <a:sy n="101" d="100"/>
        </p:scale>
        <p:origin x="12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smtClean="0"/>
              <a:t>Στυλ κύριου τίτλου</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007E79A-2545-4358-979A-324609F76D4A}" type="datetimeFigureOut">
              <a:rPr lang="el-GR" smtClean="0"/>
              <a:t>12/7/2023</a:t>
            </a:fld>
            <a:endParaRPr lang="el-G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l-G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471045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007E79A-2545-4358-979A-324609F76D4A}" type="datetimeFigureOut">
              <a:rPr lang="el-GR" smtClean="0"/>
              <a:t>12/7/2023</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1427977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smtClean="0"/>
              <a:t>Στυλ κύριου τίτλου</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007E79A-2545-4358-979A-324609F76D4A}" type="datetimeFigureOut">
              <a:rPr lang="el-GR" smtClean="0"/>
              <a:t>12/7/2023</a:t>
            </a:fld>
            <a:endParaRPr lang="el-GR"/>
          </a:p>
        </p:txBody>
      </p:sp>
      <p:sp>
        <p:nvSpPr>
          <p:cNvPr id="5" name="Footer Placeholder 4"/>
          <p:cNvSpPr>
            <a:spLocks noGrp="1"/>
          </p:cNvSpPr>
          <p:nvPr>
            <p:ph type="ftr" sz="quarter" idx="11"/>
          </p:nvPr>
        </p:nvSpPr>
        <p:spPr/>
        <p:txBody>
          <a:bodyPr/>
          <a:lstStyle/>
          <a:p>
            <a:endParaRPr lang="el-G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1535822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smtClean="0"/>
              <a:t>Στυλ κύριου τίτλου</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007E79A-2545-4358-979A-324609F76D4A}" type="datetimeFigureOut">
              <a:rPr lang="el-GR" smtClean="0"/>
              <a:t>12/7/2023</a:t>
            </a:fld>
            <a:endParaRPr lang="el-GR"/>
          </a:p>
        </p:txBody>
      </p:sp>
      <p:sp>
        <p:nvSpPr>
          <p:cNvPr id="5" name="Footer Placeholder 4"/>
          <p:cNvSpPr>
            <a:spLocks noGrp="1"/>
          </p:cNvSpPr>
          <p:nvPr>
            <p:ph type="ftr" sz="quarter" idx="11"/>
          </p:nvPr>
        </p:nvSpPr>
        <p:spPr/>
        <p:txBody>
          <a:bodyPr/>
          <a:lstStyle/>
          <a:p>
            <a:endParaRPr lang="el-G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777212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007E79A-2545-4358-979A-324609F76D4A}" type="datetimeFigureOut">
              <a:rPr lang="el-GR" smtClean="0"/>
              <a:t>12/7/2023</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149432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007E79A-2545-4358-979A-324609F76D4A}" type="datetimeFigureOut">
              <a:rPr lang="el-GR" smtClean="0"/>
              <a:t>12/7/2023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885282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007E79A-2545-4358-979A-324609F76D4A}" type="datetimeFigureOut">
              <a:rPr lang="el-GR" smtClean="0"/>
              <a:t>12/7/2023</a:t>
            </a:fld>
            <a:endParaRPr lang="el-GR"/>
          </a:p>
        </p:txBody>
      </p:sp>
      <p:sp>
        <p:nvSpPr>
          <p:cNvPr id="8" name="Footer Placeholder 7"/>
          <p:cNvSpPr>
            <a:spLocks noGrp="1"/>
          </p:cNvSpPr>
          <p:nvPr>
            <p:ph type="ftr" sz="quarter" idx="11"/>
          </p:nvPr>
        </p:nvSpPr>
        <p:spPr>
          <a:xfrm>
            <a:off x="561111" y="6391838"/>
            <a:ext cx="3644282" cy="304801"/>
          </a:xfrm>
        </p:spPr>
        <p:txBody>
          <a:bodyPr/>
          <a:lstStyle/>
          <a:p>
            <a:endParaRPr lang="el-GR"/>
          </a:p>
        </p:txBody>
      </p:sp>
      <p:sp>
        <p:nvSpPr>
          <p:cNvPr id="9" name="Slide Number Placeholder 8"/>
          <p:cNvSpPr>
            <a:spLocks noGrp="1"/>
          </p:cNvSpPr>
          <p:nvPr>
            <p:ph type="sldNum" sz="quarter" idx="12"/>
          </p:nvPr>
        </p:nvSpPr>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4212200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007E79A-2545-4358-979A-324609F76D4A}" type="datetimeFigureOut">
              <a:rPr lang="el-GR" smtClean="0"/>
              <a:t>12/7/2023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1972914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007E79A-2545-4358-979A-324609F76D4A}" type="datetimeFigureOut">
              <a:rPr lang="el-GR" smtClean="0"/>
              <a:t>12/7/2023</a:t>
            </a:fld>
            <a:endParaRPr lang="el-GR"/>
          </a:p>
        </p:txBody>
      </p:sp>
      <p:sp>
        <p:nvSpPr>
          <p:cNvPr id="5" name="Footer Placeholder 4"/>
          <p:cNvSpPr>
            <a:spLocks noGrp="1"/>
          </p:cNvSpPr>
          <p:nvPr>
            <p:ph type="ftr" sz="quarter" idx="11"/>
          </p:nvPr>
        </p:nvSpPr>
        <p:spPr/>
        <p:txBody>
          <a:bodyPr/>
          <a:lstStyle/>
          <a:p>
            <a:endParaRPr lang="el-G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17996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007E79A-2545-4358-979A-324609F76D4A}" type="datetimeFigureOut">
              <a:rPr lang="el-GR" smtClean="0"/>
              <a:t>12/7/2023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191178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2007E79A-2545-4358-979A-324609F76D4A}" type="datetimeFigureOut">
              <a:rPr lang="el-GR" smtClean="0"/>
              <a:t>12/7/2023</a:t>
            </a:fld>
            <a:endParaRPr lang="el-GR"/>
          </a:p>
        </p:txBody>
      </p:sp>
      <p:sp>
        <p:nvSpPr>
          <p:cNvPr id="5" name="Footer Placeholder 4"/>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710766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2007E79A-2545-4358-979A-324609F76D4A}" type="datetimeFigureOut">
              <a:rPr lang="el-GR" smtClean="0"/>
              <a:t>12/7/2023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1763728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2007E79A-2545-4358-979A-324609F76D4A}" type="datetimeFigureOut">
              <a:rPr lang="el-GR" smtClean="0"/>
              <a:t>12/7/2023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229175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2007E79A-2545-4358-979A-324609F76D4A}" type="datetimeFigureOut">
              <a:rPr lang="el-GR" smtClean="0"/>
              <a:t>12/7/2023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617278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7E79A-2545-4358-979A-324609F76D4A}" type="datetimeFigureOut">
              <a:rPr lang="el-GR" smtClean="0"/>
              <a:t>12/7/2023</a:t>
            </a:fld>
            <a:endParaRPr lang="el-GR"/>
          </a:p>
        </p:txBody>
      </p:sp>
      <p:sp>
        <p:nvSpPr>
          <p:cNvPr id="3" name="Footer Placeholder 2"/>
          <p:cNvSpPr>
            <a:spLocks noGrp="1"/>
          </p:cNvSpPr>
          <p:nvPr>
            <p:ph type="ftr" sz="quarter" idx="11"/>
          </p:nvPr>
        </p:nvSpPr>
        <p:spPr/>
        <p:txBody>
          <a:bodyPr/>
          <a:lstStyle/>
          <a:p>
            <a:endParaRPr lang="el-G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1300397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007E79A-2545-4358-979A-324609F76D4A}" type="datetimeFigureOut">
              <a:rPr lang="el-GR" smtClean="0"/>
              <a:t>12/7/2023</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53254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2007E79A-2545-4358-979A-324609F76D4A}" type="datetimeFigureOut">
              <a:rPr lang="el-GR" smtClean="0"/>
              <a:t>12/7/2023</a:t>
            </a:fld>
            <a:endParaRPr lang="el-GR"/>
          </a:p>
        </p:txBody>
      </p:sp>
      <p:sp>
        <p:nvSpPr>
          <p:cNvPr id="6" name="Footer Placeholder 5"/>
          <p:cNvSpPr>
            <a:spLocks noGrp="1"/>
          </p:cNvSpPr>
          <p:nvPr>
            <p:ph type="ftr" sz="quarter" idx="11"/>
          </p:nvPr>
        </p:nvSpPr>
        <p:spPr/>
        <p:txBody>
          <a:bodyPr/>
          <a:lstStyle/>
          <a:p>
            <a:endParaRPr lang="el-G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9C7845-3099-4ED6-9410-0A7E534E5DC3}" type="slidenum">
              <a:rPr lang="el-GR" smtClean="0"/>
              <a:t>‹#›</a:t>
            </a:fld>
            <a:endParaRPr lang="el-GR"/>
          </a:p>
        </p:txBody>
      </p:sp>
    </p:spTree>
    <p:extLst>
      <p:ext uri="{BB962C8B-B14F-4D97-AF65-F5344CB8AC3E}">
        <p14:creationId xmlns:p14="http://schemas.microsoft.com/office/powerpoint/2010/main" val="2458087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007E79A-2545-4358-979A-324609F76D4A}" type="datetimeFigureOut">
              <a:rPr lang="el-GR" smtClean="0"/>
              <a:t>12/7/2023</a:t>
            </a:fld>
            <a:endParaRPr lang="el-G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l-G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69C7845-3099-4ED6-9410-0A7E534E5DC3}" type="slidenum">
              <a:rPr lang="el-GR" smtClean="0"/>
              <a:t>‹#›</a:t>
            </a:fld>
            <a:endParaRPr lang="el-GR"/>
          </a:p>
        </p:txBody>
      </p:sp>
    </p:spTree>
    <p:extLst>
      <p:ext uri="{BB962C8B-B14F-4D97-AF65-F5344CB8AC3E}">
        <p14:creationId xmlns:p14="http://schemas.microsoft.com/office/powerpoint/2010/main" val="22544504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Σχολικές Επιτροπές. </a:t>
            </a:r>
            <a:r>
              <a:rPr lang="el-GR" dirty="0" smtClean="0"/>
              <a:t/>
            </a:r>
            <a:br>
              <a:rPr lang="el-GR" dirty="0" smtClean="0"/>
            </a:br>
            <a:r>
              <a:rPr lang="el-GR" dirty="0" smtClean="0"/>
              <a:t>Χάραξη εκπαιδευτικής  και </a:t>
            </a:r>
            <a:r>
              <a:rPr lang="el-GR" dirty="0" smtClean="0"/>
              <a:t>καλές πρακτικές. </a:t>
            </a:r>
            <a:endParaRPr lang="el-GR" dirty="0"/>
          </a:p>
        </p:txBody>
      </p:sp>
      <p:sp>
        <p:nvSpPr>
          <p:cNvPr id="3" name="Υπότιτλος 2"/>
          <p:cNvSpPr>
            <a:spLocks noGrp="1"/>
          </p:cNvSpPr>
          <p:nvPr>
            <p:ph type="subTitle" idx="1"/>
          </p:nvPr>
        </p:nvSpPr>
        <p:spPr/>
        <p:txBody>
          <a:bodyPr/>
          <a:lstStyle/>
          <a:p>
            <a:r>
              <a:rPr lang="el-GR" dirty="0" smtClean="0"/>
              <a:t>Το παράδειγμα της Σχολικής Επιτροπής Δήμου κεντρικής Κέρκυρας</a:t>
            </a:r>
            <a:endParaRPr lang="el-GR" dirty="0"/>
          </a:p>
        </p:txBody>
      </p:sp>
    </p:spTree>
    <p:extLst>
      <p:ext uri="{BB962C8B-B14F-4D97-AF65-F5344CB8AC3E}">
        <p14:creationId xmlns:p14="http://schemas.microsoft.com/office/powerpoint/2010/main" val="2034895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t>Μέριμνα για την υγεία και την ασφάλεια (</a:t>
            </a:r>
            <a:r>
              <a:rPr lang="el-GR" sz="2800" dirty="0" err="1"/>
              <a:t>Απινιδωτές</a:t>
            </a:r>
            <a:r>
              <a:rPr lang="el-GR" sz="2800" dirty="0"/>
              <a:t>, φαρμακεία και εκπαίδευση καθηγητών)</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001" y="2641600"/>
            <a:ext cx="4598310" cy="3416300"/>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974" y="2641599"/>
            <a:ext cx="4724401" cy="3451225"/>
          </a:xfrm>
          <a:prstGeom prst="rect">
            <a:avLst/>
          </a:prstGeom>
        </p:spPr>
      </p:pic>
    </p:spTree>
    <p:extLst>
      <p:ext uri="{BB962C8B-B14F-4D97-AF65-F5344CB8AC3E}">
        <p14:creationId xmlns:p14="http://schemas.microsoft.com/office/powerpoint/2010/main" val="1403538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Χρηματοδότηση θεατρικών και μουσικών παραστάσεων</a:t>
            </a:r>
            <a:br>
              <a:rPr lang="el-GR" dirty="0"/>
            </a:b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4954" y="2603500"/>
            <a:ext cx="9534525" cy="3987800"/>
          </a:xfrm>
        </p:spPr>
      </p:pic>
    </p:spTree>
    <p:extLst>
      <p:ext uri="{BB962C8B-B14F-4D97-AF65-F5344CB8AC3E}">
        <p14:creationId xmlns:p14="http://schemas.microsoft.com/office/powerpoint/2010/main" val="699950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Καταστατικό παραχώρησης σχολικών χώρων – κανονισμός διάθεσης χώρων</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8373" y="2746375"/>
            <a:ext cx="4853252" cy="3416300"/>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2746374"/>
            <a:ext cx="4801048" cy="3416301"/>
          </a:xfrm>
          <a:prstGeom prst="rect">
            <a:avLst/>
          </a:prstGeom>
        </p:spPr>
      </p:pic>
    </p:spTree>
    <p:extLst>
      <p:ext uri="{BB962C8B-B14F-4D97-AF65-F5344CB8AC3E}">
        <p14:creationId xmlns:p14="http://schemas.microsoft.com/office/powerpoint/2010/main" val="3680640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Εξωστρέφεια</a:t>
            </a:r>
            <a:endParaRPr lang="el-GR" dirty="0"/>
          </a:p>
        </p:txBody>
      </p:sp>
      <p:sp>
        <p:nvSpPr>
          <p:cNvPr id="3" name="Θέση περιεχομένου 2"/>
          <p:cNvSpPr>
            <a:spLocks noGrp="1"/>
          </p:cNvSpPr>
          <p:nvPr>
            <p:ph idx="1"/>
          </p:nvPr>
        </p:nvSpPr>
        <p:spPr/>
        <p:txBody>
          <a:bodyPr/>
          <a:lstStyle/>
          <a:p>
            <a:r>
              <a:rPr lang="el-GR" dirty="0" smtClean="0"/>
              <a:t>Επισκέψεις από Σεπτέμβριο έως και Οκτώβριο σε κάθε σχολική μονάδα και συζήτηση με τους Διευθυντές για ζητήματα των σχολείων τους</a:t>
            </a:r>
          </a:p>
          <a:p>
            <a:r>
              <a:rPr lang="el-GR" dirty="0" smtClean="0"/>
              <a:t>Συναντήσεις με τα 15μελή όλων των σχολείων</a:t>
            </a:r>
          </a:p>
          <a:p>
            <a:r>
              <a:rPr lang="el-GR" dirty="0" smtClean="0"/>
              <a:t>Κάλεσμα σε συζήτηση στην κεντρική Ένωση Γονέων και Κηδεμόνων και στην ΕΛΜΕ</a:t>
            </a:r>
          </a:p>
          <a:p>
            <a:r>
              <a:rPr lang="el-GR" dirty="0" smtClean="0"/>
              <a:t>Προβολή δράσεων μέσω κοινωνικών δικτύων και δελτίων τύπου του Δήμου</a:t>
            </a:r>
          </a:p>
          <a:p>
            <a:endParaRPr lang="el-GR" dirty="0"/>
          </a:p>
        </p:txBody>
      </p:sp>
    </p:spTree>
    <p:extLst>
      <p:ext uri="{BB962C8B-B14F-4D97-AF65-F5344CB8AC3E}">
        <p14:creationId xmlns:p14="http://schemas.microsoft.com/office/powerpoint/2010/main" val="1086340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Συναντήσεις με τα 15μελή όλων των σχολείων</a:t>
            </a: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2403474"/>
            <a:ext cx="7077075" cy="3959225"/>
          </a:xfrm>
        </p:spPr>
      </p:pic>
    </p:spTree>
    <p:extLst>
      <p:ext uri="{BB962C8B-B14F-4D97-AF65-F5344CB8AC3E}">
        <p14:creationId xmlns:p14="http://schemas.microsoft.com/office/powerpoint/2010/main" val="2468326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Συναντήσεις με τα 15μελή όλων των σχολείων</a:t>
            </a:r>
            <a:br>
              <a:rPr lang="el-GR" dirty="0"/>
            </a:b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6581" y="2689225"/>
            <a:ext cx="4738369" cy="3416300"/>
          </a:xfrm>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424" y="2689225"/>
            <a:ext cx="5482081" cy="3416300"/>
          </a:xfrm>
          <a:prstGeom prst="rect">
            <a:avLst/>
          </a:prstGeom>
        </p:spPr>
      </p:pic>
    </p:spTree>
    <p:extLst>
      <p:ext uri="{BB962C8B-B14F-4D97-AF65-F5344CB8AC3E}">
        <p14:creationId xmlns:p14="http://schemas.microsoft.com/office/powerpoint/2010/main" val="2093078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2800" dirty="0"/>
              <a:t>Επισκέψεις από Σεπτέμβριο έως και Οκτώβριο σε κάθε σχολική μονάδα και συζήτηση με τους Διευθυντές για ζητήματα των σχολείων τους</a:t>
            </a:r>
            <a:r>
              <a:rPr lang="el-GR" dirty="0"/>
              <a:t/>
            </a:r>
            <a:br>
              <a:rPr lang="el-GR" dirty="0"/>
            </a:br>
            <a:endParaRPr lang="el-GR" dirty="0"/>
          </a:p>
        </p:txBody>
      </p:sp>
      <p:pic>
        <p:nvPicPr>
          <p:cNvPr id="8" name="Θέση περιεχομένου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2648" y="2508250"/>
            <a:ext cx="4555066" cy="3416300"/>
          </a:xfrm>
        </p:spPr>
      </p:pic>
      <p:pic>
        <p:nvPicPr>
          <p:cNvPr id="9" name="Εικόνα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7123" y="3943349"/>
            <a:ext cx="3886201" cy="2914651"/>
          </a:xfrm>
          <a:prstGeom prst="rect">
            <a:avLst/>
          </a:prstGeom>
        </p:spPr>
      </p:pic>
      <p:pic>
        <p:nvPicPr>
          <p:cNvPr id="10" name="Εικόνα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6900" y="1680632"/>
            <a:ext cx="4597650" cy="3414713"/>
          </a:xfrm>
          <a:prstGeom prst="rect">
            <a:avLst/>
          </a:prstGeom>
        </p:spPr>
      </p:pic>
      <p:pic>
        <p:nvPicPr>
          <p:cNvPr id="11" name="Εικόνα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2510" y="4443940"/>
            <a:ext cx="4616965" cy="2562225"/>
          </a:xfrm>
          <a:prstGeom prst="rect">
            <a:avLst/>
          </a:prstGeom>
        </p:spPr>
      </p:pic>
    </p:spTree>
    <p:extLst>
      <p:ext uri="{BB962C8B-B14F-4D97-AF65-F5344CB8AC3E}">
        <p14:creationId xmlns:p14="http://schemas.microsoft.com/office/powerpoint/2010/main" val="892361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οικονομικά – Το παράδειγμα της Κέρκυρας</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smtClean="0"/>
              <a:t>Χρηματοδότηση σχολείων:</a:t>
            </a:r>
          </a:p>
          <a:p>
            <a:pPr lvl="1"/>
            <a:r>
              <a:rPr lang="el-GR" dirty="0" smtClean="0"/>
              <a:t>Από το Υπουργείο Εσωτερικών</a:t>
            </a:r>
          </a:p>
          <a:p>
            <a:pPr lvl="2"/>
            <a:r>
              <a:rPr lang="el-GR" dirty="0" smtClean="0"/>
              <a:t>Κατάθεση Στον Δήμο</a:t>
            </a:r>
          </a:p>
          <a:p>
            <a:pPr lvl="2"/>
            <a:r>
              <a:rPr lang="el-GR" dirty="0" smtClean="0"/>
              <a:t>Συζήτηση στην ΔΕΠ για τα ποσοστά Πρωτοβάθμιας και Δευτεροβάθμιας (ανά έτος ή διετία)</a:t>
            </a:r>
          </a:p>
          <a:p>
            <a:pPr lvl="2"/>
            <a:r>
              <a:rPr lang="el-GR" dirty="0" smtClean="0"/>
              <a:t>Αφαίρεση ποσού για Τροχονόμους</a:t>
            </a:r>
          </a:p>
          <a:p>
            <a:pPr lvl="2"/>
            <a:r>
              <a:rPr lang="el-GR" dirty="0" smtClean="0"/>
              <a:t>Προώθηση πρότασης χρηματοδότησης στο Δημοτικό Συμβούλιο</a:t>
            </a:r>
          </a:p>
          <a:p>
            <a:pPr lvl="2"/>
            <a:r>
              <a:rPr lang="el-GR" dirty="0" smtClean="0"/>
              <a:t>Γραφειοκρατική διαδικασία απόδοσης χρημάτων</a:t>
            </a:r>
          </a:p>
          <a:p>
            <a:pPr lvl="1"/>
            <a:r>
              <a:rPr lang="el-GR" dirty="0" smtClean="0"/>
              <a:t>Από τον Δήμο</a:t>
            </a:r>
          </a:p>
          <a:p>
            <a:pPr lvl="2"/>
            <a:r>
              <a:rPr lang="el-GR" dirty="0" smtClean="0"/>
              <a:t>Δυνατότητα απόδοσης του 1,5% του Ετήσιου τακτικού Προϋπολογισμού του Δήμου</a:t>
            </a:r>
          </a:p>
          <a:p>
            <a:pPr lvl="1"/>
            <a:r>
              <a:rPr lang="el-GR" dirty="0" smtClean="0"/>
              <a:t>Επιπλέον πόροι:</a:t>
            </a:r>
          </a:p>
          <a:p>
            <a:pPr lvl="2"/>
            <a:r>
              <a:rPr lang="el-GR" dirty="0" smtClean="0"/>
              <a:t>Δωρεές (ιδιώτες, σε χρήματα ή εξοπλισμό)</a:t>
            </a:r>
          </a:p>
          <a:p>
            <a:pPr lvl="2"/>
            <a:r>
              <a:rPr lang="el-GR" dirty="0" smtClean="0"/>
              <a:t>Διαχείριση παγίων (Διάθεση αιθουσών, γηπέδων και κλειστού)</a:t>
            </a:r>
          </a:p>
          <a:p>
            <a:pPr lvl="1"/>
            <a:r>
              <a:rPr lang="el-GR" dirty="0" smtClean="0"/>
              <a:t>Κυλικεία</a:t>
            </a:r>
          </a:p>
        </p:txBody>
      </p:sp>
    </p:spTree>
    <p:extLst>
      <p:ext uri="{BB962C8B-B14F-4D97-AF65-F5344CB8AC3E}">
        <p14:creationId xmlns:p14="http://schemas.microsoft.com/office/powerpoint/2010/main" val="2031285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οικονομικά της Σχολικής Επιτροπής Δευτεροβάθμιας Εκπαίδευσης Δήμου κεντρικής Κέρκυρας		</a:t>
            </a:r>
            <a:endParaRPr lang="el-GR" dirty="0"/>
          </a:p>
        </p:txBody>
      </p:sp>
      <p:sp>
        <p:nvSpPr>
          <p:cNvPr id="3" name="Θέση περιεχομένου 2"/>
          <p:cNvSpPr>
            <a:spLocks noGrp="1"/>
          </p:cNvSpPr>
          <p:nvPr>
            <p:ph idx="1"/>
          </p:nvPr>
        </p:nvSpPr>
        <p:spPr/>
        <p:txBody>
          <a:bodyPr>
            <a:normAutofit fontScale="55000" lnSpcReduction="20000"/>
          </a:bodyPr>
          <a:lstStyle/>
          <a:p>
            <a:r>
              <a:rPr lang="el-GR" dirty="0" smtClean="0"/>
              <a:t>Συνολικό ποσό δόσης: </a:t>
            </a:r>
          </a:p>
          <a:p>
            <a:pPr lvl="1"/>
            <a:r>
              <a:rPr lang="el-GR" dirty="0" smtClean="0"/>
              <a:t>Περίπου 230.000€</a:t>
            </a:r>
          </a:p>
          <a:p>
            <a:r>
              <a:rPr lang="el-GR" dirty="0" smtClean="0"/>
              <a:t>Σύνολο Δόσεων έτους:</a:t>
            </a:r>
          </a:p>
          <a:p>
            <a:pPr lvl="1"/>
            <a:r>
              <a:rPr lang="el-GR" dirty="0" smtClean="0"/>
              <a:t>4</a:t>
            </a:r>
          </a:p>
          <a:p>
            <a:r>
              <a:rPr lang="el-GR" dirty="0" smtClean="0"/>
              <a:t>Ποσοστά Α/</a:t>
            </a:r>
            <a:r>
              <a:rPr lang="el-GR" dirty="0" err="1" smtClean="0"/>
              <a:t>θμιας</a:t>
            </a:r>
            <a:r>
              <a:rPr lang="el-GR" dirty="0" smtClean="0"/>
              <a:t> και Β/</a:t>
            </a:r>
            <a:r>
              <a:rPr lang="el-GR" dirty="0" err="1" smtClean="0"/>
              <a:t>θμιας</a:t>
            </a:r>
            <a:endParaRPr lang="el-GR" dirty="0"/>
          </a:p>
          <a:p>
            <a:pPr lvl="1"/>
            <a:r>
              <a:rPr lang="el-GR" dirty="0" smtClean="0"/>
              <a:t>Α/</a:t>
            </a:r>
            <a:r>
              <a:rPr lang="el-GR" dirty="0" err="1" smtClean="0"/>
              <a:t>θμια</a:t>
            </a:r>
            <a:r>
              <a:rPr lang="el-GR" dirty="0" smtClean="0"/>
              <a:t>: 55%</a:t>
            </a:r>
          </a:p>
          <a:p>
            <a:pPr lvl="1"/>
            <a:r>
              <a:rPr lang="el-GR" dirty="0" smtClean="0"/>
              <a:t>Β/</a:t>
            </a:r>
            <a:r>
              <a:rPr lang="el-GR" dirty="0" err="1" smtClean="0"/>
              <a:t>θμια</a:t>
            </a:r>
            <a:r>
              <a:rPr lang="el-GR" dirty="0" smtClean="0"/>
              <a:t>: 45%</a:t>
            </a:r>
          </a:p>
          <a:p>
            <a:r>
              <a:rPr lang="el-GR" dirty="0" smtClean="0"/>
              <a:t>Για την Δευτεροβάθμια:</a:t>
            </a:r>
          </a:p>
          <a:p>
            <a:pPr lvl="1"/>
            <a:r>
              <a:rPr lang="el-GR" dirty="0" smtClean="0"/>
              <a:t>Κάθε δόση περίπου 93.000€</a:t>
            </a:r>
          </a:p>
          <a:p>
            <a:pPr lvl="1"/>
            <a:r>
              <a:rPr lang="el-GR" dirty="0" smtClean="0"/>
              <a:t>Επιπλέον 28.000€ για πετρέλαιο</a:t>
            </a:r>
          </a:p>
          <a:p>
            <a:r>
              <a:rPr lang="el-GR" dirty="0" smtClean="0"/>
              <a:t>Κατανομή στα σχολεία βάσει </a:t>
            </a:r>
            <a:r>
              <a:rPr lang="en-US" dirty="0" smtClean="0"/>
              <a:t>excel </a:t>
            </a:r>
            <a:r>
              <a:rPr lang="el-GR" dirty="0" smtClean="0"/>
              <a:t>αρχείου που δημιουργήσαμε βάσει του αντίστοιχου ΦΕΚ</a:t>
            </a:r>
          </a:p>
          <a:p>
            <a:pPr lvl="1"/>
            <a:r>
              <a:rPr lang="el-GR" dirty="0" smtClean="0"/>
              <a:t>40% τμήματα</a:t>
            </a:r>
          </a:p>
          <a:p>
            <a:pPr lvl="1"/>
            <a:r>
              <a:rPr lang="el-GR" dirty="0" smtClean="0"/>
              <a:t>40% μαθητές </a:t>
            </a:r>
          </a:p>
          <a:p>
            <a:pPr lvl="1"/>
            <a:r>
              <a:rPr lang="el-GR" dirty="0" smtClean="0"/>
              <a:t>20% Υπόλοιπα (παλαιότητα κτιρίου, μέγεθος κτιρίου, ιδιωτικό ή μη, βιβλιοθήκη, πολλαπλών χρήσεων αίθουσα κ.α.)</a:t>
            </a:r>
          </a:p>
        </p:txBody>
      </p:sp>
    </p:spTree>
    <p:extLst>
      <p:ext uri="{BB962C8B-B14F-4D97-AF65-F5344CB8AC3E}">
        <p14:creationId xmlns:p14="http://schemas.microsoft.com/office/powerpoint/2010/main" val="3240699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Υποχρεώσεις Επιτροπής</a:t>
            </a:r>
            <a:endParaRPr lang="el-GR" dirty="0"/>
          </a:p>
        </p:txBody>
      </p:sp>
      <p:sp>
        <p:nvSpPr>
          <p:cNvPr id="3" name="Θέση περιεχομένου 2"/>
          <p:cNvSpPr>
            <a:spLocks noGrp="1"/>
          </p:cNvSpPr>
          <p:nvPr>
            <p:ph idx="1"/>
          </p:nvPr>
        </p:nvSpPr>
        <p:spPr/>
        <p:txBody>
          <a:bodyPr/>
          <a:lstStyle/>
          <a:p>
            <a:r>
              <a:rPr lang="el-GR" dirty="0" smtClean="0"/>
              <a:t>Κάλυψη λειτουργικών δαπανών</a:t>
            </a:r>
          </a:p>
          <a:p>
            <a:r>
              <a:rPr lang="el-GR" dirty="0" smtClean="0"/>
              <a:t>Κάλυψη Έκτακτων, μικρής κλίμακας παρεμβάσεων έως και 5.900€ ετησίων ανά σχολείο</a:t>
            </a:r>
          </a:p>
          <a:p>
            <a:r>
              <a:rPr lang="el-GR" dirty="0" smtClean="0"/>
              <a:t>Διευκόλυνση Διευθυντών Σχολείων</a:t>
            </a:r>
          </a:p>
          <a:p>
            <a:r>
              <a:rPr lang="el-GR" dirty="0" smtClean="0"/>
              <a:t>Χάραξη πολιτικής</a:t>
            </a:r>
          </a:p>
          <a:p>
            <a:r>
              <a:rPr lang="el-GR" dirty="0" smtClean="0"/>
              <a:t>Κυλικεία</a:t>
            </a:r>
            <a:endParaRPr lang="el-GR" dirty="0"/>
          </a:p>
        </p:txBody>
      </p:sp>
    </p:spTree>
    <p:extLst>
      <p:ext uri="{BB962C8B-B14F-4D97-AF65-F5344CB8AC3E}">
        <p14:creationId xmlns:p14="http://schemas.microsoft.com/office/powerpoint/2010/main" val="3285942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είναι Σχολική Επιτροπή</a:t>
            </a:r>
            <a:endParaRPr lang="el-GR" dirty="0"/>
          </a:p>
        </p:txBody>
      </p:sp>
      <p:sp>
        <p:nvSpPr>
          <p:cNvPr id="3" name="Θέση περιεχομένου 2"/>
          <p:cNvSpPr>
            <a:spLocks noGrp="1"/>
          </p:cNvSpPr>
          <p:nvPr>
            <p:ph idx="1"/>
          </p:nvPr>
        </p:nvSpPr>
        <p:spPr>
          <a:xfrm>
            <a:off x="165100" y="2286000"/>
            <a:ext cx="11188700" cy="4571999"/>
          </a:xfrm>
        </p:spPr>
        <p:txBody>
          <a:bodyPr>
            <a:normAutofit/>
          </a:bodyPr>
          <a:lstStyle/>
          <a:p>
            <a:r>
              <a:rPr lang="el-GR" dirty="0"/>
              <a:t>Σκοπός της Σχολικής Επιτροπής Δευτεροβάθμιας Εκπαίδευσης είναι </a:t>
            </a:r>
            <a:endParaRPr lang="el-GR" dirty="0" smtClean="0"/>
          </a:p>
          <a:p>
            <a:pPr lvl="1"/>
            <a:r>
              <a:rPr lang="el-GR" dirty="0" smtClean="0"/>
              <a:t>η </a:t>
            </a:r>
            <a:r>
              <a:rPr lang="el-GR" dirty="0"/>
              <a:t>διαχείριση των πιστώσεων που της διατίθενται για την κάλυψη των δαπανών λειτουργίας των αντίστοιχων σχολείων (θέρμανσης, φωτισμού, ύδρευσης, τηλεφώνου, αποχέτευσης, αγοράς αναλώσιμων υλικών </a:t>
            </a:r>
            <a:r>
              <a:rPr lang="el-GR" dirty="0" err="1"/>
              <a:t>κλπ</a:t>
            </a:r>
            <a:r>
              <a:rPr lang="el-GR" dirty="0"/>
              <a:t>), </a:t>
            </a:r>
            <a:endParaRPr lang="el-GR" dirty="0" smtClean="0"/>
          </a:p>
          <a:p>
            <a:pPr lvl="1"/>
            <a:r>
              <a:rPr lang="el-GR" dirty="0" smtClean="0"/>
              <a:t>η </a:t>
            </a:r>
            <a:r>
              <a:rPr lang="el-GR" dirty="0"/>
              <a:t>εκτέλεση έργων για την επισκευή και συντήρηση των αντίστοιχων σχολείων και του κάθε είδους εξοπλισμού τους, </a:t>
            </a:r>
            <a:endParaRPr lang="el-GR" dirty="0" smtClean="0"/>
          </a:p>
          <a:p>
            <a:pPr lvl="1"/>
            <a:r>
              <a:rPr lang="el-GR" dirty="0" smtClean="0"/>
              <a:t>η </a:t>
            </a:r>
            <a:r>
              <a:rPr lang="el-GR" dirty="0"/>
              <a:t>εισήγηση προς τις αντίστοιχες διευθύνσεις Δευτεροβάθμιας Εκπαίδευσης για τον εφοδιασμό από την Οργανισμό Σχολικών κτιρίων των αντίστοιχων σχολείων με έπιπλα και εξοπλιστικά είδη και από το Υπουργείο Εθνικής Παιδείας και Θρησκευμάτων με βιβλία για τις αντίστοιχες σχολικές βιβλιοθήκες, </a:t>
            </a:r>
            <a:endParaRPr lang="el-GR" dirty="0" smtClean="0"/>
          </a:p>
          <a:p>
            <a:pPr lvl="1"/>
            <a:r>
              <a:rPr lang="el-GR" dirty="0" smtClean="0"/>
              <a:t>η </a:t>
            </a:r>
            <a:r>
              <a:rPr lang="el-GR" dirty="0"/>
              <a:t>διαχείριση των εσόδων από την ενδεχόμενη εκμετάλλευση των σχολικών κυλικείων, καθώς και </a:t>
            </a:r>
            <a:endParaRPr lang="el-GR" dirty="0" smtClean="0"/>
          </a:p>
          <a:p>
            <a:pPr lvl="1"/>
            <a:r>
              <a:rPr lang="el-GR" dirty="0" smtClean="0"/>
              <a:t>η </a:t>
            </a:r>
            <a:r>
              <a:rPr lang="el-GR" dirty="0"/>
              <a:t>λήψη κάθε άλλου μέτρου που κρίνεται αναγκαίο για τη στήριξη της διοικητικής λειτουργίας των σχολικών μονάδων ή αρμοδιοτήτων που δίνονται κάθε φορά από διάταξη νόμου.</a:t>
            </a:r>
          </a:p>
        </p:txBody>
      </p:sp>
    </p:spTree>
    <p:extLst>
      <p:ext uri="{BB962C8B-B14F-4D97-AF65-F5344CB8AC3E}">
        <p14:creationId xmlns:p14="http://schemas.microsoft.com/office/powerpoint/2010/main" val="668553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Λειτουργικές ανάγκες</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smtClean="0"/>
              <a:t>Διαγωνισμός Δομημένης Καλωδίωσης</a:t>
            </a:r>
          </a:p>
          <a:p>
            <a:r>
              <a:rPr lang="el-GR" dirty="0" smtClean="0"/>
              <a:t>Διαγωνισμός χαρτιού</a:t>
            </a:r>
          </a:p>
          <a:p>
            <a:r>
              <a:rPr lang="el-GR" dirty="0" smtClean="0"/>
              <a:t>Διαγωνισμός </a:t>
            </a:r>
            <a:r>
              <a:rPr lang="el-GR" dirty="0" err="1" smtClean="0"/>
              <a:t>Βιντεοπροβολέων</a:t>
            </a:r>
            <a:endParaRPr lang="el-GR" dirty="0" smtClean="0"/>
          </a:p>
          <a:p>
            <a:r>
              <a:rPr lang="el-GR" dirty="0" smtClean="0"/>
              <a:t>Διαγωνισμός Η/Υ και ηχείων για αίθουσες διδασκαλίας</a:t>
            </a:r>
          </a:p>
          <a:p>
            <a:r>
              <a:rPr lang="el-GR" dirty="0" smtClean="0"/>
              <a:t>Διαγωνισμός </a:t>
            </a:r>
            <a:r>
              <a:rPr lang="el-GR" dirty="0" err="1" smtClean="0"/>
              <a:t>Απινιδωτών</a:t>
            </a:r>
            <a:endParaRPr lang="el-GR" dirty="0" smtClean="0"/>
          </a:p>
          <a:p>
            <a:r>
              <a:rPr lang="el-GR" dirty="0" smtClean="0"/>
              <a:t>Φαρμακείο σε κάθε σχολείο</a:t>
            </a:r>
          </a:p>
          <a:p>
            <a:r>
              <a:rPr lang="el-GR" dirty="0" smtClean="0"/>
              <a:t>Αθλητικός εξοπλισμός σε κάθε σχολείο</a:t>
            </a:r>
          </a:p>
          <a:p>
            <a:r>
              <a:rPr lang="el-GR" dirty="0" smtClean="0"/>
              <a:t>Πετρέλαιο</a:t>
            </a:r>
          </a:p>
          <a:p>
            <a:r>
              <a:rPr lang="el-GR" dirty="0" smtClean="0"/>
              <a:t>Διαγωνισμός για λαμπτήρες εξοικονόμησης</a:t>
            </a:r>
          </a:p>
          <a:p>
            <a:r>
              <a:rPr lang="el-GR" dirty="0" smtClean="0"/>
              <a:t>13.500€ για τις ειδικότητες των ΕΠΑΛ (ξεχωριστά από την χρηματοδότηση Ε.Κ.)</a:t>
            </a:r>
          </a:p>
          <a:p>
            <a:r>
              <a:rPr lang="el-GR" dirty="0" smtClean="0"/>
              <a:t>10.000€ για την συντήρηση οργάνων στο Μουσικό (ξεχωριστά από την κανονική χρηματοδότηση)</a:t>
            </a:r>
          </a:p>
          <a:p>
            <a:r>
              <a:rPr lang="el-GR" dirty="0" smtClean="0"/>
              <a:t>Χρηματοδότηση των σχολείων για τις λειτουργικές ανάγκες όπως καθαριότητα, γραφική ύλη αλλά και μικρής κλίμακας επισκευές</a:t>
            </a:r>
          </a:p>
          <a:p>
            <a:pPr marL="0" indent="0">
              <a:buNone/>
            </a:pPr>
            <a:endParaRPr lang="el-GR" dirty="0"/>
          </a:p>
        </p:txBody>
      </p:sp>
    </p:spTree>
    <p:extLst>
      <p:ext uri="{BB962C8B-B14F-4D97-AF65-F5344CB8AC3E}">
        <p14:creationId xmlns:p14="http://schemas.microsoft.com/office/powerpoint/2010/main" val="2150908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Έκτακτες, μικρής Κλίμακας Επισκευές</a:t>
            </a:r>
            <a:endParaRPr lang="el-GR" dirty="0"/>
          </a:p>
        </p:txBody>
      </p:sp>
      <p:sp>
        <p:nvSpPr>
          <p:cNvPr id="3" name="Θέση περιεχομένου 2"/>
          <p:cNvSpPr>
            <a:spLocks noGrp="1"/>
          </p:cNvSpPr>
          <p:nvPr>
            <p:ph idx="1"/>
          </p:nvPr>
        </p:nvSpPr>
        <p:spPr/>
        <p:txBody>
          <a:bodyPr>
            <a:normAutofit/>
          </a:bodyPr>
          <a:lstStyle/>
          <a:p>
            <a:r>
              <a:rPr lang="el-GR" dirty="0" smtClean="0"/>
              <a:t>Επιχορήγηση ποσών άνω των 120.000€ την τελευταία τριετία για εργασίες</a:t>
            </a:r>
          </a:p>
          <a:p>
            <a:r>
              <a:rPr lang="el-GR" dirty="0" smtClean="0"/>
              <a:t>Πιέσεις και Παρεμβάσεις σε Τεχνική Υπηρεσία και Καθημερινότητα για βελτιώσεις στα σχολεία</a:t>
            </a:r>
          </a:p>
          <a:p>
            <a:r>
              <a:rPr lang="el-GR" dirty="0" smtClean="0"/>
              <a:t>Αγορά υλικών και εξασφάλιση εργασίας από τους εργάτες του Δήμου</a:t>
            </a:r>
          </a:p>
          <a:p>
            <a:endParaRPr lang="el-GR" dirty="0"/>
          </a:p>
          <a:p>
            <a:r>
              <a:rPr lang="el-GR" b="1" dirty="0" smtClean="0"/>
              <a:t>Προσοχή</a:t>
            </a:r>
            <a:r>
              <a:rPr lang="el-GR" dirty="0" smtClean="0"/>
              <a:t>: Τα παραπάνω, είναι ευθύνη του Δήμου. Πολλές φορές όμως η γραφειοκρατία και η έλλειψη πόρων και προτεραιοτήτων μας οδηγούν σε συγκεκριμένες παρεμβάσεις και μόνο με έγγραφο του Δήμου περί αδυναμίας πραγματοποίησης του έργου</a:t>
            </a:r>
          </a:p>
        </p:txBody>
      </p:sp>
    </p:spTree>
    <p:extLst>
      <p:ext uri="{BB962C8B-B14F-4D97-AF65-F5344CB8AC3E}">
        <p14:creationId xmlns:p14="http://schemas.microsoft.com/office/powerpoint/2010/main" val="2704416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Διευθυντές Σχολείων</a:t>
            </a:r>
            <a:endParaRPr lang="el-GR" dirty="0"/>
          </a:p>
        </p:txBody>
      </p:sp>
      <p:sp>
        <p:nvSpPr>
          <p:cNvPr id="3" name="Θέση περιεχομένου 2"/>
          <p:cNvSpPr>
            <a:spLocks noGrp="1"/>
          </p:cNvSpPr>
          <p:nvPr>
            <p:ph idx="1"/>
          </p:nvPr>
        </p:nvSpPr>
        <p:spPr/>
        <p:txBody>
          <a:bodyPr/>
          <a:lstStyle/>
          <a:p>
            <a:r>
              <a:rPr lang="el-GR" dirty="0" smtClean="0"/>
              <a:t>Εκπαίδευση στο </a:t>
            </a:r>
            <a:r>
              <a:rPr lang="en-US" dirty="0" err="1" smtClean="0"/>
              <a:t>smanagement</a:t>
            </a:r>
            <a:endParaRPr lang="en-US" dirty="0" smtClean="0"/>
          </a:p>
          <a:p>
            <a:r>
              <a:rPr lang="el-GR" dirty="0" smtClean="0"/>
              <a:t>Κάρτα συναλλαγών με την τράπεζα και απαγόρευση ανάληψης μετρητών</a:t>
            </a:r>
          </a:p>
          <a:p>
            <a:r>
              <a:rPr lang="el-GR" dirty="0" smtClean="0"/>
              <a:t>Συμφωνία με την τράπεζα για μηδενικές κρατήσεις σε συναλλαγές και πληρωμές</a:t>
            </a:r>
          </a:p>
          <a:p>
            <a:r>
              <a:rPr lang="el-GR" dirty="0" smtClean="0"/>
              <a:t>Κατ’ ιδίαν συναντήσεις με τους Διευθυντές όταν ζητηθεί για την λύση προβλημάτων</a:t>
            </a:r>
          </a:p>
          <a:p>
            <a:r>
              <a:rPr lang="el-GR" dirty="0" smtClean="0"/>
              <a:t>Ετήσια συνάντηση πριν την λήξη της χρονιάς για απολογισμό και κυρίως για χάραξη νέων στόχων</a:t>
            </a:r>
            <a:endParaRPr lang="el-GR" dirty="0"/>
          </a:p>
        </p:txBody>
      </p:sp>
    </p:spTree>
    <p:extLst>
      <p:ext uri="{BB962C8B-B14F-4D97-AF65-F5344CB8AC3E}">
        <p14:creationId xmlns:p14="http://schemas.microsoft.com/office/powerpoint/2010/main" val="1952507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Χάραξη πολιτικής</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smtClean="0"/>
              <a:t>Τα μέλη της επιτροπής χαράζουν πολιτικές για την βελτίωση της κατάστασης στα σχολεία:</a:t>
            </a:r>
          </a:p>
          <a:p>
            <a:pPr lvl="1"/>
            <a:r>
              <a:rPr lang="en-US" dirty="0" smtClean="0"/>
              <a:t>Internet </a:t>
            </a:r>
            <a:r>
              <a:rPr lang="el-GR" dirty="0" smtClean="0"/>
              <a:t>στις τάξεις (έργο άνω των 40.000€)</a:t>
            </a:r>
          </a:p>
          <a:p>
            <a:pPr lvl="1"/>
            <a:r>
              <a:rPr lang="el-GR" dirty="0" err="1" smtClean="0"/>
              <a:t>Βιντεοπροβολείς</a:t>
            </a:r>
            <a:r>
              <a:rPr lang="el-GR" dirty="0" smtClean="0"/>
              <a:t> στις τάξεις (άνω των 50.000€)</a:t>
            </a:r>
          </a:p>
          <a:p>
            <a:pPr lvl="1"/>
            <a:r>
              <a:rPr lang="el-GR" dirty="0" smtClean="0"/>
              <a:t>Η/Υ, ηχεία και καλωδιώσεις (Άνω των 20.000€)</a:t>
            </a:r>
          </a:p>
          <a:p>
            <a:pPr lvl="1"/>
            <a:r>
              <a:rPr lang="el-GR" dirty="0" err="1" smtClean="0"/>
              <a:t>Απινιδωτές</a:t>
            </a:r>
            <a:r>
              <a:rPr lang="el-GR" dirty="0" smtClean="0"/>
              <a:t> (περίπου 32.000€)</a:t>
            </a:r>
          </a:p>
          <a:p>
            <a:pPr lvl="1"/>
            <a:r>
              <a:rPr lang="el-GR" dirty="0" smtClean="0"/>
              <a:t>Γήπεδα Μπάσκετ (άνω των 24.000€)</a:t>
            </a:r>
          </a:p>
          <a:p>
            <a:pPr lvl="1"/>
            <a:r>
              <a:rPr lang="el-GR" dirty="0" smtClean="0"/>
              <a:t>Χαρτί Α4 (άνω των 10.000€)</a:t>
            </a:r>
          </a:p>
          <a:p>
            <a:pPr lvl="1"/>
            <a:r>
              <a:rPr lang="el-GR" dirty="0" smtClean="0"/>
              <a:t>Φαρμακείο (περίπου 2.500€)</a:t>
            </a:r>
          </a:p>
          <a:p>
            <a:pPr lvl="1"/>
            <a:r>
              <a:rPr lang="el-GR" dirty="0" smtClean="0"/>
              <a:t>Αθλητικό υλικό (Περίπου 2.800€)</a:t>
            </a:r>
          </a:p>
          <a:p>
            <a:pPr lvl="1"/>
            <a:r>
              <a:rPr lang="el-GR" dirty="0" smtClean="0"/>
              <a:t>Πόροι για αναλώσιμα στα ΕΠΑΛ</a:t>
            </a:r>
          </a:p>
          <a:p>
            <a:pPr lvl="1"/>
            <a:r>
              <a:rPr lang="el-GR" dirty="0" smtClean="0"/>
              <a:t>Πόροι για Μουσικό</a:t>
            </a:r>
          </a:p>
          <a:p>
            <a:pPr lvl="1"/>
            <a:r>
              <a:rPr lang="el-GR" dirty="0" smtClean="0"/>
              <a:t>Σφραγίδες στρογγυλή και πρωτόκολλο (για τα σχολεία)</a:t>
            </a:r>
          </a:p>
          <a:p>
            <a:pPr lvl="1"/>
            <a:r>
              <a:rPr lang="el-GR" dirty="0" smtClean="0"/>
              <a:t>Λαμπτήρες Οικονομίας για όλα τα σχολεία (αναβάθμιση) (άνω των 50.000€)</a:t>
            </a:r>
          </a:p>
          <a:p>
            <a:pPr lvl="1"/>
            <a:endParaRPr lang="el-GR" dirty="0"/>
          </a:p>
        </p:txBody>
      </p:sp>
    </p:spTree>
    <p:extLst>
      <p:ext uri="{BB962C8B-B14F-4D97-AF65-F5344CB8AC3E}">
        <p14:creationId xmlns:p14="http://schemas.microsoft.com/office/powerpoint/2010/main" val="2025214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Κυλικεία</a:t>
            </a:r>
            <a:endParaRPr lang="el-GR" dirty="0"/>
          </a:p>
        </p:txBody>
      </p:sp>
      <p:sp>
        <p:nvSpPr>
          <p:cNvPr id="3" name="Θέση περιεχομένου 2"/>
          <p:cNvSpPr>
            <a:spLocks noGrp="1"/>
          </p:cNvSpPr>
          <p:nvPr>
            <p:ph sz="half" idx="1"/>
          </p:nvPr>
        </p:nvSpPr>
        <p:spPr>
          <a:xfrm>
            <a:off x="368300" y="2603500"/>
            <a:ext cx="4699000" cy="4076700"/>
          </a:xfrm>
        </p:spPr>
        <p:txBody>
          <a:bodyPr>
            <a:normAutofit fontScale="70000" lnSpcReduction="20000"/>
          </a:bodyPr>
          <a:lstStyle/>
          <a:p>
            <a:r>
              <a:rPr lang="el-GR" dirty="0" smtClean="0"/>
              <a:t>Χρέη κυλικείων 2020:</a:t>
            </a:r>
          </a:p>
          <a:p>
            <a:pPr lvl="1"/>
            <a:r>
              <a:rPr lang="el-GR" dirty="0" smtClean="0"/>
              <a:t>Περίπου 250.000€</a:t>
            </a:r>
          </a:p>
          <a:p>
            <a:r>
              <a:rPr lang="el-GR" dirty="0" smtClean="0"/>
              <a:t>Χρέη κυλικείων σήμερα</a:t>
            </a:r>
          </a:p>
          <a:p>
            <a:pPr lvl="1"/>
            <a:r>
              <a:rPr lang="el-GR" dirty="0" smtClean="0"/>
              <a:t>Περίπου 150.000€, από τα οποία είμαστε σε συνεννόηση για απόσπαση των 50.000€</a:t>
            </a:r>
          </a:p>
          <a:p>
            <a:r>
              <a:rPr lang="el-GR" dirty="0" smtClean="0"/>
              <a:t>Κυλικεία Δήμου κεντρικής Κέρκυρας:	</a:t>
            </a:r>
          </a:p>
          <a:p>
            <a:pPr lvl="1"/>
            <a:r>
              <a:rPr lang="el-GR" dirty="0" smtClean="0"/>
              <a:t>14</a:t>
            </a:r>
          </a:p>
          <a:p>
            <a:r>
              <a:rPr lang="el-GR" dirty="0" smtClean="0"/>
              <a:t>Χρωστούσαν χρήματα το 2020:</a:t>
            </a:r>
          </a:p>
          <a:p>
            <a:pPr lvl="1"/>
            <a:r>
              <a:rPr lang="el-GR" dirty="0" smtClean="0"/>
              <a:t>Τα 10</a:t>
            </a:r>
          </a:p>
          <a:p>
            <a:r>
              <a:rPr lang="el-GR" dirty="0" smtClean="0"/>
              <a:t>Χρωστάνε σήμερα:	</a:t>
            </a:r>
          </a:p>
          <a:p>
            <a:pPr lvl="1"/>
            <a:r>
              <a:rPr lang="el-GR" dirty="0" smtClean="0"/>
              <a:t>Τα 2 από τα οποία το ένα εξοφλεί έως και τον Αύγουστο. </a:t>
            </a:r>
          </a:p>
        </p:txBody>
      </p:sp>
      <p:sp>
        <p:nvSpPr>
          <p:cNvPr id="4" name="Θέση περιεχομένου 3"/>
          <p:cNvSpPr>
            <a:spLocks noGrp="1"/>
          </p:cNvSpPr>
          <p:nvPr>
            <p:ph sz="half" idx="2"/>
          </p:nvPr>
        </p:nvSpPr>
        <p:spPr>
          <a:xfrm>
            <a:off x="5511800" y="2603500"/>
            <a:ext cx="6197600" cy="3987800"/>
          </a:xfrm>
        </p:spPr>
        <p:txBody>
          <a:bodyPr>
            <a:normAutofit fontScale="70000" lnSpcReduction="20000"/>
          </a:bodyPr>
          <a:lstStyle/>
          <a:p>
            <a:r>
              <a:rPr lang="el-GR" dirty="0"/>
              <a:t>Πως;</a:t>
            </a:r>
          </a:p>
          <a:p>
            <a:pPr lvl="1"/>
            <a:r>
              <a:rPr lang="el-GR" dirty="0"/>
              <a:t>Όπλο στα χέρια μας οι Νομικοί (Δικηγόροι). </a:t>
            </a:r>
          </a:p>
          <a:p>
            <a:pPr lvl="1"/>
            <a:r>
              <a:rPr lang="el-GR" dirty="0"/>
              <a:t>Με τον Δικηγόρο του Δήμου την 10ετία 2010-2020 </a:t>
            </a:r>
          </a:p>
          <a:p>
            <a:pPr lvl="2"/>
            <a:r>
              <a:rPr lang="el-GR" dirty="0"/>
              <a:t>Δεν εισπράχθηκε κανένα ποσό, </a:t>
            </a:r>
          </a:p>
          <a:p>
            <a:pPr lvl="2"/>
            <a:r>
              <a:rPr lang="el-GR" dirty="0"/>
              <a:t>Δεν έγιναν προσφυγές και διεκδικήσεις</a:t>
            </a:r>
          </a:p>
          <a:p>
            <a:pPr lvl="2"/>
            <a:r>
              <a:rPr lang="el-GR" dirty="0"/>
              <a:t>Δεν εισπράχθηκαν εγγυητικές παρά τις σχετικές αποφάσεις</a:t>
            </a:r>
          </a:p>
          <a:p>
            <a:pPr lvl="2"/>
            <a:r>
              <a:rPr lang="el-GR" dirty="0"/>
              <a:t>Δεν καταγγέλθηκαν συμβάσεις</a:t>
            </a:r>
          </a:p>
          <a:p>
            <a:pPr lvl="1"/>
            <a:r>
              <a:rPr lang="el-GR" dirty="0"/>
              <a:t>Δεν έφταιγε όμως ο Δικηγόρος</a:t>
            </a:r>
          </a:p>
          <a:p>
            <a:r>
              <a:rPr lang="el-GR" dirty="0"/>
              <a:t>Η πρακτική μας; Τα δίναμε σε ιδιώτες δικηγόρους</a:t>
            </a:r>
          </a:p>
          <a:p>
            <a:r>
              <a:rPr lang="el-GR" dirty="0"/>
              <a:t>Κόστος Δικηγόρων την τελευταία 3ετία</a:t>
            </a:r>
          </a:p>
          <a:p>
            <a:pPr lvl="1"/>
            <a:r>
              <a:rPr lang="el-GR" dirty="0"/>
              <a:t>Περίπου 10.000€</a:t>
            </a:r>
          </a:p>
          <a:p>
            <a:r>
              <a:rPr lang="el-GR" dirty="0"/>
              <a:t>Όφελος από τις ενέργειες των Δικηγόρων:	</a:t>
            </a:r>
          </a:p>
          <a:p>
            <a:pPr lvl="1"/>
            <a:r>
              <a:rPr lang="el-GR" dirty="0"/>
              <a:t>Περισσότερα από 100.000€</a:t>
            </a:r>
          </a:p>
          <a:p>
            <a:r>
              <a:rPr lang="el-GR" dirty="0"/>
              <a:t>Τα ποσά αυτά δεν αποδόθηκαν στα σχολεία. Τα αξιοποιούμε όπως πιστεύουμε καλύτερα εμείς.</a:t>
            </a:r>
          </a:p>
          <a:p>
            <a:endParaRPr lang="el-GR" dirty="0"/>
          </a:p>
        </p:txBody>
      </p:sp>
    </p:spTree>
    <p:extLst>
      <p:ext uri="{BB962C8B-B14F-4D97-AF65-F5344CB8AC3E}">
        <p14:creationId xmlns:p14="http://schemas.microsoft.com/office/powerpoint/2010/main" val="3495231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Κλείνοντας </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smtClean="0"/>
              <a:t>Δεν χαρίζουμε λεφτά στα σχολεία:</a:t>
            </a:r>
          </a:p>
          <a:p>
            <a:pPr lvl="1"/>
            <a:r>
              <a:rPr lang="el-GR" dirty="0" smtClean="0"/>
              <a:t>Όποιο σχολείο έχει υπόλοιπο περισσότερα από 5.000€ ή</a:t>
            </a:r>
          </a:p>
          <a:p>
            <a:pPr lvl="1"/>
            <a:r>
              <a:rPr lang="el-GR" dirty="0" smtClean="0"/>
              <a:t>Συγκρότημα με περισσότερα από 8.000€ ή</a:t>
            </a:r>
          </a:p>
          <a:p>
            <a:pPr lvl="1"/>
            <a:r>
              <a:rPr lang="el-GR" dirty="0" smtClean="0"/>
              <a:t>Μεγάλο συγκρότημα (2 τέτοια έχουμε) με περισσότερα από 12.000€</a:t>
            </a:r>
          </a:p>
          <a:p>
            <a:pPr marL="0" indent="0">
              <a:buNone/>
            </a:pPr>
            <a:r>
              <a:rPr lang="el-GR" b="1" dirty="0" smtClean="0"/>
              <a:t>Χάνουν την κατανομής Δόσης</a:t>
            </a:r>
            <a:endParaRPr lang="el-GR" b="1" dirty="0"/>
          </a:p>
          <a:p>
            <a:r>
              <a:rPr lang="el-GR" dirty="0" smtClean="0"/>
              <a:t>Στόχος, η απορρόφηση πόρων και εξασφάλιση των απαραίτητων στα σχολεία</a:t>
            </a:r>
          </a:p>
          <a:p>
            <a:r>
              <a:rPr lang="el-GR" dirty="0" smtClean="0"/>
              <a:t>Στόχος η ενεργοποίηση των Διευθυντών να προβούν σε βελτιωτικά έργα, αξιοποιώντας τους πόρους</a:t>
            </a:r>
          </a:p>
          <a:p>
            <a:r>
              <a:rPr lang="el-GR" dirty="0" smtClean="0"/>
              <a:t>Αν κάποιο σχολείο αιτηθεί κάτι, το χρηματοδοτούμε συνήθως με το 50% (και όχι το 100%)</a:t>
            </a:r>
          </a:p>
          <a:p>
            <a:r>
              <a:rPr lang="el-GR" dirty="0" smtClean="0"/>
              <a:t>Σύμβαση με λογιστή υποχρεωτικά (πληρώσαμε περισσότερα από 8.000€ σε πρόστιμα προηγούμενων ετών)</a:t>
            </a:r>
          </a:p>
          <a:p>
            <a:r>
              <a:rPr lang="el-GR" dirty="0" smtClean="0"/>
              <a:t>Εάν το έργο χρειάζεται μελέτη, δεν το χρηματοδοτούμε έως ότου ο Διευθυντής μας προσκομίσει την μελέτη </a:t>
            </a:r>
          </a:p>
        </p:txBody>
      </p:sp>
    </p:spTree>
    <p:extLst>
      <p:ext uri="{BB962C8B-B14F-4D97-AF65-F5344CB8AC3E}">
        <p14:creationId xmlns:p14="http://schemas.microsoft.com/office/powerpoint/2010/main" val="31205495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Επιτροπή και Διευθυντής Εκπαίδευσης - Σύμβουλοι</a:t>
            </a:r>
            <a:endParaRPr lang="el-GR" dirty="0"/>
          </a:p>
        </p:txBody>
      </p:sp>
      <p:sp>
        <p:nvSpPr>
          <p:cNvPr id="3" name="Θέση περιεχομένου 2"/>
          <p:cNvSpPr>
            <a:spLocks noGrp="1"/>
          </p:cNvSpPr>
          <p:nvPr>
            <p:ph idx="1"/>
          </p:nvPr>
        </p:nvSpPr>
        <p:spPr/>
        <p:txBody>
          <a:bodyPr/>
          <a:lstStyle/>
          <a:p>
            <a:r>
              <a:rPr lang="el-GR" dirty="0" smtClean="0"/>
              <a:t>Ο Διευθυντής Εκπαίδευσης εισπράττει από την Περιφέρεια όποιο ποσό. Πάντα όμως είμαστε δίπλα του</a:t>
            </a:r>
          </a:p>
          <a:p>
            <a:r>
              <a:rPr lang="el-GR" dirty="0" smtClean="0"/>
              <a:t>Χρειάζεται οι ανάγκες της ΔΔΕ να καλύπτονται αποκλειστικά από την Επιτροπή και όχι μέσω σχολείων</a:t>
            </a:r>
          </a:p>
          <a:p>
            <a:r>
              <a:rPr lang="el-GR" dirty="0" smtClean="0"/>
              <a:t>«Έχει Υποχρέωση» να βοηθήσει στην δική μας χάραξη πολιτικής, περιγράφοντας καλύτερα τις ανάγκες των σχολείων ευθύνης του(μας)</a:t>
            </a:r>
          </a:p>
          <a:p>
            <a:r>
              <a:rPr lang="el-GR" dirty="0" smtClean="0"/>
              <a:t>Ομοίως και οι Σύμβουλοι</a:t>
            </a:r>
            <a:endParaRPr lang="el-GR" dirty="0"/>
          </a:p>
        </p:txBody>
      </p:sp>
    </p:spTree>
    <p:extLst>
      <p:ext uri="{BB962C8B-B14F-4D97-AF65-F5344CB8AC3E}">
        <p14:creationId xmlns:p14="http://schemas.microsoft.com/office/powerpoint/2010/main" val="2351108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Επιτροπή και Διευθυντής Εκπαίδευσης - Σύμβουλοι</a:t>
            </a:r>
            <a:endParaRPr lang="el-GR" dirty="0"/>
          </a:p>
        </p:txBody>
      </p:sp>
      <p:sp>
        <p:nvSpPr>
          <p:cNvPr id="3" name="Θέση περιεχομένου 2"/>
          <p:cNvSpPr>
            <a:spLocks noGrp="1"/>
          </p:cNvSpPr>
          <p:nvPr>
            <p:ph idx="1"/>
          </p:nvPr>
        </p:nvSpPr>
        <p:spPr/>
        <p:txBody>
          <a:bodyPr>
            <a:normAutofit fontScale="92500" lnSpcReduction="10000"/>
          </a:bodyPr>
          <a:lstStyle/>
          <a:p>
            <a:r>
              <a:rPr lang="el-GR" dirty="0" smtClean="0"/>
              <a:t>Αν κρίνουν πως θα βοηθήσουν τους Εκπαιδευτικούς της </a:t>
            </a:r>
            <a:r>
              <a:rPr lang="el-GR" dirty="0" err="1" smtClean="0"/>
              <a:t>ειδικότητάς</a:t>
            </a:r>
            <a:r>
              <a:rPr lang="el-GR" dirty="0" smtClean="0"/>
              <a:t> τους με ένα εργαλείο/λογισμικό ή οτιδήποτε άλλο, μας καταθέτουν πρόταση με κοστολόγηση μονάδας και αριθμό τεμαχίων</a:t>
            </a:r>
          </a:p>
          <a:p>
            <a:r>
              <a:rPr lang="el-GR" dirty="0" smtClean="0"/>
              <a:t>Έχουμε δημιουργήσει </a:t>
            </a:r>
            <a:r>
              <a:rPr lang="en-US" dirty="0" smtClean="0"/>
              <a:t>Viber </a:t>
            </a:r>
            <a:r>
              <a:rPr lang="el-GR" dirty="0" smtClean="0"/>
              <a:t>σύνδεση με τους Διευθυντές  για πιο άμεση ενημέρωση αλλά και για ανταλλαγή καλών πρακτικών</a:t>
            </a:r>
          </a:p>
          <a:p>
            <a:r>
              <a:rPr lang="el-GR" dirty="0" smtClean="0"/>
              <a:t>Πρέπει οι Σύμβουλοι μεταξύ σας, οι Διευθυντές μεταξύ σας να έχετε παρόμοιους διαύλους επικοινωνίας ώστε άμεσα να μεταφέρετε μεταξύ σας μία καλή πρακτική, μία συμβουλή και στην συνέχεια να την εισηγηθείτε στην Σχολική Επιτροπή προς υλοποίηση</a:t>
            </a:r>
          </a:p>
          <a:p>
            <a:r>
              <a:rPr lang="el-GR" dirty="0" smtClean="0"/>
              <a:t>Είμαστε εδώ για να βελτιώσουμε τις συνθήκες εντός σχολείου, κυρίως παρέχοντας Εκπαιδευτικά Εφόδια. Αν συνεργαστούμε, τα αποτελέσματα θα είναι καλύτερα.</a:t>
            </a:r>
            <a:endParaRPr lang="el-GR" dirty="0"/>
          </a:p>
        </p:txBody>
      </p:sp>
    </p:spTree>
    <p:extLst>
      <p:ext uri="{BB962C8B-B14F-4D97-AF65-F5344CB8AC3E}">
        <p14:creationId xmlns:p14="http://schemas.microsoft.com/office/powerpoint/2010/main" val="3791328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Επιτροπή</a:t>
            </a:r>
            <a:r>
              <a:rPr lang="en-US" dirty="0" smtClean="0"/>
              <a:t> </a:t>
            </a:r>
            <a:endParaRPr lang="el-GR" dirty="0"/>
          </a:p>
        </p:txBody>
      </p:sp>
      <p:sp>
        <p:nvSpPr>
          <p:cNvPr id="3" name="Θέση περιεχομένου 2"/>
          <p:cNvSpPr>
            <a:spLocks noGrp="1"/>
          </p:cNvSpPr>
          <p:nvPr>
            <p:ph idx="1"/>
          </p:nvPr>
        </p:nvSpPr>
        <p:spPr/>
        <p:txBody>
          <a:bodyPr/>
          <a:lstStyle/>
          <a:p>
            <a:r>
              <a:rPr lang="el-GR" dirty="0" smtClean="0"/>
              <a:t>Είναι ΝΠΔΔ</a:t>
            </a:r>
          </a:p>
          <a:p>
            <a:r>
              <a:rPr lang="el-GR" dirty="0" smtClean="0"/>
              <a:t>Συγκροτείται από τον εκάστοτε Δήμο</a:t>
            </a:r>
          </a:p>
          <a:p>
            <a:r>
              <a:rPr lang="el-GR" dirty="0" smtClean="0"/>
              <a:t>Απαρτίζεται από 5-15 μέλη</a:t>
            </a:r>
          </a:p>
          <a:p>
            <a:r>
              <a:rPr lang="el-GR" dirty="0" smtClean="0"/>
              <a:t>Γνωμοδοτεί προς την ΔΕΠ (Δημοτική Επιτροπή Παιδείας)</a:t>
            </a:r>
          </a:p>
          <a:p>
            <a:r>
              <a:rPr lang="el-GR" dirty="0" smtClean="0"/>
              <a:t>Συνεδριάζει τουλάχιστον μία φορά το μήνα</a:t>
            </a:r>
          </a:p>
          <a:p>
            <a:r>
              <a:rPr lang="el-GR" dirty="0" smtClean="0"/>
              <a:t>Χρηματοδοτείται μέσω του Δήμου από το Υπουργείο Εσωτερικών</a:t>
            </a:r>
          </a:p>
          <a:p>
            <a:r>
              <a:rPr lang="el-GR" dirty="0" smtClean="0"/>
              <a:t>Διαθέτει γραμματειακή υποστήριξη ενός ατόμου</a:t>
            </a:r>
          </a:p>
          <a:p>
            <a:endParaRPr lang="el-GR" dirty="0"/>
          </a:p>
        </p:txBody>
      </p:sp>
    </p:spTree>
    <p:extLst>
      <p:ext uri="{BB962C8B-B14F-4D97-AF65-F5344CB8AC3E}">
        <p14:creationId xmlns:p14="http://schemas.microsoft.com/office/powerpoint/2010/main" val="7813925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κατάσταση έως το 2020 (όχι για σύγκριση)</a:t>
            </a:r>
            <a:endParaRPr lang="el-GR" dirty="0"/>
          </a:p>
        </p:txBody>
      </p:sp>
      <p:sp>
        <p:nvSpPr>
          <p:cNvPr id="3" name="Θέση περιεχομένου 2"/>
          <p:cNvSpPr>
            <a:spLocks noGrp="1"/>
          </p:cNvSpPr>
          <p:nvPr>
            <p:ph idx="1"/>
          </p:nvPr>
        </p:nvSpPr>
        <p:spPr/>
        <p:txBody>
          <a:bodyPr/>
          <a:lstStyle/>
          <a:p>
            <a:r>
              <a:rPr lang="el-GR" dirty="0" smtClean="0"/>
              <a:t>Η επιτροπή είχε ουσιαστικά τον ρόλο της κατανομής των δόσεων στα σχολεία</a:t>
            </a:r>
          </a:p>
          <a:p>
            <a:r>
              <a:rPr lang="el-GR" dirty="0" smtClean="0"/>
              <a:t>Απρόσωπη σχέση επιτροπής  σχολείου και επιτροπής  κυλικείου</a:t>
            </a:r>
          </a:p>
          <a:p>
            <a:r>
              <a:rPr lang="el-GR" dirty="0" smtClean="0"/>
              <a:t>Καμία διασφάλιση των συμφερόντων της επιτροπής και κατ’ επέκταση των σχολείων (περιπτώσεις οφειλών κυλικείων)</a:t>
            </a:r>
          </a:p>
          <a:p>
            <a:r>
              <a:rPr lang="el-GR" dirty="0" smtClean="0"/>
              <a:t>Τα σχολεία μάζευαν λεφτά χωρίς να κάνουν έργα υποδομών στο σχολείο τους</a:t>
            </a:r>
            <a:r>
              <a:rPr lang="el-GR" dirty="0"/>
              <a:t> </a:t>
            </a:r>
            <a:r>
              <a:rPr lang="el-GR" dirty="0" smtClean="0"/>
              <a:t>με σκοπό να αφήσουν «ταμείο» στους </a:t>
            </a:r>
            <a:r>
              <a:rPr lang="el-GR" smtClean="0"/>
              <a:t>επόμενους διευθυντές</a:t>
            </a:r>
            <a:endParaRPr lang="el-GR" dirty="0" smtClean="0"/>
          </a:p>
        </p:txBody>
      </p:sp>
    </p:spTree>
    <p:extLst>
      <p:ext uri="{BB962C8B-B14F-4D97-AF65-F5344CB8AC3E}">
        <p14:creationId xmlns:p14="http://schemas.microsoft.com/office/powerpoint/2010/main" val="1975081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2020-2023 – Τρέχουσα θητεία</a:t>
            </a:r>
            <a:endParaRPr lang="el-GR" dirty="0"/>
          </a:p>
        </p:txBody>
      </p:sp>
      <p:sp>
        <p:nvSpPr>
          <p:cNvPr id="3" name="Θέση περιεχομένου 2"/>
          <p:cNvSpPr>
            <a:spLocks noGrp="1"/>
          </p:cNvSpPr>
          <p:nvPr>
            <p:ph idx="1"/>
          </p:nvPr>
        </p:nvSpPr>
        <p:spPr>
          <a:xfrm>
            <a:off x="964454" y="2632074"/>
            <a:ext cx="8825659" cy="3511551"/>
          </a:xfrm>
        </p:spPr>
        <p:txBody>
          <a:bodyPr>
            <a:normAutofit fontScale="77500" lnSpcReduction="20000"/>
          </a:bodyPr>
          <a:lstStyle/>
          <a:p>
            <a:r>
              <a:rPr lang="el-GR" dirty="0" smtClean="0"/>
              <a:t>Ορισμός, προγραμματισμός και υλοποίηση στόχων</a:t>
            </a:r>
          </a:p>
          <a:p>
            <a:pPr lvl="1"/>
            <a:r>
              <a:rPr lang="el-GR" dirty="0" smtClean="0"/>
              <a:t>Αναβάθμιση των σχολείων στον ηλεκτρονικό εξοπλισμό</a:t>
            </a:r>
          </a:p>
          <a:p>
            <a:pPr lvl="1"/>
            <a:r>
              <a:rPr lang="el-GR" dirty="0" smtClean="0"/>
              <a:t>Εξοικονόμηση ενέργειας με τοποθέτηση λαμπτήρων </a:t>
            </a:r>
            <a:r>
              <a:rPr lang="en-US" dirty="0" smtClean="0"/>
              <a:t>Led </a:t>
            </a:r>
            <a:endParaRPr lang="el-GR" dirty="0" smtClean="0"/>
          </a:p>
          <a:p>
            <a:pPr lvl="1"/>
            <a:r>
              <a:rPr lang="el-GR" dirty="0" smtClean="0"/>
              <a:t>Εξοικονόμηση πόρων με εκτέλεση διαγωνισμών για μαζικές προμήθειες υλικών/αγαθών (πχ χαρτί Α4)</a:t>
            </a:r>
          </a:p>
          <a:p>
            <a:pPr lvl="1"/>
            <a:r>
              <a:rPr lang="el-GR" dirty="0" smtClean="0"/>
              <a:t>Ανάθεση οικονομικού ελέγχου σε εξωτερικό λογιστή</a:t>
            </a:r>
          </a:p>
          <a:p>
            <a:pPr lvl="1"/>
            <a:r>
              <a:rPr lang="el-GR" dirty="0" smtClean="0"/>
              <a:t>Χρήση πληροφοριακών συστημάτων για την αποτύπωση και έλεγχο των οικονομικών συναλλαγών</a:t>
            </a:r>
          </a:p>
          <a:p>
            <a:pPr lvl="1"/>
            <a:r>
              <a:rPr lang="el-GR" dirty="0" smtClean="0"/>
              <a:t>Προμήθεια Αθλητικού Εξοπλισμού</a:t>
            </a:r>
          </a:p>
          <a:p>
            <a:pPr lvl="1"/>
            <a:r>
              <a:rPr lang="el-GR" dirty="0" smtClean="0"/>
              <a:t>Αναβάθμιση </a:t>
            </a:r>
            <a:r>
              <a:rPr lang="el-GR" dirty="0" err="1" smtClean="0"/>
              <a:t>αύλειων</a:t>
            </a:r>
            <a:r>
              <a:rPr lang="el-GR" dirty="0" smtClean="0"/>
              <a:t> χώρων </a:t>
            </a:r>
          </a:p>
          <a:p>
            <a:pPr lvl="1"/>
            <a:r>
              <a:rPr lang="el-GR" dirty="0" smtClean="0"/>
              <a:t>Μέριμνα για την υγεία και την ασφάλεια (</a:t>
            </a:r>
            <a:r>
              <a:rPr lang="el-GR" dirty="0" err="1" smtClean="0"/>
              <a:t>Απινιδωτές</a:t>
            </a:r>
            <a:r>
              <a:rPr lang="el-GR" dirty="0" smtClean="0"/>
              <a:t>, φαρμακεία και εκπαίδευση καθηγητών)</a:t>
            </a:r>
          </a:p>
          <a:p>
            <a:pPr lvl="1"/>
            <a:r>
              <a:rPr lang="el-GR" dirty="0" smtClean="0"/>
              <a:t>Καταστατικό παραχώρησης σχολικών χώρων – κανονισμός διάθεσης χώρων</a:t>
            </a:r>
            <a:endParaRPr lang="en-US" dirty="0" smtClean="0"/>
          </a:p>
          <a:p>
            <a:pPr lvl="1"/>
            <a:r>
              <a:rPr lang="el-GR" dirty="0" smtClean="0"/>
              <a:t>Χρηματοδότηση θεατρικών και μουσικών παραστάσεων</a:t>
            </a:r>
            <a:endParaRPr lang="en-US" dirty="0" smtClean="0"/>
          </a:p>
          <a:p>
            <a:pPr lvl="1"/>
            <a:endParaRPr lang="en-US" dirty="0" smtClean="0"/>
          </a:p>
          <a:p>
            <a:pPr lvl="1"/>
            <a:endParaRPr lang="el-GR" dirty="0" smtClean="0"/>
          </a:p>
          <a:p>
            <a:endParaRPr lang="el-GR" dirty="0"/>
          </a:p>
        </p:txBody>
      </p:sp>
    </p:spTree>
    <p:extLst>
      <p:ext uri="{BB962C8B-B14F-4D97-AF65-F5344CB8AC3E}">
        <p14:creationId xmlns:p14="http://schemas.microsoft.com/office/powerpoint/2010/main" val="2682786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Τεχνολογική αναβάθμιση</a:t>
            </a:r>
            <a:endParaRPr lang="el-GR" dirty="0"/>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6275" y="2295525"/>
            <a:ext cx="10601325" cy="4419600"/>
          </a:xfrm>
        </p:spPr>
      </p:pic>
    </p:spTree>
    <p:extLst>
      <p:ext uri="{BB962C8B-B14F-4D97-AF65-F5344CB8AC3E}">
        <p14:creationId xmlns:p14="http://schemas.microsoft.com/office/powerpoint/2010/main" val="1543048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Εξοικονόμηση ενέργειας με τοποθέτηση λαμπτήρων </a:t>
            </a:r>
            <a:r>
              <a:rPr lang="el-GR" dirty="0" err="1"/>
              <a:t>Led</a:t>
            </a:r>
            <a:r>
              <a:rPr lang="el-GR" dirty="0"/>
              <a:t> </a:t>
            </a:r>
            <a:br>
              <a:rPr lang="el-GR" dirty="0"/>
            </a:b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5300" y="2314575"/>
            <a:ext cx="11134725" cy="4381500"/>
          </a:xfrm>
        </p:spPr>
      </p:pic>
    </p:spTree>
    <p:extLst>
      <p:ext uri="{BB962C8B-B14F-4D97-AF65-F5344CB8AC3E}">
        <p14:creationId xmlns:p14="http://schemas.microsoft.com/office/powerpoint/2010/main" val="3507879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Προμήθεια Αθλητικού Εξοπλισμού</a:t>
            </a:r>
            <a:br>
              <a:rPr lang="el-GR" dirty="0"/>
            </a:br>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0" y="2324101"/>
            <a:ext cx="10820400" cy="4276724"/>
          </a:xfrm>
        </p:spPr>
      </p:pic>
    </p:spTree>
    <p:extLst>
      <p:ext uri="{BB962C8B-B14F-4D97-AF65-F5344CB8AC3E}">
        <p14:creationId xmlns:p14="http://schemas.microsoft.com/office/powerpoint/2010/main" val="3044577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Αναβάθμιση </a:t>
            </a:r>
            <a:r>
              <a:rPr lang="el-GR" dirty="0" err="1"/>
              <a:t>αύλειων</a:t>
            </a:r>
            <a:r>
              <a:rPr lang="el-GR" dirty="0"/>
              <a:t> χώρων </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2647" y="2371725"/>
            <a:ext cx="5072328" cy="3886199"/>
          </a:xfrm>
        </p:spPr>
      </p:pic>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9825" y="2371724"/>
            <a:ext cx="5430092" cy="3886200"/>
          </a:xfrm>
          <a:prstGeom prst="rect">
            <a:avLst/>
          </a:prstGeom>
        </p:spPr>
      </p:pic>
    </p:spTree>
    <p:extLst>
      <p:ext uri="{BB962C8B-B14F-4D97-AF65-F5344CB8AC3E}">
        <p14:creationId xmlns:p14="http://schemas.microsoft.com/office/powerpoint/2010/main" val="736497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138</TotalTime>
  <Words>1374</Words>
  <Application>Microsoft Office PowerPoint</Application>
  <PresentationFormat>Ευρεία οθόνη</PresentationFormat>
  <Paragraphs>170</Paragraphs>
  <Slides>27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27</vt:i4>
      </vt:variant>
    </vt:vector>
  </HeadingPairs>
  <TitlesOfParts>
    <vt:vector size="31" baseType="lpstr">
      <vt:lpstr>Arial</vt:lpstr>
      <vt:lpstr>Century Gothic</vt:lpstr>
      <vt:lpstr>Wingdings 3</vt:lpstr>
      <vt:lpstr>Αίθουσα συσκέψεων "Ιόν"</vt:lpstr>
      <vt:lpstr>Σχολικές Επιτροπές.  Χάραξη εκπαιδευτικής  και καλές πρακτικές. </vt:lpstr>
      <vt:lpstr>Τι είναι Σχολική Επιτροπή</vt:lpstr>
      <vt:lpstr>Η Επιτροπή </vt:lpstr>
      <vt:lpstr>Η κατάσταση έως το 2020 (όχι για σύγκριση)</vt:lpstr>
      <vt:lpstr>2020-2023 – Τρέχουσα θητεία</vt:lpstr>
      <vt:lpstr>Τεχνολογική αναβάθμιση</vt:lpstr>
      <vt:lpstr>Εξοικονόμηση ενέργειας με τοποθέτηση λαμπτήρων Led  </vt:lpstr>
      <vt:lpstr>Προμήθεια Αθλητικού Εξοπλισμού </vt:lpstr>
      <vt:lpstr>Αναβάθμιση αύλειων χώρων </vt:lpstr>
      <vt:lpstr>Μέριμνα για την υγεία και την ασφάλεια (Απινιδωτές, φαρμακεία και εκπαίδευση καθηγητών)</vt:lpstr>
      <vt:lpstr>Χρηματοδότηση θεατρικών και μουσικών παραστάσεων </vt:lpstr>
      <vt:lpstr>Καταστατικό παραχώρησης σχολικών χώρων – κανονισμός διάθεσης χώρων</vt:lpstr>
      <vt:lpstr>Εξωστρέφεια</vt:lpstr>
      <vt:lpstr>Συναντήσεις με τα 15μελή όλων των σχολείων</vt:lpstr>
      <vt:lpstr>Συναντήσεις με τα 15μελή όλων των σχολείων </vt:lpstr>
      <vt:lpstr>Επισκέψεις από Σεπτέμβριο έως και Οκτώβριο σε κάθε σχολική μονάδα και συζήτηση με τους Διευθυντές για ζητήματα των σχολείων τους </vt:lpstr>
      <vt:lpstr>Τα οικονομικά – Το παράδειγμα της Κέρκυρας</vt:lpstr>
      <vt:lpstr>Τα οικονομικά της Σχολικής Επιτροπής Δευτεροβάθμιας Εκπαίδευσης Δήμου κεντρικής Κέρκυρας  </vt:lpstr>
      <vt:lpstr>Υποχρεώσεις Επιτροπής</vt:lpstr>
      <vt:lpstr>Λειτουργικές ανάγκες</vt:lpstr>
      <vt:lpstr>Έκτακτες, μικρής Κλίμακας Επισκευές</vt:lpstr>
      <vt:lpstr>Διευθυντές Σχολείων</vt:lpstr>
      <vt:lpstr>Χάραξη πολιτικής</vt:lpstr>
      <vt:lpstr>Κυλικεία</vt:lpstr>
      <vt:lpstr>Κλείνοντας </vt:lpstr>
      <vt:lpstr>Επιτροπή και Διευθυντής Εκπαίδευσης - Σύμβουλοι</vt:lpstr>
      <vt:lpstr>Επιτροπή και Διευθυντής Εκπαίδευσης - Σύμβουλοι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18</cp:revision>
  <cp:lastPrinted>2023-07-11T16:15:58Z</cp:lastPrinted>
  <dcterms:created xsi:type="dcterms:W3CDTF">2023-07-11T15:42:15Z</dcterms:created>
  <dcterms:modified xsi:type="dcterms:W3CDTF">2023-07-11T23:07:35Z</dcterms:modified>
</cp:coreProperties>
</file>