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8" r:id="rId2"/>
    <p:sldId id="276" r:id="rId3"/>
    <p:sldId id="299" r:id="rId4"/>
    <p:sldId id="277" r:id="rId5"/>
    <p:sldId id="300" r:id="rId6"/>
    <p:sldId id="301" r:id="rId7"/>
    <p:sldId id="278" r:id="rId8"/>
    <p:sldId id="275" r:id="rId9"/>
    <p:sldId id="269" r:id="rId10"/>
    <p:sldId id="280" r:id="rId11"/>
    <p:sldId id="281" r:id="rId12"/>
    <p:sldId id="282" r:id="rId13"/>
    <p:sldId id="283" r:id="rId14"/>
    <p:sldId id="286" r:id="rId15"/>
    <p:sldId id="285" r:id="rId16"/>
    <p:sldId id="284" r:id="rId17"/>
    <p:sldId id="287" r:id="rId18"/>
    <p:sldId id="288" r:id="rId19"/>
    <p:sldId id="289" r:id="rId20"/>
    <p:sldId id="302" r:id="rId21"/>
    <p:sldId id="291" r:id="rId22"/>
    <p:sldId id="290" r:id="rId23"/>
    <p:sldId id="292" r:id="rId24"/>
    <p:sldId id="298" r:id="rId25"/>
    <p:sldId id="303" r:id="rId26"/>
    <p:sldId id="293" r:id="rId27"/>
    <p:sldId id="294" r:id="rId28"/>
    <p:sldId id="295" r:id="rId29"/>
    <p:sldId id="296" r:id="rId30"/>
    <p:sldId id="297" r:id="rId31"/>
  </p:sldIdLst>
  <p:sldSz cx="12192000" cy="6858000"/>
  <p:notesSz cx="6858000" cy="9144000"/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294" autoAdjust="0"/>
  </p:normalViewPr>
  <p:slideViewPr>
    <p:cSldViewPr snapToGrid="0">
      <p:cViewPr varScale="1">
        <p:scale>
          <a:sx n="115" d="100"/>
          <a:sy n="115" d="100"/>
        </p:scale>
        <p:origin x="372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339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l-GR" dirty="0" smtClean="0"/>
              <a:t>Εργαζόμενοι ανά</a:t>
            </a:r>
            <a:r>
              <a:rPr lang="el-GR" baseline="0" dirty="0" smtClean="0"/>
              <a:t> νησί (</a:t>
            </a:r>
            <a:r>
              <a:rPr lang="el-GR" baseline="0" dirty="0" err="1" smtClean="0"/>
              <a:t>Σεπτ</a:t>
            </a:r>
            <a:r>
              <a:rPr lang="el-GR" dirty="0" smtClean="0"/>
              <a:t> 22 - Ιουν 23)</a:t>
            </a:r>
            <a:endParaRPr lang="el-GR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ΚΕΔΑΣΥ / ΚΕΠΕΑ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Κέρκυρα</c:v>
                </c:pt>
                <c:pt idx="1">
                  <c:v>Λευκάδα</c:v>
                </c:pt>
                <c:pt idx="2">
                  <c:v>Κεφαλονιά</c:v>
                </c:pt>
                <c:pt idx="3">
                  <c:v>Ζάκυνθος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14</c:v>
                </c:pt>
                <c:pt idx="1">
                  <c:v>8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ED-40BF-8975-B70B75BD40C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Δ/θμια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Κέρκυρα</c:v>
                </c:pt>
                <c:pt idx="1">
                  <c:v>Λευκάδα</c:v>
                </c:pt>
                <c:pt idx="2">
                  <c:v>Κεφαλονιά</c:v>
                </c:pt>
                <c:pt idx="3">
                  <c:v>Ζάκυνθος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24</c:v>
                </c:pt>
                <c:pt idx="1">
                  <c:v>10</c:v>
                </c:pt>
                <c:pt idx="2">
                  <c:v>13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ED-40BF-8975-B70B75BD40C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Π/θμια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Κέρκυρα</c:v>
                </c:pt>
                <c:pt idx="1">
                  <c:v>Λευκάδα</c:v>
                </c:pt>
                <c:pt idx="2">
                  <c:v>Κεφαλονιά</c:v>
                </c:pt>
                <c:pt idx="3">
                  <c:v>Ζάκυνθος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25</c:v>
                </c:pt>
                <c:pt idx="1">
                  <c:v>9</c:v>
                </c:pt>
                <c:pt idx="2">
                  <c:v>8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ED-40BF-8975-B70B75BD40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67294296"/>
        <c:axId val="567294688"/>
      </c:barChart>
      <c:catAx>
        <c:axId val="567294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567294688"/>
        <c:crosses val="autoZero"/>
        <c:auto val="1"/>
        <c:lblAlgn val="ctr"/>
        <c:lblOffset val="100"/>
        <c:noMultiLvlLbl val="0"/>
      </c:catAx>
      <c:valAx>
        <c:axId val="567294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567294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633CBA-2502-434A-928C-6EC6967F259D}" type="doc">
      <dgm:prSet loTypeId="urn:microsoft.com/office/officeart/2005/8/layout/cycle2" loCatId="cycle" qsTypeId="urn:microsoft.com/office/officeart/2005/8/quickstyle/simple1" qsCatId="simple" csTypeId="urn:microsoft.com/office/officeart/2005/8/colors/accent1_1" csCatId="accent1" phldr="1"/>
      <dgm:spPr/>
      <dgm:t>
        <a:bodyPr rtlCol="0"/>
        <a:lstStyle/>
        <a:p>
          <a:pPr rtl="0"/>
          <a:endParaRPr lang="en-US"/>
        </a:p>
      </dgm:t>
    </dgm:pt>
    <dgm:pt modelId="{012EDDC6-207F-4EE3-9DEB-146599520561}">
      <dgm:prSet phldrT="[Text]"/>
      <dgm:spPr/>
      <dgm:t>
        <a:bodyPr rtlCol="0"/>
        <a:lstStyle/>
        <a:p>
          <a:pPr rtl="0"/>
          <a:r>
            <a:rPr lang="el-GR" noProof="0" dirty="0"/>
            <a:t>Βήμα 1 </a:t>
          </a:r>
          <a:br>
            <a:rPr lang="el-GR" noProof="0" dirty="0"/>
          </a:br>
          <a:r>
            <a:rPr lang="el-GR" noProof="0" dirty="0" smtClean="0"/>
            <a:t>Χαρτογράφηση τρεχουσών λειτουργιών</a:t>
          </a:r>
          <a:endParaRPr lang="el-GR" noProof="0" dirty="0"/>
        </a:p>
      </dgm:t>
      <dgm:extLst>
        <a:ext uri="{E40237B7-FDA0-4F09-8148-C483321AD2D9}">
          <dgm14:cNvPr xmlns:dgm14="http://schemas.microsoft.com/office/drawing/2010/diagram" id="0" name="" title="Step 1 title"/>
        </a:ext>
      </dgm:extLst>
    </dgm:pt>
    <dgm:pt modelId="{1850CBD5-1A99-4F4F-897C-451AA66F1516}" type="parTrans" cxnId="{A9676025-22BC-4F10-8860-B270A6112553}">
      <dgm:prSet/>
      <dgm:spPr/>
      <dgm:t>
        <a:bodyPr rtlCol="0"/>
        <a:lstStyle/>
        <a:p>
          <a:pPr rtl="0"/>
          <a:endParaRPr lang="el-GR" noProof="0" dirty="0"/>
        </a:p>
      </dgm:t>
    </dgm:pt>
    <dgm:pt modelId="{7985EE53-BD3D-4DB3-B5BD-6B9FFA75B9E6}" type="sibTrans" cxnId="{A9676025-22BC-4F10-8860-B270A6112553}">
      <dgm:prSet/>
      <dgm:spPr/>
      <dgm:t>
        <a:bodyPr rtlCol="0"/>
        <a:lstStyle/>
        <a:p>
          <a:pPr rtl="0"/>
          <a:endParaRPr lang="el-GR" noProof="0" dirty="0"/>
        </a:p>
      </dgm:t>
      <dgm:extLst>
        <a:ext uri="{E40237B7-FDA0-4F09-8148-C483321AD2D9}">
          <dgm14:cNvPr xmlns:dgm14="http://schemas.microsoft.com/office/drawing/2010/diagram" id="0" name="" title="Arrow between Step 1 and Step 2"/>
        </a:ext>
      </dgm:extLst>
    </dgm:pt>
    <dgm:pt modelId="{38FB0022-09EC-4D6F-86C0-C813C6F2F39A}">
      <dgm:prSet phldrT="[Text]"/>
      <dgm:spPr/>
      <dgm:t>
        <a:bodyPr rtlCol="0"/>
        <a:lstStyle/>
        <a:p>
          <a:pPr rtl="0"/>
          <a:r>
            <a:rPr lang="el-GR" noProof="0" dirty="0"/>
            <a:t>Βήμα 3</a:t>
          </a:r>
          <a:br>
            <a:rPr lang="el-GR" noProof="0" dirty="0"/>
          </a:br>
          <a:r>
            <a:rPr lang="el-GR" noProof="0" dirty="0" smtClean="0"/>
            <a:t>Διερεύνηση λύσεων ΜΕΣΩ ΣΥΝΕΡΓΑΣΙΩΝ</a:t>
          </a:r>
          <a:endParaRPr lang="el-GR" noProof="0" dirty="0"/>
        </a:p>
      </dgm:t>
      <dgm:extLst>
        <a:ext uri="{E40237B7-FDA0-4F09-8148-C483321AD2D9}">
          <dgm14:cNvPr xmlns:dgm14="http://schemas.microsoft.com/office/drawing/2010/diagram" id="0" name="" title="Step 3 title"/>
        </a:ext>
      </dgm:extLst>
    </dgm:pt>
    <dgm:pt modelId="{A0BBE5C2-C8CF-4F12-974F-53039E6D00EC}" type="parTrans" cxnId="{9A1C775D-7DDB-48F9-97D9-490A63DE2A86}">
      <dgm:prSet/>
      <dgm:spPr/>
      <dgm:t>
        <a:bodyPr rtlCol="0"/>
        <a:lstStyle/>
        <a:p>
          <a:pPr rtl="0"/>
          <a:endParaRPr lang="el-GR" noProof="0" dirty="0"/>
        </a:p>
      </dgm:t>
    </dgm:pt>
    <dgm:pt modelId="{EA86A114-EBD1-49CF-AB76-042FF3D636A5}" type="sibTrans" cxnId="{9A1C775D-7DDB-48F9-97D9-490A63DE2A86}">
      <dgm:prSet/>
      <dgm:spPr/>
      <dgm:t>
        <a:bodyPr rtlCol="0"/>
        <a:lstStyle/>
        <a:p>
          <a:pPr rtl="0"/>
          <a:endParaRPr lang="el-GR" noProof="0" dirty="0"/>
        </a:p>
      </dgm:t>
      <dgm:extLst>
        <a:ext uri="{E40237B7-FDA0-4F09-8148-C483321AD2D9}">
          <dgm14:cNvPr xmlns:dgm14="http://schemas.microsoft.com/office/drawing/2010/diagram" id="0" name="" title="Arrow between Step 3 and Step 4"/>
        </a:ext>
      </dgm:extLst>
    </dgm:pt>
    <dgm:pt modelId="{9131EDB8-27A6-42FD-A541-052EFC01D4C6}">
      <dgm:prSet phldrT="[Text]"/>
      <dgm:spPr/>
      <dgm:t>
        <a:bodyPr rtlCol="0"/>
        <a:lstStyle/>
        <a:p>
          <a:pPr rtl="0"/>
          <a:r>
            <a:rPr lang="el-GR" noProof="0" dirty="0"/>
            <a:t>Βήμα 4</a:t>
          </a:r>
          <a:br>
            <a:rPr lang="el-GR" noProof="0" dirty="0"/>
          </a:br>
          <a:r>
            <a:rPr lang="el-GR" noProof="0" dirty="0" smtClean="0"/>
            <a:t>Ιεράρχηση υλοποίησης λύσεων</a:t>
          </a:r>
          <a:endParaRPr lang="el-GR" noProof="0" dirty="0"/>
        </a:p>
      </dgm:t>
      <dgm:extLst>
        <a:ext uri="{E40237B7-FDA0-4F09-8148-C483321AD2D9}">
          <dgm14:cNvPr xmlns:dgm14="http://schemas.microsoft.com/office/drawing/2010/diagram" id="0" name="" title="Step 4 title"/>
        </a:ext>
      </dgm:extLst>
    </dgm:pt>
    <dgm:pt modelId="{6EC3601D-D6CE-49D7-9229-0442323129DA}" type="parTrans" cxnId="{198EE807-14A4-40FA-B030-5F9F79A9713E}">
      <dgm:prSet/>
      <dgm:spPr/>
      <dgm:t>
        <a:bodyPr rtlCol="0"/>
        <a:lstStyle/>
        <a:p>
          <a:pPr rtl="0"/>
          <a:endParaRPr lang="el-GR" noProof="0" dirty="0"/>
        </a:p>
      </dgm:t>
    </dgm:pt>
    <dgm:pt modelId="{13A2EB04-B868-427A-B17F-16729BFA55DA}" type="sibTrans" cxnId="{198EE807-14A4-40FA-B030-5F9F79A9713E}">
      <dgm:prSet/>
      <dgm:spPr/>
      <dgm:t>
        <a:bodyPr rtlCol="0"/>
        <a:lstStyle/>
        <a:p>
          <a:pPr rtl="0"/>
          <a:endParaRPr lang="el-GR" noProof="0" dirty="0"/>
        </a:p>
      </dgm:t>
      <dgm:extLst>
        <a:ext uri="{E40237B7-FDA0-4F09-8148-C483321AD2D9}">
          <dgm14:cNvPr xmlns:dgm14="http://schemas.microsoft.com/office/drawing/2010/diagram" id="0" name="" title="Arrow between Step 4 and Step 5"/>
        </a:ext>
      </dgm:extLst>
    </dgm:pt>
    <dgm:pt modelId="{23116FF9-AEB9-43F5-882D-9ECB1FD5DE18}">
      <dgm:prSet phldrT="[Text]"/>
      <dgm:spPr/>
      <dgm:t>
        <a:bodyPr rtlCol="0"/>
        <a:lstStyle/>
        <a:p>
          <a:pPr rtl="0"/>
          <a:r>
            <a:rPr lang="el-GR" noProof="0" dirty="0"/>
            <a:t>Βήμα 5</a:t>
          </a:r>
          <a:br>
            <a:rPr lang="el-GR" noProof="0" dirty="0"/>
          </a:br>
          <a:r>
            <a:rPr lang="el-GR" noProof="0" dirty="0" smtClean="0"/>
            <a:t>Υλοποίηση και ανατροφοδότηση</a:t>
          </a:r>
          <a:endParaRPr lang="el-GR" noProof="0" dirty="0"/>
        </a:p>
      </dgm:t>
      <dgm:extLst>
        <a:ext uri="{E40237B7-FDA0-4F09-8148-C483321AD2D9}">
          <dgm14:cNvPr xmlns:dgm14="http://schemas.microsoft.com/office/drawing/2010/diagram" id="0" name="" title="Step 5 title"/>
        </a:ext>
      </dgm:extLst>
    </dgm:pt>
    <dgm:pt modelId="{86229775-B50F-4220-B88B-07C4BA05CEAC}" type="parTrans" cxnId="{97323DE5-E2BF-422D-8188-D2445F20223B}">
      <dgm:prSet/>
      <dgm:spPr/>
      <dgm:t>
        <a:bodyPr rtlCol="0"/>
        <a:lstStyle/>
        <a:p>
          <a:pPr rtl="0"/>
          <a:endParaRPr lang="el-GR" noProof="0" dirty="0"/>
        </a:p>
      </dgm:t>
    </dgm:pt>
    <dgm:pt modelId="{BEE765C7-6165-4808-9B3B-A6627557B77F}" type="sibTrans" cxnId="{97323DE5-E2BF-422D-8188-D2445F20223B}">
      <dgm:prSet/>
      <dgm:spPr/>
      <dgm:t>
        <a:bodyPr rtlCol="0"/>
        <a:lstStyle/>
        <a:p>
          <a:pPr rtl="0"/>
          <a:endParaRPr lang="el-GR" noProof="0" dirty="0"/>
        </a:p>
      </dgm:t>
      <dgm:extLst>
        <a:ext uri="{E40237B7-FDA0-4F09-8148-C483321AD2D9}">
          <dgm14:cNvPr xmlns:dgm14="http://schemas.microsoft.com/office/drawing/2010/diagram" id="0" name="" title="Arrow between Step 5 and Step 1"/>
        </a:ext>
      </dgm:extLst>
    </dgm:pt>
    <dgm:pt modelId="{DA2EE66E-1894-4E15-A659-CCDCFE4DAD65}">
      <dgm:prSet phldrT="[Text]"/>
      <dgm:spPr/>
      <dgm:t>
        <a:bodyPr rtlCol="0"/>
        <a:lstStyle/>
        <a:p>
          <a:pPr rtl="0"/>
          <a:r>
            <a:rPr lang="el-GR" noProof="0" dirty="0"/>
            <a:t>Βήμα 2</a:t>
          </a:r>
          <a:br>
            <a:rPr lang="el-GR" noProof="0" dirty="0"/>
          </a:br>
          <a:r>
            <a:rPr lang="el-GR" noProof="0" dirty="0" smtClean="0"/>
            <a:t>Εντοπισμός προβλημάτων</a:t>
          </a:r>
          <a:endParaRPr lang="el-GR" noProof="0" dirty="0"/>
        </a:p>
      </dgm:t>
      <dgm:extLst>
        <a:ext uri="{E40237B7-FDA0-4F09-8148-C483321AD2D9}">
          <dgm14:cNvPr xmlns:dgm14="http://schemas.microsoft.com/office/drawing/2010/diagram" id="0" name="" title="Step 2 title"/>
        </a:ext>
      </dgm:extLst>
    </dgm:pt>
    <dgm:pt modelId="{21005F9D-878A-4CC9-A13A-8A9C577A9239}" type="parTrans" cxnId="{64DAF508-E1BA-4EDC-A97D-EE1A011CB9E0}">
      <dgm:prSet/>
      <dgm:spPr/>
      <dgm:t>
        <a:bodyPr rtlCol="0"/>
        <a:lstStyle/>
        <a:p>
          <a:pPr rtl="0"/>
          <a:endParaRPr lang="el-GR" noProof="0" dirty="0"/>
        </a:p>
      </dgm:t>
    </dgm:pt>
    <dgm:pt modelId="{612BA10D-4F4F-4BF6-9059-06A94BDAF34E}" type="sibTrans" cxnId="{64DAF508-E1BA-4EDC-A97D-EE1A011CB9E0}">
      <dgm:prSet/>
      <dgm:spPr/>
      <dgm:t>
        <a:bodyPr rtlCol="0"/>
        <a:lstStyle/>
        <a:p>
          <a:pPr rtl="0"/>
          <a:endParaRPr lang="el-GR" noProof="0" dirty="0"/>
        </a:p>
      </dgm:t>
      <dgm:extLst>
        <a:ext uri="{E40237B7-FDA0-4F09-8148-C483321AD2D9}">
          <dgm14:cNvPr xmlns:dgm14="http://schemas.microsoft.com/office/drawing/2010/diagram" id="0" name="" title="Arrow between Step 2 and Step 3"/>
        </a:ext>
      </dgm:extLst>
    </dgm:pt>
    <dgm:pt modelId="{EA3ADED0-C9AD-4C17-98CE-D872DACD90E8}" type="pres">
      <dgm:prSet presAssocID="{13633CBA-2502-434A-928C-6EC6967F259D}" presName="cycle" presStyleCnt="0">
        <dgm:presLayoutVars>
          <dgm:dir/>
          <dgm:resizeHandles val="exact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558890D5-4F42-4C33-B381-CD393B37A1FF}" type="pres">
      <dgm:prSet presAssocID="{012EDDC6-207F-4EE3-9DEB-146599520561}" presName="node" presStyleLbl="node1" presStyleIdx="0" presStyleCnt="5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973C755A-5077-47FB-BDC0-FF7A84FD3F26}" type="pres">
      <dgm:prSet presAssocID="{7985EE53-BD3D-4DB3-B5BD-6B9FFA75B9E6}" presName="sibTrans" presStyleLbl="sibTrans2D1" presStyleIdx="0" presStyleCnt="5"/>
      <dgm:spPr/>
      <dgm:t>
        <a:bodyPr rtlCol="0"/>
        <a:lstStyle/>
        <a:p>
          <a:pPr rtl="0"/>
          <a:endParaRPr lang="en-US"/>
        </a:p>
      </dgm:t>
    </dgm:pt>
    <dgm:pt modelId="{746707A3-847D-4DEF-8437-C19565999197}" type="pres">
      <dgm:prSet presAssocID="{7985EE53-BD3D-4DB3-B5BD-6B9FFA75B9E6}" presName="connectorText" presStyleLbl="sibTrans2D1" presStyleIdx="0" presStyleCnt="5"/>
      <dgm:spPr/>
      <dgm:t>
        <a:bodyPr rtlCol="0"/>
        <a:lstStyle/>
        <a:p>
          <a:pPr rtl="0"/>
          <a:endParaRPr lang="en-US"/>
        </a:p>
      </dgm:t>
    </dgm:pt>
    <dgm:pt modelId="{7C5A343C-E262-450D-959C-A644EA0CABBE}" type="pres">
      <dgm:prSet presAssocID="{DA2EE66E-1894-4E15-A659-CCDCFE4DAD65}" presName="node" presStyleLbl="node1" presStyleIdx="1" presStyleCnt="5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719BC63E-F731-4648-BC28-EDC25FC57AA9}" type="pres">
      <dgm:prSet presAssocID="{612BA10D-4F4F-4BF6-9059-06A94BDAF34E}" presName="sibTrans" presStyleLbl="sibTrans2D1" presStyleIdx="1" presStyleCnt="5"/>
      <dgm:spPr/>
      <dgm:t>
        <a:bodyPr rtlCol="0"/>
        <a:lstStyle/>
        <a:p>
          <a:pPr rtl="0"/>
          <a:endParaRPr lang="en-US"/>
        </a:p>
      </dgm:t>
    </dgm:pt>
    <dgm:pt modelId="{018B9E75-742E-4303-A16C-8A821310EF15}" type="pres">
      <dgm:prSet presAssocID="{612BA10D-4F4F-4BF6-9059-06A94BDAF34E}" presName="connectorText" presStyleLbl="sibTrans2D1" presStyleIdx="1" presStyleCnt="5"/>
      <dgm:spPr/>
      <dgm:t>
        <a:bodyPr rtlCol="0"/>
        <a:lstStyle/>
        <a:p>
          <a:pPr rtl="0"/>
          <a:endParaRPr lang="en-US"/>
        </a:p>
      </dgm:t>
    </dgm:pt>
    <dgm:pt modelId="{91CB6799-0928-4E01-9EDA-41B17BB04FAF}" type="pres">
      <dgm:prSet presAssocID="{38FB0022-09EC-4D6F-86C0-C813C6F2F39A}" presName="node" presStyleLbl="node1" presStyleIdx="2" presStyleCnt="5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3701657F-6946-4A4C-877D-2A88A526B7E1}" type="pres">
      <dgm:prSet presAssocID="{EA86A114-EBD1-49CF-AB76-042FF3D636A5}" presName="sibTrans" presStyleLbl="sibTrans2D1" presStyleIdx="2" presStyleCnt="5"/>
      <dgm:spPr/>
      <dgm:t>
        <a:bodyPr rtlCol="0"/>
        <a:lstStyle/>
        <a:p>
          <a:pPr rtl="0"/>
          <a:endParaRPr lang="en-US"/>
        </a:p>
      </dgm:t>
    </dgm:pt>
    <dgm:pt modelId="{A60042D3-910C-4160-96CD-1A63C2C4C0FB}" type="pres">
      <dgm:prSet presAssocID="{EA86A114-EBD1-49CF-AB76-042FF3D636A5}" presName="connectorText" presStyleLbl="sibTrans2D1" presStyleIdx="2" presStyleCnt="5"/>
      <dgm:spPr/>
      <dgm:t>
        <a:bodyPr rtlCol="0"/>
        <a:lstStyle/>
        <a:p>
          <a:pPr rtl="0"/>
          <a:endParaRPr lang="en-US"/>
        </a:p>
      </dgm:t>
    </dgm:pt>
    <dgm:pt modelId="{28372633-A8CE-4898-AF86-305447452F30}" type="pres">
      <dgm:prSet presAssocID="{9131EDB8-27A6-42FD-A541-052EFC01D4C6}" presName="node" presStyleLbl="node1" presStyleIdx="3" presStyleCnt="5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3BFA7701-5D17-48E5-8EAF-0CE4B894FCD8}" type="pres">
      <dgm:prSet presAssocID="{13A2EB04-B868-427A-B17F-16729BFA55DA}" presName="sibTrans" presStyleLbl="sibTrans2D1" presStyleIdx="3" presStyleCnt="5"/>
      <dgm:spPr/>
      <dgm:t>
        <a:bodyPr rtlCol="0"/>
        <a:lstStyle/>
        <a:p>
          <a:pPr rtl="0"/>
          <a:endParaRPr lang="en-US"/>
        </a:p>
      </dgm:t>
    </dgm:pt>
    <dgm:pt modelId="{2F68EEE9-28D4-49EC-A4B1-C191492E34F2}" type="pres">
      <dgm:prSet presAssocID="{13A2EB04-B868-427A-B17F-16729BFA55DA}" presName="connectorText" presStyleLbl="sibTrans2D1" presStyleIdx="3" presStyleCnt="5"/>
      <dgm:spPr/>
      <dgm:t>
        <a:bodyPr rtlCol="0"/>
        <a:lstStyle/>
        <a:p>
          <a:pPr rtl="0"/>
          <a:endParaRPr lang="en-US"/>
        </a:p>
      </dgm:t>
    </dgm:pt>
    <dgm:pt modelId="{4DD53E4A-81C3-4CAD-B31F-4C20BA5CFCD7}" type="pres">
      <dgm:prSet presAssocID="{23116FF9-AEB9-43F5-882D-9ECB1FD5DE18}" presName="node" presStyleLbl="node1" presStyleIdx="4" presStyleCnt="5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670EC530-2BF9-418C-9EBE-CFD33FE15D7D}" type="pres">
      <dgm:prSet presAssocID="{BEE765C7-6165-4808-9B3B-A6627557B77F}" presName="sibTrans" presStyleLbl="sibTrans2D1" presStyleIdx="4" presStyleCnt="5"/>
      <dgm:spPr/>
      <dgm:t>
        <a:bodyPr rtlCol="0"/>
        <a:lstStyle/>
        <a:p>
          <a:pPr rtl="0"/>
          <a:endParaRPr lang="en-US"/>
        </a:p>
      </dgm:t>
    </dgm:pt>
    <dgm:pt modelId="{75E8BE9C-270B-4810-939F-EB750969C50A}" type="pres">
      <dgm:prSet presAssocID="{BEE765C7-6165-4808-9B3B-A6627557B77F}" presName="connectorText" presStyleLbl="sibTrans2D1" presStyleIdx="4" presStyleCnt="5"/>
      <dgm:spPr/>
      <dgm:t>
        <a:bodyPr rtlCol="0"/>
        <a:lstStyle/>
        <a:p>
          <a:pPr rtl="0"/>
          <a:endParaRPr lang="en-US"/>
        </a:p>
      </dgm:t>
    </dgm:pt>
  </dgm:ptLst>
  <dgm:cxnLst>
    <dgm:cxn modelId="{178C50D8-77D8-41C7-84A7-20D85C0A1825}" type="presOf" srcId="{BEE765C7-6165-4808-9B3B-A6627557B77F}" destId="{670EC530-2BF9-418C-9EBE-CFD33FE15D7D}" srcOrd="0" destOrd="0" presId="urn:microsoft.com/office/officeart/2005/8/layout/cycle2"/>
    <dgm:cxn modelId="{97323DE5-E2BF-422D-8188-D2445F20223B}" srcId="{13633CBA-2502-434A-928C-6EC6967F259D}" destId="{23116FF9-AEB9-43F5-882D-9ECB1FD5DE18}" srcOrd="4" destOrd="0" parTransId="{86229775-B50F-4220-B88B-07C4BA05CEAC}" sibTransId="{BEE765C7-6165-4808-9B3B-A6627557B77F}"/>
    <dgm:cxn modelId="{22D86A64-D851-411D-98DD-66DB08D887DE}" type="presOf" srcId="{012EDDC6-207F-4EE3-9DEB-146599520561}" destId="{558890D5-4F42-4C33-B381-CD393B37A1FF}" srcOrd="0" destOrd="0" presId="urn:microsoft.com/office/officeart/2005/8/layout/cycle2"/>
    <dgm:cxn modelId="{5637A8D1-6DDD-43E0-A654-B84F12CA0E6D}" type="presOf" srcId="{EA86A114-EBD1-49CF-AB76-042FF3D636A5}" destId="{A60042D3-910C-4160-96CD-1A63C2C4C0FB}" srcOrd="1" destOrd="0" presId="urn:microsoft.com/office/officeart/2005/8/layout/cycle2"/>
    <dgm:cxn modelId="{2E4A0F44-C22C-4A79-B441-BE1F243004F3}" type="presOf" srcId="{612BA10D-4F4F-4BF6-9059-06A94BDAF34E}" destId="{719BC63E-F731-4648-BC28-EDC25FC57AA9}" srcOrd="0" destOrd="0" presId="urn:microsoft.com/office/officeart/2005/8/layout/cycle2"/>
    <dgm:cxn modelId="{E6D814D4-FE86-41BE-AC34-7861C8901BCD}" type="presOf" srcId="{13633CBA-2502-434A-928C-6EC6967F259D}" destId="{EA3ADED0-C9AD-4C17-98CE-D872DACD90E8}" srcOrd="0" destOrd="0" presId="urn:microsoft.com/office/officeart/2005/8/layout/cycle2"/>
    <dgm:cxn modelId="{70A15E49-F97C-4E32-8474-DA58034FE49C}" type="presOf" srcId="{7985EE53-BD3D-4DB3-B5BD-6B9FFA75B9E6}" destId="{746707A3-847D-4DEF-8437-C19565999197}" srcOrd="1" destOrd="0" presId="urn:microsoft.com/office/officeart/2005/8/layout/cycle2"/>
    <dgm:cxn modelId="{64DAF508-E1BA-4EDC-A97D-EE1A011CB9E0}" srcId="{13633CBA-2502-434A-928C-6EC6967F259D}" destId="{DA2EE66E-1894-4E15-A659-CCDCFE4DAD65}" srcOrd="1" destOrd="0" parTransId="{21005F9D-878A-4CC9-A13A-8A9C577A9239}" sibTransId="{612BA10D-4F4F-4BF6-9059-06A94BDAF34E}"/>
    <dgm:cxn modelId="{70E930A6-C827-4F72-B6F2-9BC8DC8AB8CD}" type="presOf" srcId="{23116FF9-AEB9-43F5-882D-9ECB1FD5DE18}" destId="{4DD53E4A-81C3-4CAD-B31F-4C20BA5CFCD7}" srcOrd="0" destOrd="0" presId="urn:microsoft.com/office/officeart/2005/8/layout/cycle2"/>
    <dgm:cxn modelId="{08C26720-4CBB-4226-9FAA-5FA72C464F41}" type="presOf" srcId="{612BA10D-4F4F-4BF6-9059-06A94BDAF34E}" destId="{018B9E75-742E-4303-A16C-8A821310EF15}" srcOrd="1" destOrd="0" presId="urn:microsoft.com/office/officeart/2005/8/layout/cycle2"/>
    <dgm:cxn modelId="{A9676025-22BC-4F10-8860-B270A6112553}" srcId="{13633CBA-2502-434A-928C-6EC6967F259D}" destId="{012EDDC6-207F-4EE3-9DEB-146599520561}" srcOrd="0" destOrd="0" parTransId="{1850CBD5-1A99-4F4F-897C-451AA66F1516}" sibTransId="{7985EE53-BD3D-4DB3-B5BD-6B9FFA75B9E6}"/>
    <dgm:cxn modelId="{66822E6F-E441-4678-A445-668144701D63}" type="presOf" srcId="{13A2EB04-B868-427A-B17F-16729BFA55DA}" destId="{2F68EEE9-28D4-49EC-A4B1-C191492E34F2}" srcOrd="1" destOrd="0" presId="urn:microsoft.com/office/officeart/2005/8/layout/cycle2"/>
    <dgm:cxn modelId="{9A1C775D-7DDB-48F9-97D9-490A63DE2A86}" srcId="{13633CBA-2502-434A-928C-6EC6967F259D}" destId="{38FB0022-09EC-4D6F-86C0-C813C6F2F39A}" srcOrd="2" destOrd="0" parTransId="{A0BBE5C2-C8CF-4F12-974F-53039E6D00EC}" sibTransId="{EA86A114-EBD1-49CF-AB76-042FF3D636A5}"/>
    <dgm:cxn modelId="{6A3565DD-D04C-4E82-B5A0-4809B84DBC70}" type="presOf" srcId="{13A2EB04-B868-427A-B17F-16729BFA55DA}" destId="{3BFA7701-5D17-48E5-8EAF-0CE4B894FCD8}" srcOrd="0" destOrd="0" presId="urn:microsoft.com/office/officeart/2005/8/layout/cycle2"/>
    <dgm:cxn modelId="{04CB5DA5-3FF2-4B6D-8DE7-1F090C09BE47}" type="presOf" srcId="{EA86A114-EBD1-49CF-AB76-042FF3D636A5}" destId="{3701657F-6946-4A4C-877D-2A88A526B7E1}" srcOrd="0" destOrd="0" presId="urn:microsoft.com/office/officeart/2005/8/layout/cycle2"/>
    <dgm:cxn modelId="{8426E189-4684-4E41-AAAC-C4772D18A644}" type="presOf" srcId="{38FB0022-09EC-4D6F-86C0-C813C6F2F39A}" destId="{91CB6799-0928-4E01-9EDA-41B17BB04FAF}" srcOrd="0" destOrd="0" presId="urn:microsoft.com/office/officeart/2005/8/layout/cycle2"/>
    <dgm:cxn modelId="{3EDF7B8C-7598-4E0B-B3E9-3F82986F4CD4}" type="presOf" srcId="{9131EDB8-27A6-42FD-A541-052EFC01D4C6}" destId="{28372633-A8CE-4898-AF86-305447452F30}" srcOrd="0" destOrd="0" presId="urn:microsoft.com/office/officeart/2005/8/layout/cycle2"/>
    <dgm:cxn modelId="{142518E3-74EC-49D4-B3EA-D407F6E4F483}" type="presOf" srcId="{BEE765C7-6165-4808-9B3B-A6627557B77F}" destId="{75E8BE9C-270B-4810-939F-EB750969C50A}" srcOrd="1" destOrd="0" presId="urn:microsoft.com/office/officeart/2005/8/layout/cycle2"/>
    <dgm:cxn modelId="{54F8772A-7F81-4F90-B03D-21A18269F8D4}" type="presOf" srcId="{DA2EE66E-1894-4E15-A659-CCDCFE4DAD65}" destId="{7C5A343C-E262-450D-959C-A644EA0CABBE}" srcOrd="0" destOrd="0" presId="urn:microsoft.com/office/officeart/2005/8/layout/cycle2"/>
    <dgm:cxn modelId="{198EE807-14A4-40FA-B030-5F9F79A9713E}" srcId="{13633CBA-2502-434A-928C-6EC6967F259D}" destId="{9131EDB8-27A6-42FD-A541-052EFC01D4C6}" srcOrd="3" destOrd="0" parTransId="{6EC3601D-D6CE-49D7-9229-0442323129DA}" sibTransId="{13A2EB04-B868-427A-B17F-16729BFA55DA}"/>
    <dgm:cxn modelId="{6BAAF43C-7E5B-435B-A7D7-29098A98B81E}" type="presOf" srcId="{7985EE53-BD3D-4DB3-B5BD-6B9FFA75B9E6}" destId="{973C755A-5077-47FB-BDC0-FF7A84FD3F26}" srcOrd="0" destOrd="0" presId="urn:microsoft.com/office/officeart/2005/8/layout/cycle2"/>
    <dgm:cxn modelId="{DFA86892-7D69-4BFB-B34F-2C8C07271E8B}" type="presParOf" srcId="{EA3ADED0-C9AD-4C17-98CE-D872DACD90E8}" destId="{558890D5-4F42-4C33-B381-CD393B37A1FF}" srcOrd="0" destOrd="0" presId="urn:microsoft.com/office/officeart/2005/8/layout/cycle2"/>
    <dgm:cxn modelId="{7F9B98CF-1D17-4778-A91B-7B74EBAA0FA8}" type="presParOf" srcId="{EA3ADED0-C9AD-4C17-98CE-D872DACD90E8}" destId="{973C755A-5077-47FB-BDC0-FF7A84FD3F26}" srcOrd="1" destOrd="0" presId="urn:microsoft.com/office/officeart/2005/8/layout/cycle2"/>
    <dgm:cxn modelId="{58B0DBF7-4E3D-49F6-8D26-ACACE46843EA}" type="presParOf" srcId="{973C755A-5077-47FB-BDC0-FF7A84FD3F26}" destId="{746707A3-847D-4DEF-8437-C19565999197}" srcOrd="0" destOrd="0" presId="urn:microsoft.com/office/officeart/2005/8/layout/cycle2"/>
    <dgm:cxn modelId="{381EE5FA-8238-4893-AAE3-669FE20776B0}" type="presParOf" srcId="{EA3ADED0-C9AD-4C17-98CE-D872DACD90E8}" destId="{7C5A343C-E262-450D-959C-A644EA0CABBE}" srcOrd="2" destOrd="0" presId="urn:microsoft.com/office/officeart/2005/8/layout/cycle2"/>
    <dgm:cxn modelId="{516E789B-A1EF-4A99-AEAC-BA725AC33E92}" type="presParOf" srcId="{EA3ADED0-C9AD-4C17-98CE-D872DACD90E8}" destId="{719BC63E-F731-4648-BC28-EDC25FC57AA9}" srcOrd="3" destOrd="0" presId="urn:microsoft.com/office/officeart/2005/8/layout/cycle2"/>
    <dgm:cxn modelId="{13FBEBCD-DC9D-4FEF-AE29-4C9E0849BF3F}" type="presParOf" srcId="{719BC63E-F731-4648-BC28-EDC25FC57AA9}" destId="{018B9E75-742E-4303-A16C-8A821310EF15}" srcOrd="0" destOrd="0" presId="urn:microsoft.com/office/officeart/2005/8/layout/cycle2"/>
    <dgm:cxn modelId="{FB008668-0FF3-46C7-8959-1F236FB4F4D0}" type="presParOf" srcId="{EA3ADED0-C9AD-4C17-98CE-D872DACD90E8}" destId="{91CB6799-0928-4E01-9EDA-41B17BB04FAF}" srcOrd="4" destOrd="0" presId="urn:microsoft.com/office/officeart/2005/8/layout/cycle2"/>
    <dgm:cxn modelId="{971F10E2-5CED-4C4E-9252-D755753EA2E9}" type="presParOf" srcId="{EA3ADED0-C9AD-4C17-98CE-D872DACD90E8}" destId="{3701657F-6946-4A4C-877D-2A88A526B7E1}" srcOrd="5" destOrd="0" presId="urn:microsoft.com/office/officeart/2005/8/layout/cycle2"/>
    <dgm:cxn modelId="{A68F6CC6-1A0A-4333-8003-8FEDD4F0E677}" type="presParOf" srcId="{3701657F-6946-4A4C-877D-2A88A526B7E1}" destId="{A60042D3-910C-4160-96CD-1A63C2C4C0FB}" srcOrd="0" destOrd="0" presId="urn:microsoft.com/office/officeart/2005/8/layout/cycle2"/>
    <dgm:cxn modelId="{10A74CE4-5A25-4509-ADD3-06BB9CEF21C7}" type="presParOf" srcId="{EA3ADED0-C9AD-4C17-98CE-D872DACD90E8}" destId="{28372633-A8CE-4898-AF86-305447452F30}" srcOrd="6" destOrd="0" presId="urn:microsoft.com/office/officeart/2005/8/layout/cycle2"/>
    <dgm:cxn modelId="{1B430A39-072A-40C5-B4BD-47B08DF907B6}" type="presParOf" srcId="{EA3ADED0-C9AD-4C17-98CE-D872DACD90E8}" destId="{3BFA7701-5D17-48E5-8EAF-0CE4B894FCD8}" srcOrd="7" destOrd="0" presId="urn:microsoft.com/office/officeart/2005/8/layout/cycle2"/>
    <dgm:cxn modelId="{46827EAB-B72B-42D7-AFD7-E30968E9F4C3}" type="presParOf" srcId="{3BFA7701-5D17-48E5-8EAF-0CE4B894FCD8}" destId="{2F68EEE9-28D4-49EC-A4B1-C191492E34F2}" srcOrd="0" destOrd="0" presId="urn:microsoft.com/office/officeart/2005/8/layout/cycle2"/>
    <dgm:cxn modelId="{9F3F7806-C569-417D-8EC1-52CA3866F5CB}" type="presParOf" srcId="{EA3ADED0-C9AD-4C17-98CE-D872DACD90E8}" destId="{4DD53E4A-81C3-4CAD-B31F-4C20BA5CFCD7}" srcOrd="8" destOrd="0" presId="urn:microsoft.com/office/officeart/2005/8/layout/cycle2"/>
    <dgm:cxn modelId="{30A9895D-4071-42A8-815E-0C83C1883982}" type="presParOf" srcId="{EA3ADED0-C9AD-4C17-98CE-D872DACD90E8}" destId="{670EC530-2BF9-418C-9EBE-CFD33FE15D7D}" srcOrd="9" destOrd="0" presId="urn:microsoft.com/office/officeart/2005/8/layout/cycle2"/>
    <dgm:cxn modelId="{687D3A8C-60B6-45BD-AF82-A0D5A13C4B1D}" type="presParOf" srcId="{670EC530-2BF9-418C-9EBE-CFD33FE15D7D}" destId="{75E8BE9C-270B-4810-939F-EB750969C50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890D5-4F42-4C33-B381-CD393B37A1FF}">
      <dsp:nvSpPr>
        <dsp:cNvPr id="0" name=""/>
        <dsp:cNvSpPr/>
      </dsp:nvSpPr>
      <dsp:spPr>
        <a:xfrm>
          <a:off x="1633118" y="86031"/>
          <a:ext cx="1343862" cy="13438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rtlCol="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kern="1200" noProof="0" dirty="0"/>
            <a:t>Βήμα 1 </a:t>
          </a:r>
          <a:br>
            <a:rPr lang="el-GR" sz="900" kern="1200" noProof="0" dirty="0"/>
          </a:br>
          <a:r>
            <a:rPr lang="el-GR" sz="900" kern="1200" noProof="0" dirty="0" smtClean="0"/>
            <a:t>Χαρτογράφηση τρεχουσών λειτουργιών</a:t>
          </a:r>
          <a:endParaRPr lang="el-GR" sz="900" kern="1200" noProof="0" dirty="0"/>
        </a:p>
      </dsp:txBody>
      <dsp:txXfrm>
        <a:off x="1829922" y="282835"/>
        <a:ext cx="950254" cy="950254"/>
      </dsp:txXfrm>
    </dsp:sp>
    <dsp:sp modelId="{973C755A-5077-47FB-BDC0-FF7A84FD3F26}">
      <dsp:nvSpPr>
        <dsp:cNvPr id="0" name=""/>
        <dsp:cNvSpPr/>
      </dsp:nvSpPr>
      <dsp:spPr>
        <a:xfrm rot="2160000">
          <a:off x="2934512" y="1118300"/>
          <a:ext cx="357260" cy="4535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700" kern="1200" noProof="0" dirty="0"/>
        </a:p>
      </dsp:txBody>
      <dsp:txXfrm>
        <a:off x="2944747" y="1177512"/>
        <a:ext cx="250082" cy="272131"/>
      </dsp:txXfrm>
    </dsp:sp>
    <dsp:sp modelId="{7C5A343C-E262-450D-959C-A644EA0CABBE}">
      <dsp:nvSpPr>
        <dsp:cNvPr id="0" name=""/>
        <dsp:cNvSpPr/>
      </dsp:nvSpPr>
      <dsp:spPr>
        <a:xfrm>
          <a:off x="3265664" y="1272146"/>
          <a:ext cx="1343862" cy="13438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rtlCol="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kern="1200" noProof="0" dirty="0"/>
            <a:t>Βήμα 2</a:t>
          </a:r>
          <a:br>
            <a:rPr lang="el-GR" sz="900" kern="1200" noProof="0" dirty="0"/>
          </a:br>
          <a:r>
            <a:rPr lang="el-GR" sz="900" kern="1200" noProof="0" dirty="0" smtClean="0"/>
            <a:t>Εντοπισμός προβλημάτων</a:t>
          </a:r>
          <a:endParaRPr lang="el-GR" sz="900" kern="1200" noProof="0" dirty="0"/>
        </a:p>
      </dsp:txBody>
      <dsp:txXfrm>
        <a:off x="3462468" y="1468950"/>
        <a:ext cx="950254" cy="950254"/>
      </dsp:txXfrm>
    </dsp:sp>
    <dsp:sp modelId="{719BC63E-F731-4648-BC28-EDC25FC57AA9}">
      <dsp:nvSpPr>
        <dsp:cNvPr id="0" name=""/>
        <dsp:cNvSpPr/>
      </dsp:nvSpPr>
      <dsp:spPr>
        <a:xfrm rot="6480000">
          <a:off x="3450301" y="2667270"/>
          <a:ext cx="357260" cy="4535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700" kern="1200" noProof="0" dirty="0"/>
        </a:p>
      </dsp:txBody>
      <dsp:txXfrm rot="10800000">
        <a:off x="3520450" y="2707015"/>
        <a:ext cx="250082" cy="272131"/>
      </dsp:txXfrm>
    </dsp:sp>
    <dsp:sp modelId="{91CB6799-0928-4E01-9EDA-41B17BB04FAF}">
      <dsp:nvSpPr>
        <dsp:cNvPr id="0" name=""/>
        <dsp:cNvSpPr/>
      </dsp:nvSpPr>
      <dsp:spPr>
        <a:xfrm>
          <a:off x="2642087" y="3191318"/>
          <a:ext cx="1343862" cy="13438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rtlCol="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kern="1200" noProof="0" dirty="0"/>
            <a:t>Βήμα 3</a:t>
          </a:r>
          <a:br>
            <a:rPr lang="el-GR" sz="900" kern="1200" noProof="0" dirty="0"/>
          </a:br>
          <a:r>
            <a:rPr lang="el-GR" sz="900" kern="1200" noProof="0" dirty="0" smtClean="0"/>
            <a:t>Διερεύνηση λύσεων ΜΕΣΩ ΣΥΝΕΡΓΑΣΙΩΝ</a:t>
          </a:r>
          <a:endParaRPr lang="el-GR" sz="900" kern="1200" noProof="0" dirty="0"/>
        </a:p>
      </dsp:txBody>
      <dsp:txXfrm>
        <a:off x="2838891" y="3388122"/>
        <a:ext cx="950254" cy="950254"/>
      </dsp:txXfrm>
    </dsp:sp>
    <dsp:sp modelId="{3701657F-6946-4A4C-877D-2A88A526B7E1}">
      <dsp:nvSpPr>
        <dsp:cNvPr id="0" name=""/>
        <dsp:cNvSpPr/>
      </dsp:nvSpPr>
      <dsp:spPr>
        <a:xfrm rot="10800000">
          <a:off x="2136531" y="3636473"/>
          <a:ext cx="357260" cy="4535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700" kern="1200" noProof="0" dirty="0"/>
        </a:p>
      </dsp:txBody>
      <dsp:txXfrm rot="10800000">
        <a:off x="2243709" y="3727184"/>
        <a:ext cx="250082" cy="272131"/>
      </dsp:txXfrm>
    </dsp:sp>
    <dsp:sp modelId="{28372633-A8CE-4898-AF86-305447452F30}">
      <dsp:nvSpPr>
        <dsp:cNvPr id="0" name=""/>
        <dsp:cNvSpPr/>
      </dsp:nvSpPr>
      <dsp:spPr>
        <a:xfrm>
          <a:off x="624150" y="3191318"/>
          <a:ext cx="1343862" cy="13438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rtlCol="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kern="1200" noProof="0" dirty="0"/>
            <a:t>Βήμα 4</a:t>
          </a:r>
          <a:br>
            <a:rPr lang="el-GR" sz="900" kern="1200" noProof="0" dirty="0"/>
          </a:br>
          <a:r>
            <a:rPr lang="el-GR" sz="900" kern="1200" noProof="0" dirty="0" smtClean="0"/>
            <a:t>Ιεράρχηση υλοποίησης λύσεων</a:t>
          </a:r>
          <a:endParaRPr lang="el-GR" sz="900" kern="1200" noProof="0" dirty="0"/>
        </a:p>
      </dsp:txBody>
      <dsp:txXfrm>
        <a:off x="820954" y="3388122"/>
        <a:ext cx="950254" cy="950254"/>
      </dsp:txXfrm>
    </dsp:sp>
    <dsp:sp modelId="{3BFA7701-5D17-48E5-8EAF-0CE4B894FCD8}">
      <dsp:nvSpPr>
        <dsp:cNvPr id="0" name=""/>
        <dsp:cNvSpPr/>
      </dsp:nvSpPr>
      <dsp:spPr>
        <a:xfrm rot="15120000">
          <a:off x="808787" y="2686503"/>
          <a:ext cx="357260" cy="4535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700" kern="1200" noProof="0" dirty="0"/>
        </a:p>
      </dsp:txBody>
      <dsp:txXfrm rot="10800000">
        <a:off x="878936" y="2828180"/>
        <a:ext cx="250082" cy="272131"/>
      </dsp:txXfrm>
    </dsp:sp>
    <dsp:sp modelId="{4DD53E4A-81C3-4CAD-B31F-4C20BA5CFCD7}">
      <dsp:nvSpPr>
        <dsp:cNvPr id="0" name=""/>
        <dsp:cNvSpPr/>
      </dsp:nvSpPr>
      <dsp:spPr>
        <a:xfrm>
          <a:off x="572" y="1272146"/>
          <a:ext cx="1343862" cy="13438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rtlCol="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kern="1200" noProof="0" dirty="0"/>
            <a:t>Βήμα 5</a:t>
          </a:r>
          <a:br>
            <a:rPr lang="el-GR" sz="900" kern="1200" noProof="0" dirty="0"/>
          </a:br>
          <a:r>
            <a:rPr lang="el-GR" sz="900" kern="1200" noProof="0" dirty="0" smtClean="0"/>
            <a:t>Υλοποίηση και ανατροφοδότηση</a:t>
          </a:r>
          <a:endParaRPr lang="el-GR" sz="900" kern="1200" noProof="0" dirty="0"/>
        </a:p>
      </dsp:txBody>
      <dsp:txXfrm>
        <a:off x="197376" y="1468950"/>
        <a:ext cx="950254" cy="950254"/>
      </dsp:txXfrm>
    </dsp:sp>
    <dsp:sp modelId="{670EC530-2BF9-418C-9EBE-CFD33FE15D7D}">
      <dsp:nvSpPr>
        <dsp:cNvPr id="0" name=""/>
        <dsp:cNvSpPr/>
      </dsp:nvSpPr>
      <dsp:spPr>
        <a:xfrm rot="19440000">
          <a:off x="1301966" y="1130186"/>
          <a:ext cx="357260" cy="4535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700" kern="1200" noProof="0" dirty="0"/>
        </a:p>
      </dsp:txBody>
      <dsp:txXfrm>
        <a:off x="1312201" y="1252396"/>
        <a:ext cx="250082" cy="2721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550DD02-736E-42D0-BF7D-ADCA6A0F4C69}" type="datetime1">
              <a:rPr lang="el-GR" smtClean="0"/>
              <a:t>13/9/2023</a:t>
            </a:fld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28588A-5C4E-401A-AECC-B6F63A9DE965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noProof="0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720BEC2-DB6F-4C65-88BD-569C8C79DA57}" type="datetime1">
              <a:rPr lang="el-GR" noProof="0" smtClean="0"/>
              <a:t>13/9/2023</a:t>
            </a:fld>
            <a:endParaRPr lang="el-GR" noProof="0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noProof="0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-GR" noProof="0" dirty="0"/>
              <a:t>Στυλ υποδείγματος κειμένου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noProof="0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542409-6A04-4DC6-AC3A-D3758287A8F2}" type="slidenum">
              <a:rPr lang="el-GR" noProof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4001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91079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55451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78578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el-GR" noProof="1" dirty="0" smtClean="0"/>
              <a:t>8</a:t>
            </a:fld>
            <a:endParaRPr lang="el-GR" noProof="1"/>
          </a:p>
        </p:txBody>
      </p:sp>
    </p:spTree>
    <p:extLst>
      <p:ext uri="{BB962C8B-B14F-4D97-AF65-F5344CB8AC3E}">
        <p14:creationId xmlns:p14="http://schemas.microsoft.com/office/powerpoint/2010/main" val="3309420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46599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90717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34818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19534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noProof="0" dirty="0"/>
          </a:p>
        </p:txBody>
      </p:sp>
      <p:sp>
        <p:nvSpPr>
          <p:cNvPr id="2" name="Τίτλος 1"/>
          <p:cNvSpPr>
            <a:spLocks noGrp="1"/>
          </p:cNvSpPr>
          <p:nvPr>
            <p:ph type="ctrTitle" hasCustomPrompt="1"/>
          </p:nvPr>
        </p:nvSpPr>
        <p:spPr>
          <a:xfrm>
            <a:off x="1751777" y="3019706"/>
            <a:ext cx="4846320" cy="23876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el-GR" noProof="0" dirty="0" smtClean="0"/>
              <a:t>Κάντε κλικ για να επεξεργαστείτε το στυλ υποδείγματος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l-GR" noProof="0" smtClean="0"/>
              <a:t>Κάντε κλικ για να επεξεργαστείτε τον υπότιτλο του υποδείγματος</a:t>
            </a:r>
            <a:endParaRPr lang="el-GR" noProof="0" dirty="0"/>
          </a:p>
        </p:txBody>
      </p:sp>
      <p:pic>
        <p:nvPicPr>
          <p:cNvPr id="8" name="Εικόνα 7" descr="Μπαμπακένια λευκά σύννεφα στον γαλανό ουρανό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Εικόνα 9" descr="Κοντινό πλάνο βλασταριού φυτού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Εικόνα 10" descr="Κύματα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noProof="0" dirty="0" smtClean="0"/>
              <a:t>Κάντε κλικ για να επεξεργαστείτε το στυλ υποδείγματος τίτλου</a:t>
            </a:r>
            <a:endParaRPr lang="el-GR" noProof="0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l-GR" noProof="0" smtClean="0"/>
              <a:t>Επεξεργασία στυλ υποδείγματος κειμένου</a:t>
            </a:r>
          </a:p>
          <a:p>
            <a:pPr lvl="1" rtl="0"/>
            <a:r>
              <a:rPr lang="el-GR" noProof="0" smtClean="0"/>
              <a:t>Δεύτερου επιπέδου</a:t>
            </a:r>
          </a:p>
          <a:p>
            <a:pPr lvl="2" rtl="0"/>
            <a:r>
              <a:rPr lang="el-GR" noProof="0" smtClean="0"/>
              <a:t>Τρίτου επιπέδου</a:t>
            </a:r>
          </a:p>
          <a:p>
            <a:pPr lvl="3" rtl="0"/>
            <a:r>
              <a:rPr lang="el-GR" noProof="0" smtClean="0"/>
              <a:t>Τέταρτου επιπέδου</a:t>
            </a:r>
          </a:p>
          <a:p>
            <a:pPr lvl="4" rtl="0"/>
            <a:r>
              <a:rPr lang="el-GR" noProof="0" smtClean="0"/>
              <a:t>Πέμπτου επιπέδου</a:t>
            </a:r>
            <a:endParaRPr lang="el-GR" noProof="0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l-GR" noProof="0"/>
              <a:t>‹#›</a:t>
            </a:fld>
            <a:endParaRPr lang="el-GR" noProof="0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544957-AC53-4BF9-BCFA-457BA3A322DF}" type="datetime1">
              <a:rPr lang="el-GR" noProof="0" smtClean="0"/>
              <a:t>13/9/2023</a:t>
            </a:fld>
            <a:endParaRPr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l-GR" noProof="0" dirty="0" smtClean="0"/>
              <a:t>Προσθήκη υποσέλιδου</a:t>
            </a:r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190500"/>
            <a:ext cx="2057400" cy="5986463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l-GR" noProof="0" dirty="0" smtClean="0"/>
              <a:t>Κάντε κλικ για να επεξεργαστείτε το στυλ υποδείγματος τίτλου</a:t>
            </a:r>
            <a:endParaRPr lang="el-GR" noProof="0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 rtlCol="0"/>
          <a:lstStyle/>
          <a:p>
            <a:pPr lvl="0" rtl="0"/>
            <a:r>
              <a:rPr lang="el-GR" noProof="0" smtClean="0"/>
              <a:t>Επεξεργασία στυλ υποδείγματος κειμένου</a:t>
            </a:r>
          </a:p>
          <a:p>
            <a:pPr lvl="1" rtl="0"/>
            <a:r>
              <a:rPr lang="el-GR" noProof="0" smtClean="0"/>
              <a:t>Δεύτερου επιπέδου</a:t>
            </a:r>
          </a:p>
          <a:p>
            <a:pPr lvl="2" rtl="0"/>
            <a:r>
              <a:rPr lang="el-GR" noProof="0" smtClean="0"/>
              <a:t>Τρίτου επιπέδου</a:t>
            </a:r>
          </a:p>
          <a:p>
            <a:pPr lvl="3" rtl="0"/>
            <a:r>
              <a:rPr lang="el-GR" noProof="0" smtClean="0"/>
              <a:t>Τέταρτου επιπέδου</a:t>
            </a:r>
          </a:p>
          <a:p>
            <a:pPr lvl="4" rtl="0"/>
            <a:r>
              <a:rPr lang="el-GR" noProof="0" smtClean="0"/>
              <a:t>Πέμπτου επιπέδου</a:t>
            </a:r>
            <a:endParaRPr lang="el-GR" noProof="0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l-GR" noProof="0"/>
              <a:t>‹#›</a:t>
            </a:fld>
            <a:endParaRPr lang="el-GR" noProof="0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BEC442-951C-4A2C-8EE5-C1D812B0D889}" type="datetime1">
              <a:rPr lang="el-GR" noProof="0" smtClean="0"/>
              <a:t>13/9/2023</a:t>
            </a:fld>
            <a:endParaRPr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l-GR" noProof="0" dirty="0" smtClean="0"/>
              <a:t>Προσθήκη υποσέλιδου</a:t>
            </a:r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noProof="0" dirty="0" smtClean="0"/>
              <a:t>Κάντε κλικ για να επεξεργαστείτε το στυλ υποδείγματος τίτλου</a:t>
            </a:r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l-GR" noProof="0" smtClean="0"/>
              <a:t>Επεξεργασία στυλ υποδείγματος κειμένου</a:t>
            </a:r>
          </a:p>
          <a:p>
            <a:pPr lvl="1" rtl="0"/>
            <a:r>
              <a:rPr lang="el-GR" noProof="0" smtClean="0"/>
              <a:t>Δεύτερου επιπέδου</a:t>
            </a:r>
          </a:p>
          <a:p>
            <a:pPr lvl="2" rtl="0"/>
            <a:r>
              <a:rPr lang="el-GR" noProof="0" smtClean="0"/>
              <a:t>Τρίτου επιπέδου</a:t>
            </a:r>
          </a:p>
          <a:p>
            <a:pPr lvl="3" rtl="0"/>
            <a:r>
              <a:rPr lang="el-GR" noProof="0" smtClean="0"/>
              <a:t>Τέταρτου επιπέδου</a:t>
            </a:r>
          </a:p>
          <a:p>
            <a:pPr lvl="4" rtl="0"/>
            <a:r>
              <a:rPr lang="el-GR" noProof="0" smtClean="0"/>
              <a:t>Πέμπτου επιπέδου</a:t>
            </a:r>
            <a:endParaRPr lang="el-GR" noProof="0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l-GR" noProof="0"/>
              <a:t>‹#›</a:t>
            </a:fld>
            <a:endParaRPr lang="el-GR" noProof="0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9E7F3C-0791-43D1-B147-45406433A8DC}" type="datetime1">
              <a:rPr lang="el-GR" noProof="0" smtClean="0"/>
              <a:t>13/9/2023</a:t>
            </a:fld>
            <a:endParaRPr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l-GR" noProof="0" dirty="0" smtClean="0"/>
              <a:t>Προσθήκη υποσέλιδου</a:t>
            </a:r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noProof="0" dirty="0"/>
          </a:p>
        </p:txBody>
      </p:sp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1751777" y="2263913"/>
            <a:ext cx="6949440" cy="3143393"/>
          </a:xfrm>
        </p:spPr>
        <p:txBody>
          <a:bodyPr rtlCol="0" anchor="b"/>
          <a:lstStyle>
            <a:lvl1pPr rtl="0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el-GR" noProof="0" dirty="0" smtClean="0"/>
              <a:t>Κάντε κλικ για να επεξεργαστείτε το στυλ υποδείγματος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el-GR" noProof="0" smtClean="0"/>
              <a:t>Επεξεργασία στυλ υποδείγματος κειμένου</a:t>
            </a:r>
          </a:p>
        </p:txBody>
      </p:sp>
      <p:pic>
        <p:nvPicPr>
          <p:cNvPr id="11" name="Εικόνα 10" descr="Κοντινό πλάνο πράσινων φυτών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Εικόνα 8" descr="Κύματα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noProof="0" dirty="0" smtClean="0"/>
              <a:t>Κάντε κλικ για να επεξεργαστείτε το στυλ υποδείγματος τίτλου</a:t>
            </a:r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l-GR" noProof="0" smtClean="0"/>
              <a:t>Επεξεργασία στυλ υποδείγματος κειμένου</a:t>
            </a:r>
          </a:p>
          <a:p>
            <a:pPr lvl="1" rtl="0"/>
            <a:r>
              <a:rPr lang="el-GR" noProof="0" smtClean="0"/>
              <a:t>Δεύτερου επιπέδου</a:t>
            </a:r>
          </a:p>
          <a:p>
            <a:pPr lvl="2" rtl="0"/>
            <a:r>
              <a:rPr lang="el-GR" noProof="0" smtClean="0"/>
              <a:t>Τρίτου επιπέδου</a:t>
            </a:r>
          </a:p>
          <a:p>
            <a:pPr lvl="3" rtl="0"/>
            <a:r>
              <a:rPr lang="el-GR" noProof="0" smtClean="0"/>
              <a:t>Τέταρτου επιπέδου</a:t>
            </a:r>
          </a:p>
          <a:p>
            <a:pPr lvl="4" rtl="0"/>
            <a:r>
              <a:rPr lang="el-GR" noProof="0" smtClean="0"/>
              <a:t>Πέμπτου επιπέδου</a:t>
            </a:r>
            <a:endParaRPr lang="el-GR" noProof="0" dirty="0"/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l-GR" noProof="0" smtClean="0"/>
              <a:t>Επεξεργασία στυλ υποδείγματος κειμένου</a:t>
            </a:r>
          </a:p>
          <a:p>
            <a:pPr lvl="1" rtl="0"/>
            <a:r>
              <a:rPr lang="el-GR" noProof="0" smtClean="0"/>
              <a:t>Δεύτερου επιπέδου</a:t>
            </a:r>
          </a:p>
          <a:p>
            <a:pPr lvl="2" rtl="0"/>
            <a:r>
              <a:rPr lang="el-GR" noProof="0" smtClean="0"/>
              <a:t>Τρίτου επιπέδου</a:t>
            </a:r>
          </a:p>
          <a:p>
            <a:pPr lvl="3" rtl="0"/>
            <a:r>
              <a:rPr lang="el-GR" noProof="0" smtClean="0"/>
              <a:t>Τέταρτου επιπέδου</a:t>
            </a:r>
          </a:p>
          <a:p>
            <a:pPr lvl="4" rtl="0"/>
            <a:r>
              <a:rPr lang="el-GR" noProof="0" smtClean="0"/>
              <a:t>Πέμπτου επιπέδου</a:t>
            </a:r>
            <a:endParaRPr lang="el-GR" noProof="0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l-GR" noProof="0"/>
              <a:t>‹#›</a:t>
            </a:fld>
            <a:endParaRPr lang="el-GR" noProof="0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F9CF3F-EEEE-4E14-8434-3C2FDB9BFE94}" type="datetime1">
              <a:rPr lang="el-GR" noProof="0" smtClean="0"/>
              <a:t>13/9/2023</a:t>
            </a:fld>
            <a:endParaRPr lang="el-GR" noProof="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l-GR" noProof="0" dirty="0" smtClean="0"/>
              <a:t>Προσθήκη υποσέλιδου</a:t>
            </a:r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noProof="0" dirty="0" smtClean="0"/>
              <a:t>Κάντε κλικ για να επεξεργαστείτε το στυλ υποδείγματος τίτλου</a:t>
            </a:r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noProof="0" smtClean="0"/>
              <a:t>Επεξεργασία στυλ υποδείγματος κειμένου</a:t>
            </a:r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l-GR" noProof="0" smtClean="0"/>
              <a:t>Επεξεργασία στυλ υποδείγματος κειμένου</a:t>
            </a:r>
          </a:p>
          <a:p>
            <a:pPr lvl="1" rtl="0"/>
            <a:r>
              <a:rPr lang="el-GR" noProof="0" smtClean="0"/>
              <a:t>Δεύτερου επιπέδου</a:t>
            </a:r>
          </a:p>
          <a:p>
            <a:pPr lvl="2" rtl="0"/>
            <a:r>
              <a:rPr lang="el-GR" noProof="0" smtClean="0"/>
              <a:t>Τρίτου επιπέδου</a:t>
            </a:r>
          </a:p>
          <a:p>
            <a:pPr lvl="3" rtl="0"/>
            <a:r>
              <a:rPr lang="el-GR" noProof="0" smtClean="0"/>
              <a:t>Τέταρτου επιπέδου</a:t>
            </a:r>
          </a:p>
          <a:p>
            <a:pPr lvl="4" rtl="0"/>
            <a:r>
              <a:rPr lang="el-GR" noProof="0" smtClean="0"/>
              <a:t>Πέμπτου επιπέδου</a:t>
            </a:r>
            <a:endParaRPr lang="el-GR" noProof="0" dirty="0"/>
          </a:p>
        </p:txBody>
      </p:sp>
      <p:sp>
        <p:nvSpPr>
          <p:cNvPr id="5" name="Σύμβολο κράτησης θέσης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noProof="0" smtClean="0"/>
              <a:t>Επεξεργασία στυλ υποδείγματος κειμένου</a:t>
            </a:r>
          </a:p>
        </p:txBody>
      </p:sp>
      <p:sp>
        <p:nvSpPr>
          <p:cNvPr id="6" name="Σύμβολο κράτησης θέσης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l-GR" noProof="0" smtClean="0"/>
              <a:t>Επεξεργασία στυλ υποδείγματος κειμένου</a:t>
            </a:r>
          </a:p>
          <a:p>
            <a:pPr lvl="1" rtl="0"/>
            <a:r>
              <a:rPr lang="el-GR" noProof="0" smtClean="0"/>
              <a:t>Δεύτερου επιπέδου</a:t>
            </a:r>
          </a:p>
          <a:p>
            <a:pPr lvl="2" rtl="0"/>
            <a:r>
              <a:rPr lang="el-GR" noProof="0" smtClean="0"/>
              <a:t>Τρίτου επιπέδου</a:t>
            </a:r>
          </a:p>
          <a:p>
            <a:pPr lvl="3" rtl="0"/>
            <a:r>
              <a:rPr lang="el-GR" noProof="0" smtClean="0"/>
              <a:t>Τέταρτου επιπέδου</a:t>
            </a:r>
          </a:p>
          <a:p>
            <a:pPr lvl="4" rtl="0"/>
            <a:r>
              <a:rPr lang="el-GR" noProof="0" smtClean="0"/>
              <a:t>Πέμπτου επιπέδου</a:t>
            </a:r>
            <a:endParaRPr lang="el-GR" noProof="0" dirty="0"/>
          </a:p>
        </p:txBody>
      </p:sp>
      <p:sp>
        <p:nvSpPr>
          <p:cNvPr id="9" name="Σύμβολο κράτησης θέσης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l-GR" noProof="0"/>
              <a:t>‹#›</a:t>
            </a:fld>
            <a:endParaRPr lang="el-GR" noProof="0" dirty="0"/>
          </a:p>
        </p:txBody>
      </p:sp>
      <p:sp>
        <p:nvSpPr>
          <p:cNvPr id="7" name="Σύμβολο κράτησης θέσης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EED85A-2205-4E59-B8E8-DB392A98FB12}" type="datetime1">
              <a:rPr lang="el-GR" noProof="0" smtClean="0"/>
              <a:t>13/9/2023</a:t>
            </a:fld>
            <a:endParaRPr lang="el-GR" noProof="0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l-GR" noProof="0" dirty="0" smtClean="0"/>
              <a:t>Προσθήκη υποσέλιδου</a:t>
            </a:r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noProof="0" dirty="0" smtClean="0"/>
              <a:t>Κάντε κλικ για να επεξεργαστείτε το στυλ υποδείγματος τίτλου</a:t>
            </a:r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l-GR" noProof="0"/>
              <a:t>‹#›</a:t>
            </a:fld>
            <a:endParaRPr lang="el-GR" noProof="0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B37116-93A2-4B4F-BED5-5F39F96E00C7}" type="datetime1">
              <a:rPr lang="el-GR" noProof="0" smtClean="0"/>
              <a:t>13/9/2023</a:t>
            </a:fld>
            <a:endParaRPr lang="el-GR" noProof="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l-GR" noProof="0" dirty="0" smtClean="0"/>
              <a:t>Προσθήκη υποσέλιδου</a:t>
            </a:r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l-GR" noProof="0"/>
              <a:t>‹#›</a:t>
            </a:fld>
            <a:endParaRPr lang="el-GR" noProof="0" dirty="0"/>
          </a:p>
        </p:txBody>
      </p:sp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68817D-588D-412D-9864-388BE717BF13}" type="datetime1">
              <a:rPr lang="el-GR" noProof="0" smtClean="0"/>
              <a:t>13/9/2023</a:t>
            </a:fld>
            <a:endParaRPr lang="el-GR" noProof="0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l-GR" noProof="0" dirty="0" smtClean="0"/>
              <a:t>Προσθήκη υποσέλιδου</a:t>
            </a:r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6682434" y="919616"/>
            <a:ext cx="4155622" cy="2532888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el-GR" noProof="0" dirty="0" smtClean="0"/>
              <a:t>Κάντε κλικ για να επεξεργαστείτε το στυλ υποδείγματος τίτλου</a:t>
            </a:r>
            <a:endParaRPr lang="el-GR" noProof="0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l-GR" noProof="0" smtClean="0"/>
              <a:t>Επεξεργασία στυλ υποδείγματος κειμένου</a:t>
            </a:r>
          </a:p>
          <a:p>
            <a:pPr lvl="1" rtl="0"/>
            <a:r>
              <a:rPr lang="el-GR" noProof="0" smtClean="0"/>
              <a:t>Δεύτερου επιπέδου</a:t>
            </a:r>
          </a:p>
          <a:p>
            <a:pPr lvl="2" rtl="0"/>
            <a:r>
              <a:rPr lang="el-GR" noProof="0" smtClean="0"/>
              <a:t>Τρίτου επιπέδου</a:t>
            </a:r>
          </a:p>
          <a:p>
            <a:pPr lvl="3" rtl="0"/>
            <a:r>
              <a:rPr lang="el-GR" noProof="0" smtClean="0"/>
              <a:t>Τέταρτου επιπέδου</a:t>
            </a:r>
          </a:p>
          <a:p>
            <a:pPr lvl="4" rtl="0"/>
            <a:r>
              <a:rPr lang="el-GR" noProof="0" smtClean="0"/>
              <a:t>Πέμπτου επιπέδου</a:t>
            </a:r>
            <a:endParaRPr lang="el-GR" noProof="0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l-GR" noProof="0" smtClean="0"/>
              <a:t>Επεξεργασία στυλ υποδείγματος κειμένου</a:t>
            </a:r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l-GR" noProof="0"/>
              <a:t>‹#›</a:t>
            </a:fld>
            <a:endParaRPr lang="el-GR" noProof="0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CF63DA-C843-452F-8B82-5AEE2D3319C9}" type="datetime1">
              <a:rPr lang="el-GR" noProof="0" smtClean="0"/>
              <a:t>13/9/2023</a:t>
            </a:fld>
            <a:endParaRPr lang="el-GR" noProof="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l-GR" noProof="0" dirty="0" smtClean="0"/>
              <a:t>Προσθήκη υποσέλιδου</a:t>
            </a:r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6682435" y="919616"/>
            <a:ext cx="4155622" cy="2532888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el-GR" noProof="0" dirty="0" smtClean="0"/>
              <a:t>Κάντε κλικ για να επεξεργαστείτε το στυλ υποδείγματος τίτλου</a:t>
            </a:r>
            <a:endParaRPr lang="el-GR" noProof="0" dirty="0"/>
          </a:p>
        </p:txBody>
      </p:sp>
      <p:sp>
        <p:nvSpPr>
          <p:cNvPr id="3" name="Σύμβολο κράτησης θέσης εικόνας 2" descr="Ένα κενό σύμβολο κράτησης θέσης, για να προσθέσετε μια εικόνα. Κάντε κλικ στο πλαίσιο κράτησης θέσης και επιλέξτε την εικόνα που θέλετε να προσθέσετε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l-GR" noProof="0" smtClean="0"/>
              <a:t>Κάντε κλικ στο εικονίδιο για να προσθέσετε εικόνα</a:t>
            </a:r>
            <a:endParaRPr lang="el-GR" noProof="0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l-GR" noProof="0" smtClean="0"/>
              <a:t>Επεξεργασία στυλ υποδείγματος κειμένου</a:t>
            </a:r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l-GR" noProof="0"/>
              <a:t>‹#›</a:t>
            </a:fld>
            <a:endParaRPr lang="el-GR" noProof="0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0CD074-E3C6-464B-937E-355753A35EEE}" type="datetime1">
              <a:rPr lang="el-GR" noProof="0" smtClean="0"/>
              <a:t>13/9/2023</a:t>
            </a:fld>
            <a:endParaRPr lang="el-GR" noProof="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l-GR" noProof="0" dirty="0" smtClean="0"/>
              <a:t>Προσθήκη υποσέλιδου</a:t>
            </a:r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noProof="0" dirty="0"/>
          </a:p>
        </p:txBody>
      </p:sp>
      <p:sp>
        <p:nvSpPr>
          <p:cNvPr id="11" name="Ορθογώνιο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l-GR" noProof="0" dirty="0" smtClean="0"/>
              <a:t>Κάντε κλικ για να επεξεργαστείτε το στυλ υποδείγματος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l-GR" noProof="0" dirty="0"/>
              <a:t>Επεξεργασία στυλ κειμένου υποδείγματος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9CD8D479-8942-46E8-A226-A4E01F7A105C}" type="slidenum">
              <a:rPr lang="el-GR" noProof="0" smtClean="0"/>
              <a:pPr/>
              <a:t>‹#›</a:t>
            </a:fld>
            <a:endParaRPr lang="el-GR" noProof="0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0157967B-2FF2-4B37-A9C6-65073AAE1608}" type="datetime1">
              <a:rPr lang="el-GR" noProof="0" smtClean="0"/>
              <a:t>13/9/2023</a:t>
            </a:fld>
            <a:endParaRPr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el-GR" noProof="0" dirty="0"/>
              <a:t>Προσθήκη υποσέλιδου</a:t>
            </a:r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eb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l-GR" dirty="0" smtClean="0"/>
              <a:t>ΨΗΦΙΑΚΗ ΔΙΑΛΕΙΤΟΥΡΓΙΚΟΤΗΤΑ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l-GR" dirty="0" smtClean="0"/>
              <a:t>ΠΔΕ και ΔΔΕ-ΔΠΕ ΙΟΝΙΩΝ ΝΗΣΩΝ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02"/>
          <a:stretch/>
        </p:blipFill>
        <p:spPr>
          <a:xfrm>
            <a:off x="6740587" y="3815542"/>
            <a:ext cx="2058133" cy="213079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6740587" y="3598620"/>
            <a:ext cx="2058134" cy="216922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0973" y="3385260"/>
            <a:ext cx="2057747" cy="216922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6739803" y="3169130"/>
            <a:ext cx="2058917" cy="216922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2186" y="2953000"/>
            <a:ext cx="2056534" cy="21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dirty="0" smtClean="0"/>
              <a:t>Σύστημα Ηλεκτρονικής Διακίνησης Εγγράφων Φορέα (ΣΗΔΕ-Φ)</a:t>
            </a: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Κεντρική διαχείριση από το Υπουργείο Ψηφιακής Διακυβέρνησης</a:t>
            </a:r>
            <a:endParaRPr lang="en-US" dirty="0" smtClean="0"/>
          </a:p>
          <a:p>
            <a:r>
              <a:rPr lang="el-GR" dirty="0" smtClean="0"/>
              <a:t>Δίνεται ως υπηρεσία και ΔΕΝ υπάρχει «φυσική» εγκατάσταση εντός της υπηρεσίας</a:t>
            </a:r>
          </a:p>
          <a:p>
            <a:r>
              <a:rPr lang="el-GR" dirty="0" smtClean="0"/>
              <a:t>Προσπάθεια υιοθέτησης την περίοδο </a:t>
            </a:r>
            <a:r>
              <a:rPr lang="el-GR" b="1" dirty="0" smtClean="0"/>
              <a:t>Οκτ 2022 – Μάρτης 2023</a:t>
            </a:r>
          </a:p>
          <a:p>
            <a:pPr lvl="1"/>
            <a:r>
              <a:rPr lang="el-GR" dirty="0" smtClean="0"/>
              <a:t>Εγκρίθηκε η πιλοτική χρήση του και δοκιμάστηκε από τις οκτώ (08) Δ/</a:t>
            </a:r>
            <a:r>
              <a:rPr lang="el-GR" dirty="0" err="1" smtClean="0"/>
              <a:t>νσεις</a:t>
            </a:r>
            <a:r>
              <a:rPr lang="el-GR" dirty="0" smtClean="0"/>
              <a:t> </a:t>
            </a:r>
            <a:r>
              <a:rPr lang="el-GR" dirty="0" err="1" smtClean="0"/>
              <a:t>Εκπ</a:t>
            </a:r>
            <a:r>
              <a:rPr lang="el-GR" dirty="0" smtClean="0"/>
              <a:t>/</a:t>
            </a:r>
            <a:r>
              <a:rPr lang="el-GR" dirty="0" err="1" smtClean="0"/>
              <a:t>σης</a:t>
            </a:r>
            <a:r>
              <a:rPr lang="el-GR" dirty="0" smtClean="0"/>
              <a:t> και την Περιφερειακή</a:t>
            </a:r>
          </a:p>
          <a:p>
            <a:pPr lvl="1"/>
            <a:r>
              <a:rPr lang="el-GR" dirty="0" smtClean="0"/>
              <a:t>Απορρίφθηκε λόγω ακαταλληλότητας σε σχέση με τις δικές μας δομές</a:t>
            </a:r>
          </a:p>
          <a:p>
            <a:pPr lvl="1"/>
            <a:r>
              <a:rPr lang="el-GR" dirty="0" smtClean="0"/>
              <a:t>Απευθύνεται σε μικρότερες υπηρεσίες</a:t>
            </a:r>
            <a:endParaRPr lang="el-GR" dirty="0"/>
          </a:p>
        </p:txBody>
      </p:sp>
      <p:sp>
        <p:nvSpPr>
          <p:cNvPr id="3" name="Σύμβολο κράτησης θέσης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l-GR" smtClean="0"/>
              <a:t>10</a:t>
            </a:fld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B07099-F94B-4705-AD99-D9BDC38976E3}" type="datetime1">
              <a:rPr lang="el-GR" smtClean="0"/>
              <a:t>13/9/2023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dirty="0"/>
              <a:t>Προσθήκη υποσέλιδου</a:t>
            </a:r>
          </a:p>
        </p:txBody>
      </p:sp>
    </p:spTree>
    <p:extLst>
      <p:ext uri="{BB962C8B-B14F-4D97-AF65-F5344CB8AC3E}">
        <p14:creationId xmlns:p14="http://schemas.microsoft.com/office/powerpoint/2010/main" val="133229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l-GR" smtClean="0"/>
              <a:t>11</a:t>
            </a:fld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5573E8-7D0E-488F-85AC-93996C1D0ED2}" type="datetime1">
              <a:rPr lang="el-GR" smtClean="0"/>
              <a:t>13/9/2023</a:t>
            </a:fld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dirty="0"/>
              <a:t>Προσθήκη υποσέλιδου</a:t>
            </a: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550"/>
            <a:ext cx="7162800" cy="4803024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25" y="2906597"/>
            <a:ext cx="7153275" cy="3571875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0906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l-GR" noProof="0" smtClean="0"/>
              <a:t>12</a:t>
            </a:fld>
            <a:endParaRPr lang="el-GR" noProof="0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968817D-588D-412D-9864-388BE717BF13}" type="datetime1">
              <a:rPr lang="el-GR" noProof="0" smtClean="0"/>
              <a:t>13/9/2023</a:t>
            </a:fld>
            <a:endParaRPr lang="el-GR" noProof="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l-GR" noProof="0" smtClean="0"/>
              <a:t>Προσθήκη υποσέλιδου</a:t>
            </a:r>
            <a:endParaRPr lang="el-GR" noProof="0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46" y="175640"/>
            <a:ext cx="12101654" cy="554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9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l-GR" noProof="0" smtClean="0"/>
              <a:t>13</a:t>
            </a:fld>
            <a:endParaRPr lang="el-GR" noProof="0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968817D-588D-412D-9864-388BE717BF13}" type="datetime1">
              <a:rPr lang="el-GR" noProof="0" smtClean="0"/>
              <a:t>13/9/2023</a:t>
            </a:fld>
            <a:endParaRPr lang="el-GR" noProof="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l-GR" noProof="0" smtClean="0"/>
              <a:t>Προσθήκη υποσέλιδου</a:t>
            </a:r>
            <a:endParaRPr lang="el-GR" noProof="0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5" y="76845"/>
            <a:ext cx="12015050" cy="510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8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ΣΗΔΕ ΙΡΙΔΑ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Το Πληροφοριακό Σύστημα Ηλεκτρονικής Διαχείρισης Εγγράφων «ΙΡΙΔΑ», αποσκοπεί </a:t>
            </a:r>
            <a:r>
              <a:rPr lang="el-GR" dirty="0" smtClean="0"/>
              <a:t>στην </a:t>
            </a:r>
            <a:r>
              <a:rPr lang="el-GR" b="1" dirty="0" smtClean="0"/>
              <a:t>αντικατάσταση </a:t>
            </a:r>
            <a:r>
              <a:rPr lang="el-GR" dirty="0"/>
              <a:t>της έντυπης εισερχόμενης και εξερχόμενης αλληλογραφίας, μέσα από την </a:t>
            </a:r>
            <a:r>
              <a:rPr lang="el-GR" dirty="0" smtClean="0"/>
              <a:t>παροχή ολοκληρωμένων </a:t>
            </a:r>
            <a:r>
              <a:rPr lang="el-GR" dirty="0"/>
              <a:t>υπηρεσιών </a:t>
            </a:r>
            <a:endParaRPr lang="el-GR" dirty="0" smtClean="0"/>
          </a:p>
          <a:p>
            <a:pPr lvl="1"/>
            <a:r>
              <a:rPr lang="el-GR" dirty="0" smtClean="0"/>
              <a:t>πρωτοκόλλου</a:t>
            </a:r>
            <a:r>
              <a:rPr lang="el-GR" dirty="0"/>
              <a:t>, </a:t>
            </a:r>
            <a:endParaRPr lang="el-GR" dirty="0" smtClean="0"/>
          </a:p>
          <a:p>
            <a:pPr lvl="1"/>
            <a:r>
              <a:rPr lang="el-GR" dirty="0" smtClean="0"/>
              <a:t>ψηφιακής </a:t>
            </a:r>
            <a:r>
              <a:rPr lang="el-GR" dirty="0"/>
              <a:t>διακίνησης και </a:t>
            </a:r>
            <a:endParaRPr lang="el-GR" dirty="0" smtClean="0"/>
          </a:p>
          <a:p>
            <a:pPr lvl="1"/>
            <a:r>
              <a:rPr lang="el-GR" dirty="0" smtClean="0"/>
              <a:t>αρχειοθέτησης</a:t>
            </a:r>
            <a:r>
              <a:rPr lang="el-GR" dirty="0"/>
              <a:t>, </a:t>
            </a:r>
            <a:endParaRPr lang="el-GR" dirty="0" smtClean="0"/>
          </a:p>
          <a:p>
            <a:pPr lvl="1"/>
            <a:r>
              <a:rPr lang="el-GR" dirty="0" smtClean="0"/>
              <a:t>λήψης υπογραφών </a:t>
            </a:r>
            <a:r>
              <a:rPr lang="el-GR" dirty="0"/>
              <a:t>και </a:t>
            </a:r>
            <a:endParaRPr lang="el-GR" dirty="0" smtClean="0"/>
          </a:p>
          <a:p>
            <a:pPr lvl="1"/>
            <a:r>
              <a:rPr lang="el-GR" dirty="0" smtClean="0"/>
              <a:t>διεκπεραίωσης</a:t>
            </a:r>
            <a:r>
              <a:rPr lang="el-GR" dirty="0"/>
              <a:t>. 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/>
              <a:t>«ΙΡΙΔΑ» αναπτύχθηκε εξ ολοκλήρου από </a:t>
            </a:r>
            <a:endParaRPr lang="el-GR" dirty="0" smtClean="0"/>
          </a:p>
          <a:p>
            <a:r>
              <a:rPr lang="el-GR" dirty="0" smtClean="0"/>
              <a:t>τα </a:t>
            </a:r>
            <a:r>
              <a:rPr lang="el-GR" dirty="0"/>
              <a:t>στελέχη του </a:t>
            </a:r>
            <a:r>
              <a:rPr lang="el-GR" dirty="0" smtClean="0"/>
              <a:t>Κέντρου Μηχανογράφησης </a:t>
            </a:r>
            <a:r>
              <a:rPr lang="el-GR" dirty="0"/>
              <a:t>του Γενικού Επιτελείου Αεροπορίας, </a:t>
            </a:r>
            <a:endParaRPr lang="el-GR" dirty="0" smtClean="0"/>
          </a:p>
          <a:p>
            <a:r>
              <a:rPr lang="el-GR" dirty="0" smtClean="0"/>
              <a:t>και </a:t>
            </a:r>
            <a:r>
              <a:rPr lang="el-GR" dirty="0"/>
              <a:t>προσαρμόστηκε στις ανάγκες του</a:t>
            </a:r>
          </a:p>
          <a:p>
            <a:r>
              <a:rPr lang="el-GR" dirty="0"/>
              <a:t>Υπουργείου Υποδομών και </a:t>
            </a:r>
            <a:r>
              <a:rPr lang="el-GR" dirty="0" smtClean="0"/>
              <a:t>Μεταφορών</a:t>
            </a:r>
          </a:p>
          <a:p>
            <a:pPr lvl="1"/>
            <a:r>
              <a:rPr lang="el-GR" dirty="0" smtClean="0"/>
              <a:t>στο </a:t>
            </a:r>
            <a:r>
              <a:rPr lang="el-GR" dirty="0"/>
              <a:t>πλαίσιο της συνεργασίας των δύο φορέων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l-GR" noProof="0" smtClean="0"/>
              <a:t>14</a:t>
            </a:fld>
            <a:endParaRPr lang="el-GR" noProof="0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19E7F3C-0791-43D1-B147-45406433A8DC}" type="datetime1">
              <a:rPr lang="el-GR" noProof="0" smtClean="0"/>
              <a:t>13/9/2023</a:t>
            </a:fld>
            <a:endParaRPr lang="el-GR" noProof="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l-GR" noProof="0" smtClean="0"/>
              <a:t>Προσθήκη υποσέλιδου</a:t>
            </a:r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86952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ΣΗΔΕ ΙΡΙΔΑ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l-GR" noProof="0" smtClean="0"/>
              <a:t>15</a:t>
            </a:fld>
            <a:endParaRPr lang="el-GR" noProof="0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19E7F3C-0791-43D1-B147-45406433A8DC}" type="datetime1">
              <a:rPr lang="el-GR" noProof="0" smtClean="0"/>
              <a:t>13/9/2023</a:t>
            </a:fld>
            <a:endParaRPr lang="el-GR" noProof="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l-GR" noProof="0" smtClean="0"/>
              <a:t>Προσθήκη υποσέλιδου</a:t>
            </a:r>
            <a:endParaRPr lang="el-GR" noProof="0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1896"/>
            <a:ext cx="12111143" cy="474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98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ΣΗΔΕ ΙΡΙΔΑ</a:t>
            </a: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Έργο ένταξης του ΙΡΙΔΑ στις ΠΔΕ και στις ΔΔΕ-ΔΠΕ</a:t>
            </a:r>
          </a:p>
          <a:p>
            <a:pPr lvl="1"/>
            <a:r>
              <a:rPr lang="el-GR" dirty="0" smtClean="0"/>
              <a:t>Έτρεξε εσωτερικά από ΙΑΝΟΥΑΡΙΟ 2020 έως και ΔΕΚΕΜΒΡΙΟ 2021</a:t>
            </a:r>
          </a:p>
          <a:p>
            <a:pPr lvl="1"/>
            <a:endParaRPr lang="el-GR" dirty="0"/>
          </a:p>
          <a:p>
            <a:r>
              <a:rPr lang="el-GR" dirty="0" smtClean="0"/>
              <a:t>Έγινε μελέτη αναγκών με απόσπαση εκπαιδευτικών ΠΕ86. Έγινε </a:t>
            </a:r>
            <a:r>
              <a:rPr lang="el-GR" dirty="0" err="1" smtClean="0"/>
              <a:t>διαστασιοδότηση</a:t>
            </a:r>
            <a:r>
              <a:rPr lang="el-GR" dirty="0" smtClean="0"/>
              <a:t> τρεχουσών απαιτήσεων αλλά και </a:t>
            </a:r>
            <a:r>
              <a:rPr lang="el-GR" dirty="0" smtClean="0"/>
              <a:t>μελλοντικής </a:t>
            </a:r>
            <a:r>
              <a:rPr lang="el-GR" dirty="0" smtClean="0"/>
              <a:t>εξέλιξης και αναβάθμισης του ΣΗΔΕ στις ανάγκες ΠΔΕ, ΔΔΕ-ΔΠΕ, </a:t>
            </a:r>
            <a:r>
              <a:rPr lang="el-GR" dirty="0" err="1" smtClean="0"/>
              <a:t>επιβλέποντων</a:t>
            </a:r>
            <a:r>
              <a:rPr lang="el-GR" dirty="0" smtClean="0"/>
              <a:t> φορέων ΚΑΙ ΣΧΟΛΕΙΩΝ</a:t>
            </a:r>
          </a:p>
          <a:p>
            <a:r>
              <a:rPr lang="el-GR" dirty="0" smtClean="0"/>
              <a:t>Τελικά ακυρώθηκε η υιοθέτηση της λύσης 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l-GR" noProof="0" smtClean="0"/>
              <a:t>16</a:t>
            </a:fld>
            <a:endParaRPr lang="el-GR" noProof="0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968817D-588D-412D-9864-388BE717BF13}" type="datetime1">
              <a:rPr lang="el-GR" noProof="0" smtClean="0"/>
              <a:t>13/9/2023</a:t>
            </a:fld>
            <a:endParaRPr lang="el-GR" noProof="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l-GR" noProof="0" smtClean="0"/>
              <a:t>Προσθήκη υποσέλιδου</a:t>
            </a:r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0881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ΣΗΔΕ ΙΡΙΔΑ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l-GR" noProof="0" smtClean="0"/>
              <a:t>17</a:t>
            </a:fld>
            <a:endParaRPr lang="el-GR" noProof="0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19E7F3C-0791-43D1-B147-45406433A8DC}" type="datetime1">
              <a:rPr lang="el-GR" noProof="0" smtClean="0"/>
              <a:t>13/9/2023</a:t>
            </a:fld>
            <a:endParaRPr lang="el-GR" noProof="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l-GR" noProof="0" smtClean="0"/>
              <a:t>Προσθήκη υποσέλιδου</a:t>
            </a:r>
            <a:endParaRPr lang="el-GR" noProof="0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888" y="1376526"/>
            <a:ext cx="6065352" cy="503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3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ΣΗΔΕ Δηιάνειρα (ΠΔΕ Δυτικής Μακεδονίας)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l-GR" noProof="0" smtClean="0"/>
              <a:t>18</a:t>
            </a:fld>
            <a:endParaRPr lang="el-GR" noProof="0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19E7F3C-0791-43D1-B147-45406433A8DC}" type="datetime1">
              <a:rPr lang="el-GR" noProof="0" smtClean="0"/>
              <a:t>13/9/2023</a:t>
            </a:fld>
            <a:endParaRPr lang="el-GR" noProof="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l-GR" noProof="0" smtClean="0"/>
              <a:t>Προσθήκη υποσέλιδου</a:t>
            </a:r>
            <a:endParaRPr lang="el-GR" noProof="0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29" y="1459653"/>
            <a:ext cx="10317723" cy="481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ΣΗΔΕ Δηιάνειρα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l-GR" noProof="0" smtClean="0"/>
              <a:t>19</a:t>
            </a:fld>
            <a:endParaRPr lang="el-GR" noProof="0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19E7F3C-0791-43D1-B147-45406433A8DC}" type="datetime1">
              <a:rPr lang="el-GR" noProof="0" smtClean="0"/>
              <a:t>13/9/2023</a:t>
            </a:fld>
            <a:endParaRPr lang="el-GR" noProof="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l-GR" noProof="0" smtClean="0"/>
              <a:t>Προσθήκη υποσέλιδου</a:t>
            </a:r>
            <a:endParaRPr lang="el-GR" noProof="0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482" y="1401464"/>
            <a:ext cx="10850726" cy="5107222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3"/>
          <a:srcRect l="2825" t="20193" r="48297" b="36608"/>
          <a:stretch/>
        </p:blipFill>
        <p:spPr>
          <a:xfrm>
            <a:off x="1127448" y="1401464"/>
            <a:ext cx="10273007" cy="510722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177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dirty="0" smtClean="0"/>
              <a:t>Εργαζόμενοι στην ΠΔΕ και στις ΔΔΕ-ΔΠΕ</a:t>
            </a:r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l-GR" smtClean="0"/>
              <a:t>2</a:t>
            </a:fld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5B2BE8-2A0A-4192-B155-56EEFE651B55}" type="datetime1">
              <a:rPr lang="el-GR" smtClean="0"/>
              <a:t>13/9/2023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dirty="0"/>
              <a:t>Προσθήκη υποσέλιδου</a:t>
            </a:r>
          </a:p>
        </p:txBody>
      </p:sp>
      <p:graphicFrame>
        <p:nvGraphicFramePr>
          <p:cNvPr id="7" name="Σύμβολο κράτησης θέσης περιεχομένου 8" descr="Γράφημα ομαδοποιημένων στηλών που αναπαριστά&#10;3 σειρές για 4 κατηγορίες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9466597"/>
              </p:ext>
            </p:extLst>
          </p:nvPr>
        </p:nvGraphicFramePr>
        <p:xfrm>
          <a:off x="1409700" y="1565275"/>
          <a:ext cx="9372600" cy="4621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269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ΣΗΔΕ </a:t>
            </a:r>
            <a:r>
              <a:rPr lang="en-US" dirty="0" err="1" smtClean="0"/>
              <a:t>OpenKM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410027" y="1566001"/>
            <a:ext cx="9371948" cy="2241228"/>
          </a:xfrm>
        </p:spPr>
        <p:txBody>
          <a:bodyPr>
            <a:noAutofit/>
          </a:bodyPr>
          <a:lstStyle/>
          <a:p>
            <a:r>
              <a:rPr lang="el-GR" sz="2400" dirty="0" smtClean="0"/>
              <a:t>Είναι εφαρμογή που εγκαθίσταται τοπικά σε έναν</a:t>
            </a:r>
            <a:r>
              <a:rPr lang="en-US" sz="2400" dirty="0" smtClean="0"/>
              <a:t> server</a:t>
            </a:r>
            <a:r>
              <a:rPr lang="el-GR" sz="2400" dirty="0" smtClean="0"/>
              <a:t> στην υπηρεσία</a:t>
            </a:r>
            <a:r>
              <a:rPr lang="en-US" sz="2400" dirty="0" smtClean="0"/>
              <a:t> </a:t>
            </a:r>
            <a:r>
              <a:rPr lang="el-GR" sz="2400" dirty="0" smtClean="0"/>
              <a:t>και λειτουργεί ανεξάρτητα, χωρίς την απαίτηση ύπαρξης </a:t>
            </a:r>
            <a:r>
              <a:rPr lang="en-US" sz="2400" dirty="0" smtClean="0"/>
              <a:t>INTERNET</a:t>
            </a:r>
          </a:p>
          <a:p>
            <a:r>
              <a:rPr lang="el-GR" sz="2400" dirty="0" smtClean="0"/>
              <a:t>Έχει κατασκευαστεί για διάφορες υπηρεσίες/</a:t>
            </a:r>
            <a:r>
              <a:rPr lang="el-GR" sz="2400" dirty="0" err="1" smtClean="0"/>
              <a:t>οργανσμούς</a:t>
            </a:r>
            <a:r>
              <a:rPr lang="el-GR" sz="2400" dirty="0" smtClean="0"/>
              <a:t> και για αυτό έχει (ίσως) παραπανίσια χαρακτηριστικά που σε καθημερινή χρήση δεν είναι αναγκαία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l-GR" noProof="0" smtClean="0"/>
              <a:t>20</a:t>
            </a:fld>
            <a:endParaRPr lang="el-GR" noProof="0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19E7F3C-0791-43D1-B147-45406433A8DC}" type="datetime1">
              <a:rPr lang="el-GR" noProof="0" smtClean="0"/>
              <a:t>13/9/2023</a:t>
            </a:fld>
            <a:endParaRPr lang="el-GR" noProof="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l-GR" noProof="0" smtClean="0"/>
              <a:t>Προσθήκη υποσέλιδου</a:t>
            </a:r>
            <a:endParaRPr lang="el-GR" noProof="0" dirty="0"/>
          </a:p>
        </p:txBody>
      </p:sp>
      <p:pic>
        <p:nvPicPr>
          <p:cNvPr id="1026" name="Picture 2" descr="https://gdm-catalog-fmapi-prod.imgix.net/ProductScreenshot/ec46d8e7-9f88-4fc5-962b-d814c7ead2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0" y="276087"/>
            <a:ext cx="12114616" cy="613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52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l-GR" dirty="0"/>
              <a:t>ΨΗΦΙΑΚΗ </a:t>
            </a:r>
            <a:r>
              <a:rPr lang="el-GR" dirty="0" smtClean="0"/>
              <a:t>ΔΙΑ-ΛΕΙΤΟΥΡΓΙΚΟΤΗΤΑ</a:t>
            </a:r>
            <a:endParaRPr lang="el-GR" dirty="0"/>
          </a:p>
        </p:txBody>
      </p:sp>
      <p:sp>
        <p:nvSpPr>
          <p:cNvPr id="5" name="Σύμβολο κράτησης θέσης κειμένου 4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l-GR" dirty="0" err="1" smtClean="0"/>
              <a:t>Μικροεφαρμογές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8984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ΑΔΕΙΕΣ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l-GR" noProof="0" smtClean="0"/>
              <a:t>22</a:t>
            </a:fld>
            <a:endParaRPr lang="el-GR" noProof="0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19E7F3C-0791-43D1-B147-45406433A8DC}" type="datetime1">
              <a:rPr lang="el-GR" noProof="0" smtClean="0"/>
              <a:t>13/9/2023</a:t>
            </a:fld>
            <a:endParaRPr lang="el-GR" noProof="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l-GR" noProof="0" smtClean="0"/>
              <a:t>Προσθήκη υποσέλιδου</a:t>
            </a:r>
            <a:endParaRPr lang="el-GR" noProof="0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342" y="1530715"/>
            <a:ext cx="8321308" cy="5027622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639" y="1413683"/>
            <a:ext cx="7900713" cy="5180185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320" y="1413682"/>
            <a:ext cx="6390031" cy="513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82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ΙΘΑΓΕΝΕΙΑ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l-GR" noProof="0" smtClean="0"/>
              <a:t>23</a:t>
            </a:fld>
            <a:endParaRPr lang="el-GR" noProof="0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19E7F3C-0791-43D1-B147-45406433A8DC}" type="datetime1">
              <a:rPr lang="el-GR" noProof="0" smtClean="0"/>
              <a:t>13/9/2023</a:t>
            </a:fld>
            <a:endParaRPr lang="el-GR" noProof="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l-GR" noProof="0" smtClean="0"/>
              <a:t>Προσθήκη υποσέλιδου</a:t>
            </a:r>
            <a:endParaRPr lang="el-GR" noProof="0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688" y="407323"/>
            <a:ext cx="8360312" cy="581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7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ΗΛΕΚΤΡΟΝΙΚΗ ΦΟΡΜΑ ΑΙΤΗΣΕΩΝ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410027" y="1566001"/>
            <a:ext cx="9371948" cy="1601148"/>
          </a:xfrm>
        </p:spPr>
        <p:txBody>
          <a:bodyPr/>
          <a:lstStyle/>
          <a:p>
            <a:r>
              <a:rPr lang="el-GR" dirty="0" smtClean="0"/>
              <a:t>Προς ανάπτυξη βρίσκεται η </a:t>
            </a:r>
            <a:r>
              <a:rPr lang="el-GR" dirty="0" err="1" smtClean="0"/>
              <a:t>μικροεφαρμογή</a:t>
            </a:r>
            <a:r>
              <a:rPr lang="el-GR" dirty="0" smtClean="0"/>
              <a:t> υποβολής αιτήσεων μέσω του </a:t>
            </a:r>
            <a:r>
              <a:rPr lang="el-GR" dirty="0" err="1" smtClean="0"/>
              <a:t>ιστότοπου</a:t>
            </a:r>
            <a:r>
              <a:rPr lang="el-GR" dirty="0" smtClean="0"/>
              <a:t> της Περιφερειακής Δ/</a:t>
            </a:r>
            <a:r>
              <a:rPr lang="el-GR" dirty="0" err="1" smtClean="0"/>
              <a:t>σνης</a:t>
            </a:r>
            <a:endParaRPr lang="el-GR" dirty="0" smtClean="0"/>
          </a:p>
          <a:p>
            <a:r>
              <a:rPr lang="el-GR" dirty="0" smtClean="0"/>
              <a:t>Παρόμοιες </a:t>
            </a:r>
            <a:r>
              <a:rPr lang="el-GR" dirty="0" err="1" smtClean="0"/>
              <a:t>μικροεφαρμογές</a:t>
            </a:r>
            <a:r>
              <a:rPr lang="el-GR" dirty="0" smtClean="0"/>
              <a:t> έχουν υλοποιηθεί, «ανεξάρτητα», από μερικές Δ/</a:t>
            </a:r>
            <a:r>
              <a:rPr lang="el-GR" dirty="0" err="1" smtClean="0"/>
              <a:t>σνεις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l-GR" noProof="0" smtClean="0"/>
              <a:t>24</a:t>
            </a:fld>
            <a:endParaRPr lang="el-GR" noProof="0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19E7F3C-0791-43D1-B147-45406433A8DC}" type="datetime1">
              <a:rPr lang="el-GR" noProof="0" smtClean="0"/>
              <a:t>13/9/2023</a:t>
            </a:fld>
            <a:endParaRPr lang="el-GR" noProof="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l-GR" noProof="0" smtClean="0"/>
              <a:t>Προσθήκη υποσέλιδου</a:t>
            </a:r>
            <a:endParaRPr lang="el-GR" noProof="0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836" y="3167149"/>
            <a:ext cx="8802328" cy="3419952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815" y="1501951"/>
            <a:ext cx="10128097" cy="5085149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0025" y="1359924"/>
            <a:ext cx="7105246" cy="5227176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7607" y="1456933"/>
            <a:ext cx="6609176" cy="512840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125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l-GR" dirty="0"/>
              <a:t>ΨΗΦΙΑΚΗ </a:t>
            </a:r>
            <a:r>
              <a:rPr lang="el-GR" dirty="0" smtClean="0"/>
              <a:t>ΔΙΑ-ΛΕΙΤΟΥΡΓΙΚΟΤΗΤΑ</a:t>
            </a:r>
            <a:endParaRPr lang="el-GR" dirty="0"/>
          </a:p>
        </p:txBody>
      </p:sp>
      <p:sp>
        <p:nvSpPr>
          <p:cNvPr id="5" name="Σύμβολο κράτησης θέσης κειμένου 4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l-GR" dirty="0" smtClean="0"/>
              <a:t>Αλλαγή συνηθειών / Παράλληλες ενέργειες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515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ΑΡΧΕΙΟΘΕΤΗΣΗ – «ΦΑΚΕΛΟΙ»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Η ΑΡΧΕΙΟΘΕΤΗΣΗ σε καθημερινή βάση νοείται ως η διαδικασία που ακολουθεί το ΕΙΣΕΡΧΟΜΕΝΟ ΕΓΓΡΑΦΟ, τη ΧΡΕΩΣΗ και την ΕΝΕΡΓΕΙΑ.</a:t>
            </a:r>
          </a:p>
          <a:p>
            <a:r>
              <a:rPr lang="el-GR" sz="2400" dirty="0" smtClean="0"/>
              <a:t>Μέχρι τώρα:</a:t>
            </a:r>
          </a:p>
          <a:p>
            <a:pPr lvl="1"/>
            <a:r>
              <a:rPr lang="el-GR" sz="2000" dirty="0" smtClean="0"/>
              <a:t>ΕΙΝΑΙ Ο ΦΥΣΙΚΟΣ (ΧΑΡΤΙΝΟΣ/ΠΛΑΣΤΙΚΟΣ) ΦΑΚΕΛΟΣ ΣΤΟΝ ΟΠΟΙΟ ΑΠΟΘΗΚΕΥΟΝΤΑΙ ΤΑ ΕΓΓΡΑΦΑ ΓΙΑ ΜΕΛΛΟΝΤΙΚΗ ΑΝΑΦΟΡΑ/ΧΡΗΣΗ</a:t>
            </a:r>
          </a:p>
          <a:p>
            <a:r>
              <a:rPr lang="el-GR" sz="2400" dirty="0" smtClean="0"/>
              <a:t>ΣΗΜΑΝΤΙΚΟΣ / ΚΥΡΙΟΣ ΠΑΡΑΓΟΝΤΑΣ ΣΤΗ ΔΙΑΔΙΚΑΣΙΑ ΕΊΝΑΙ ΟΙ ΚΩΔΙΚΟΙ ΑΡΙΘΜΟΙ Φ</a:t>
            </a:r>
          </a:p>
          <a:p>
            <a:pPr lvl="1"/>
            <a:r>
              <a:rPr lang="el-GR" sz="2000" dirty="0" smtClean="0"/>
              <a:t>πχ. Φ01, Φ23.3, Φ15.2.1</a:t>
            </a:r>
          </a:p>
          <a:p>
            <a:r>
              <a:rPr lang="el-GR" sz="2400" dirty="0" smtClean="0"/>
              <a:t>Κάθε Δ/</a:t>
            </a:r>
            <a:r>
              <a:rPr lang="el-GR" sz="2400" dirty="0" err="1" smtClean="0"/>
              <a:t>νση</a:t>
            </a:r>
            <a:r>
              <a:rPr lang="el-GR" sz="2400" dirty="0" smtClean="0"/>
              <a:t> έχει τη δική της «ανεξάρτητη» κατανομή των θεμάτων σε κωδικούς «Φ»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l-GR" noProof="0" smtClean="0"/>
              <a:t>26</a:t>
            </a:fld>
            <a:endParaRPr lang="el-GR" noProof="0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19E7F3C-0791-43D1-B147-45406433A8DC}" type="datetime1">
              <a:rPr lang="el-GR" noProof="0" smtClean="0"/>
              <a:t>13/9/2023</a:t>
            </a:fld>
            <a:endParaRPr lang="el-GR" noProof="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l-GR" noProof="0" smtClean="0"/>
              <a:t>Προσθήκη υποσέλιδου</a:t>
            </a:r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176628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ΑΡΧΕΙΟΘΕΤΗΣΗ – «ΦΑΚΕΛΟΙ»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Η ανυπαρξία μιας κεντρικής και ΑΥΣΤΗΡΑ ακολουθούμενης οδηγίας από την Κ.Υ. έχει ως αποτέλεσμα εδώ και πολλά χρόνια να έχει παγιωθεί η «ΑΝΕΞΑΡΤΗΤΗ» κατανομή</a:t>
            </a:r>
          </a:p>
          <a:p>
            <a:r>
              <a:rPr lang="el-GR" sz="2400" dirty="0" smtClean="0"/>
              <a:t>Εφαρμόζεται ο κανόνας: «Αφού λειτουργεί «κάπως», δεν το πειράζω»</a:t>
            </a:r>
          </a:p>
          <a:p>
            <a:r>
              <a:rPr lang="el-GR" sz="2400" dirty="0" smtClean="0"/>
              <a:t>Εφαρμόζεται ο κανόνας: «Ποιος αναλαμβάνει την ευθύνη;»</a:t>
            </a:r>
          </a:p>
          <a:p>
            <a:r>
              <a:rPr lang="el-GR" sz="2400" dirty="0" smtClean="0"/>
              <a:t>Εφαρμόζεται ο κανόνας: «Με ποια αρμοδιότητα; Σε ποιον νόμο το γράφει;»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l-GR" noProof="0" smtClean="0"/>
              <a:t>27</a:t>
            </a:fld>
            <a:endParaRPr lang="el-GR" noProof="0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19E7F3C-0791-43D1-B147-45406433A8DC}" type="datetime1">
              <a:rPr lang="el-GR" noProof="0" smtClean="0"/>
              <a:t>13/9/2023</a:t>
            </a:fld>
            <a:endParaRPr lang="el-GR" noProof="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l-GR" noProof="0" smtClean="0"/>
              <a:t>Προσθήκη υποσέλιδου</a:t>
            </a:r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25980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ΑΡΧΕΙΟΘΕΤΗΣΗ – «ΦΑΚΕΛΟΙ»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Λέξη – απάντηση σε εγκατεστημένες παλαιότερες πρακτικές είναι:</a:t>
            </a:r>
          </a:p>
          <a:p>
            <a:endParaRPr lang="el-GR" dirty="0"/>
          </a:p>
          <a:p>
            <a:pPr marL="0" indent="0" algn="ctr">
              <a:buNone/>
            </a:pPr>
            <a:r>
              <a:rPr lang="el-GR" sz="6000" dirty="0" smtClean="0"/>
              <a:t>Σ Υ Ν Ε Ρ Γ Α Σ Ι Α</a:t>
            </a:r>
            <a:endParaRPr lang="el-GR" sz="6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l-GR" noProof="0" smtClean="0"/>
              <a:t>28</a:t>
            </a:fld>
            <a:endParaRPr lang="el-GR" noProof="0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19E7F3C-0791-43D1-B147-45406433A8DC}" type="datetime1">
              <a:rPr lang="el-GR" noProof="0" smtClean="0"/>
              <a:t>13/9/2023</a:t>
            </a:fld>
            <a:endParaRPr lang="el-GR" noProof="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l-GR" noProof="0" smtClean="0"/>
              <a:t>Προσθήκη υποσέλιδου</a:t>
            </a:r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423283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ΑΡΧΕΙΟΘΕΤΗΣΗ – «ΦΑΚΕΛΟΙ»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l-GR" noProof="0" smtClean="0"/>
              <a:t>29</a:t>
            </a:fld>
            <a:endParaRPr lang="el-GR" noProof="0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19E7F3C-0791-43D1-B147-45406433A8DC}" type="datetime1">
              <a:rPr lang="el-GR" noProof="0" smtClean="0"/>
              <a:t>13/9/2023</a:t>
            </a:fld>
            <a:endParaRPr lang="el-GR" noProof="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l-GR" noProof="0" smtClean="0"/>
              <a:t>Προσθήκη υποσέλιδου</a:t>
            </a:r>
            <a:endParaRPr lang="el-GR" noProof="0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100" y="1542896"/>
            <a:ext cx="5759078" cy="4774777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02" y="1542896"/>
            <a:ext cx="11031489" cy="3924848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3" y="465682"/>
            <a:ext cx="6513509" cy="6079275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401" y="1576237"/>
            <a:ext cx="11031489" cy="503692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838" y="209296"/>
            <a:ext cx="10988487" cy="639961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677" y="648004"/>
            <a:ext cx="11300462" cy="4742336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613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ΨΗΦΙΑΚΗ ΔΙΑΛΕΙΤΟΥΡΓΙΚΟΤΗΤΑ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Υπηρεσίες με αρκετά θέματα στην αρμοδιότητα τους και όχι πλήρως στελεχωμένες</a:t>
            </a:r>
          </a:p>
          <a:p>
            <a:r>
              <a:rPr lang="el-GR" sz="2400" dirty="0" smtClean="0"/>
              <a:t>Το πρόβλημα δυσχεραίνεται όταν τύχει να απουσιάσει ένας/μια εργαζόμενος/η (είτε εκτάκτως είτε προγραμματισμένα)</a:t>
            </a:r>
          </a:p>
          <a:p>
            <a:r>
              <a:rPr lang="el-GR" sz="2400" dirty="0" smtClean="0"/>
              <a:t>Οι Τεχνολογίες Πληροφορικής και Επικοινωνιών (ΤΠΕ) με ΣΩΣΤΗ εφαρμογή </a:t>
            </a:r>
            <a:r>
              <a:rPr lang="el-GR" sz="2400" b="1" dirty="0" smtClean="0"/>
              <a:t>με κέντρο τον/την εργαζόμενο/η </a:t>
            </a:r>
            <a:r>
              <a:rPr lang="el-GR" sz="2400" dirty="0" smtClean="0"/>
              <a:t>μπορούν</a:t>
            </a:r>
          </a:p>
          <a:p>
            <a:pPr lvl="1"/>
            <a:r>
              <a:rPr lang="el-GR" sz="2000" dirty="0" smtClean="0"/>
              <a:t>αφενός να μειώσουν το φόρτο και την πίεση σε έναν/μία εργαζόμενο/η</a:t>
            </a:r>
          </a:p>
          <a:p>
            <a:pPr lvl="1"/>
            <a:r>
              <a:rPr lang="el-GR" sz="2000" dirty="0" smtClean="0"/>
              <a:t>και αφετέρου να αυξήσουν θεαματικά τόσο την </a:t>
            </a:r>
            <a:r>
              <a:rPr lang="el-GR" sz="2000" u="sng" dirty="0" smtClean="0"/>
              <a:t>εγκυρότητα</a:t>
            </a:r>
            <a:r>
              <a:rPr lang="el-GR" sz="2000" dirty="0" smtClean="0"/>
              <a:t> όσο και την </a:t>
            </a:r>
            <a:r>
              <a:rPr lang="el-GR" sz="2000" u="sng" dirty="0" smtClean="0"/>
              <a:t>αξιοπιστία</a:t>
            </a:r>
            <a:r>
              <a:rPr lang="el-GR" sz="2000" dirty="0" smtClean="0"/>
              <a:t> του παραγόμενου έργου.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l-GR" noProof="0" smtClean="0"/>
              <a:t>3</a:t>
            </a:fld>
            <a:endParaRPr lang="el-GR" noProof="0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19E7F3C-0791-43D1-B147-45406433A8DC}" type="datetime1">
              <a:rPr lang="el-GR" noProof="0" smtClean="0"/>
              <a:t>13/9/2023</a:t>
            </a:fld>
            <a:endParaRPr lang="el-GR" noProof="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l-GR" noProof="0" smtClean="0"/>
              <a:t>Προσθήκη υποσέλιδου</a:t>
            </a:r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52575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ΕΝΔΟ</a:t>
            </a:r>
            <a:r>
              <a:rPr lang="en-US" dirty="0" smtClean="0"/>
              <a:t>Y</a:t>
            </a:r>
            <a:r>
              <a:rPr lang="el-GR" dirty="0" smtClean="0"/>
              <a:t>ΠΗΡΕΣΙΑΚΗ </a:t>
            </a:r>
            <a:r>
              <a:rPr lang="el-GR" dirty="0" smtClean="0"/>
              <a:t>ΕΠΙΚΟΙΝΩΝΙΑ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Κάθε εργαζόμενος διαθέτει προσωπικό </a:t>
            </a:r>
            <a:r>
              <a:rPr lang="en-US" dirty="0" smtClean="0"/>
              <a:t>email</a:t>
            </a:r>
            <a:r>
              <a:rPr lang="el-GR" dirty="0" smtClean="0"/>
              <a:t> ΑΥΣΤΗΡΑ για </a:t>
            </a:r>
            <a:r>
              <a:rPr lang="el-GR" smtClean="0"/>
              <a:t>ενδοϋπηρεσιακή</a:t>
            </a:r>
            <a:r>
              <a:rPr lang="el-GR" dirty="0" smtClean="0"/>
              <a:t> </a:t>
            </a:r>
            <a:r>
              <a:rPr lang="el-GR" dirty="0" smtClean="0"/>
              <a:t>επικοινωνία.</a:t>
            </a:r>
          </a:p>
          <a:p>
            <a:r>
              <a:rPr lang="el-GR" dirty="0" smtClean="0"/>
              <a:t>Βοηθά σαν ΕΝΔΙΑΜΕΣΟ ΣΤΑΔΙΟ για την ΑΣΥΓΧΡΟΝΗ επικοινωνία μεταξύ υπαλλήλων, </a:t>
            </a:r>
          </a:p>
          <a:p>
            <a:pPr lvl="1"/>
            <a:r>
              <a:rPr lang="el-GR" dirty="0" smtClean="0"/>
              <a:t>ειδικά όταν αφορά εκπαιδευτικούς που ΣΥΜΠΛΗΡΩΝΟΥΝ ωράριο στη Δ/</a:t>
            </a:r>
            <a:r>
              <a:rPr lang="el-GR" dirty="0" err="1" smtClean="0"/>
              <a:t>νση</a:t>
            </a:r>
            <a:r>
              <a:rPr lang="el-GR" dirty="0" smtClean="0"/>
              <a:t> </a:t>
            </a:r>
          </a:p>
          <a:p>
            <a:pPr lvl="1"/>
            <a:r>
              <a:rPr lang="el-GR" dirty="0" smtClean="0"/>
              <a:t>και δεν βρίσκονται κάθε μέρα στο γραφείο</a:t>
            </a:r>
          </a:p>
          <a:p>
            <a:pPr lvl="1"/>
            <a:r>
              <a:rPr lang="el-GR" dirty="0" smtClean="0"/>
              <a:t>ή βρίσκονται σε άδεια</a:t>
            </a:r>
          </a:p>
          <a:p>
            <a:pPr lvl="1"/>
            <a:r>
              <a:rPr lang="el-GR" dirty="0" smtClean="0"/>
              <a:t>ή απασχολούνται εκτάκτως σε κάποιο επείγον θέμα / θέμα με μεγάλο φόρτο και «μικρές» προθεσμίες</a:t>
            </a:r>
          </a:p>
          <a:p>
            <a:r>
              <a:rPr lang="el-GR" dirty="0" smtClean="0"/>
              <a:t>Η ΥΠΗΡΕΣΙΑ ΕΧΕΙ ΕΝΑ ΜΟΝΟ ΛΟΓΑΡΙΑΣΜΟ </a:t>
            </a:r>
            <a:r>
              <a:rPr lang="el-GR" b="1" dirty="0" smtClean="0"/>
              <a:t>ΣΕ ΈΝΑ ΜΟΝΟ Η/Υ</a:t>
            </a:r>
            <a:r>
              <a:rPr lang="el-GR" dirty="0" smtClean="0"/>
              <a:t> (με τον κλώνο του για λόγους ασφαλείας) ΕΞΕΡΧΟΜΕΝΩΝ εγγράφων</a:t>
            </a:r>
            <a:r>
              <a:rPr lang="en-US" dirty="0" smtClean="0"/>
              <a:t> </a:t>
            </a:r>
            <a:r>
              <a:rPr lang="el-GR" dirty="0" smtClean="0"/>
              <a:t>προς ΣΧΟΛΕΙΑ – ΕΚΠΑΙΔΕΥΤΙΚΟΥΣ / ΥΠΟΛΟΙΠΟ ΔΗΜΟΣΙΟ / ΠΟΛΙΤΕΣ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l-GR" noProof="0" smtClean="0"/>
              <a:t>30</a:t>
            </a:fld>
            <a:endParaRPr lang="el-GR" noProof="0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19E7F3C-0791-43D1-B147-45406433A8DC}" type="datetime1">
              <a:rPr lang="el-GR" noProof="0" smtClean="0"/>
              <a:t>13/9/2023</a:t>
            </a:fld>
            <a:endParaRPr lang="el-GR" noProof="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l-GR" noProof="0" smtClean="0"/>
              <a:t>Προσθήκη υποσέλιδου</a:t>
            </a:r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47405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l-GR" dirty="0"/>
              <a:t>ΨΗΦΙΑΚΗ </a:t>
            </a:r>
            <a:r>
              <a:rPr lang="el-GR" dirty="0" smtClean="0"/>
              <a:t>ΔΙΑΛΕΙΤΟΥΡΓΙΚΟΤΗΤΑ </a:t>
            </a:r>
            <a:br>
              <a:rPr lang="el-GR" dirty="0" smtClean="0"/>
            </a:br>
            <a:r>
              <a:rPr lang="el-GR" dirty="0" smtClean="0"/>
              <a:t>- Ενότητες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el-GR" dirty="0" smtClean="0"/>
              <a:t>Ηλεκτρονική διακίνηση εγγράφων</a:t>
            </a:r>
          </a:p>
          <a:p>
            <a:pPr lvl="1"/>
            <a:r>
              <a:rPr lang="el-GR" dirty="0" err="1" smtClean="0"/>
              <a:t>ένδο</a:t>
            </a:r>
            <a:r>
              <a:rPr lang="el-GR" dirty="0" smtClean="0"/>
              <a:t>-υπηρεσιακά</a:t>
            </a:r>
          </a:p>
          <a:p>
            <a:pPr lvl="1"/>
            <a:r>
              <a:rPr lang="el-GR" dirty="0" smtClean="0"/>
              <a:t>δια-υπηρεσιακά</a:t>
            </a:r>
          </a:p>
          <a:p>
            <a:pPr rtl="0"/>
            <a:r>
              <a:rPr lang="el-GR" dirty="0" smtClean="0"/>
              <a:t>Ηλεκτρονική πρωτοκόλληση / υπογραφή</a:t>
            </a:r>
          </a:p>
          <a:p>
            <a:pPr rtl="0"/>
            <a:r>
              <a:rPr lang="el-GR" dirty="0" smtClean="0"/>
              <a:t>Ηλεκτρονική αρχειοθέτηση</a:t>
            </a:r>
          </a:p>
          <a:p>
            <a:pPr lvl="1"/>
            <a:r>
              <a:rPr lang="el-GR" dirty="0" smtClean="0"/>
              <a:t>Εσωτερικά στην υπηρεσία</a:t>
            </a:r>
          </a:p>
          <a:p>
            <a:pPr lvl="1"/>
            <a:r>
              <a:rPr lang="el-GR" dirty="0" smtClean="0"/>
              <a:t>Στο κυβερνητικό «νέφος»</a:t>
            </a:r>
          </a:p>
          <a:p>
            <a:pPr rtl="0"/>
            <a:r>
              <a:rPr lang="el-GR" dirty="0" smtClean="0"/>
              <a:t>Τυποποιημένη παραγωγή εγγράφων μέσω </a:t>
            </a:r>
            <a:r>
              <a:rPr lang="el-GR" dirty="0" err="1" smtClean="0"/>
              <a:t>μικροεφαρμογής</a:t>
            </a:r>
            <a:endParaRPr lang="el-GR" dirty="0" smtClean="0"/>
          </a:p>
          <a:p>
            <a:pPr rtl="0"/>
            <a:r>
              <a:rPr lang="el-GR" dirty="0" smtClean="0"/>
              <a:t>Έγκυρη (νομικά) παραγωγή εγγράφων – ρύθμιση των «έχοντας υπόψη:»</a:t>
            </a:r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l-GR" smtClean="0"/>
              <a:t>4</a:t>
            </a:fld>
            <a:endParaRPr lang="el-GR" dirty="0"/>
          </a:p>
        </p:txBody>
      </p:sp>
      <p:sp>
        <p:nvSpPr>
          <p:cNvPr id="6" name="Σύμβολο κράτησης ημερομηνίας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8A70C3-5389-4E83-AE4E-4967E96E8E3B}" type="datetime1">
              <a:rPr lang="el-GR" smtClean="0"/>
              <a:t>13/9/2023</a:t>
            </a:fld>
            <a:endParaRPr lang="el-GR" dirty="0"/>
          </a:p>
        </p:txBody>
      </p:sp>
      <p:sp>
        <p:nvSpPr>
          <p:cNvPr id="7" name="Σύμβολο κράτησης θέσης υποσέλιδου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dirty="0"/>
              <a:t>Προσθήκη υποσέλιδου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/>
              <a:t>Ηλεκτρονικές υπηρεσίες προς </a:t>
            </a:r>
            <a:r>
              <a:rPr lang="el-GR" dirty="0" err="1" smtClean="0"/>
              <a:t>Σχ.Μονάδες</a:t>
            </a:r>
            <a:r>
              <a:rPr lang="el-GR" dirty="0" smtClean="0"/>
              <a:t> &amp; Εκπαιδευτικούς – Λοιπές </a:t>
            </a:r>
            <a:r>
              <a:rPr lang="el-GR" dirty="0" err="1" smtClean="0"/>
              <a:t>Υπηρ</a:t>
            </a:r>
            <a:r>
              <a:rPr lang="el-GR" dirty="0" smtClean="0"/>
              <a:t>. Δημοσίου – Πολίτες μέσω ιστοσελίδας/ων</a:t>
            </a:r>
          </a:p>
          <a:p>
            <a:endParaRPr lang="el-GR" dirty="0"/>
          </a:p>
          <a:p>
            <a:r>
              <a:rPr lang="el-GR" dirty="0" smtClean="0"/>
              <a:t>Ο Μ Ο Ι Ο Γ Ε Ν Ε Ι Α</a:t>
            </a:r>
          </a:p>
        </p:txBody>
      </p:sp>
    </p:spTree>
    <p:extLst>
      <p:ext uri="{BB962C8B-B14F-4D97-AF65-F5344CB8AC3E}">
        <p14:creationId xmlns:p14="http://schemas.microsoft.com/office/powerpoint/2010/main" val="401559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ΨΗΦΙΑΚΗ ΔΙΑΛΕΙΤΟΥΡΓΙΚΟΤΗΤΑ </a:t>
            </a:r>
            <a:br>
              <a:rPr lang="el-GR" dirty="0"/>
            </a:br>
            <a:r>
              <a:rPr lang="el-GR" dirty="0"/>
              <a:t>- Ενότητες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846097"/>
          </a:xfrm>
        </p:spPr>
        <p:txBody>
          <a:bodyPr/>
          <a:lstStyle/>
          <a:p>
            <a:r>
              <a:rPr lang="el-GR" dirty="0"/>
              <a:t>«Φλυαρία» περιστασιακών λύσεων και </a:t>
            </a:r>
            <a:r>
              <a:rPr lang="el-GR" dirty="0" err="1"/>
              <a:t>ιστότοπων</a:t>
            </a:r>
            <a:r>
              <a:rPr lang="el-GR" dirty="0"/>
              <a:t> διαχρονικά</a:t>
            </a:r>
          </a:p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l-GR" noProof="0" smtClean="0"/>
              <a:t>5</a:t>
            </a:fld>
            <a:endParaRPr lang="el-GR" noProof="0" dirty="0"/>
          </a:p>
        </p:txBody>
      </p:sp>
      <p:sp>
        <p:nvSpPr>
          <p:cNvPr id="6" name="Θέση ημερομηνίας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AF9CF3F-EEEE-4E14-8434-3C2FDB9BFE94}" type="datetime1">
              <a:rPr lang="el-GR" noProof="0" smtClean="0"/>
              <a:t>13/9/2023</a:t>
            </a:fld>
            <a:endParaRPr lang="el-GR" noProof="0" dirty="0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l-GR" noProof="0" smtClean="0"/>
              <a:t>Προσθήκη υποσέλιδου</a:t>
            </a:r>
            <a:endParaRPr lang="el-GR" noProof="0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378" y="276087"/>
            <a:ext cx="5385042" cy="580883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798" y="272063"/>
            <a:ext cx="5757279" cy="6085095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2420" y="2069180"/>
            <a:ext cx="5758813" cy="413933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468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18" y="1527165"/>
            <a:ext cx="7390015" cy="493482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ΨΗΦΙΑΚΗ ΔΙΑΛΕΙΤΟΥΡΓΙΚΟΤΗΤΑ 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l-GR" noProof="0" smtClean="0"/>
              <a:t>6</a:t>
            </a:fld>
            <a:endParaRPr lang="el-GR" noProof="0" dirty="0"/>
          </a:p>
        </p:txBody>
      </p:sp>
      <p:sp>
        <p:nvSpPr>
          <p:cNvPr id="6" name="Θέση ημερομηνίας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AF9CF3F-EEEE-4E14-8434-3C2FDB9BFE94}" type="datetime1">
              <a:rPr lang="el-GR" noProof="0" smtClean="0"/>
              <a:t>13/9/2023</a:t>
            </a:fld>
            <a:endParaRPr lang="el-GR" noProof="0" dirty="0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l-GR" noProof="0" smtClean="0"/>
              <a:t>Προσθήκη υποσέλιδου</a:t>
            </a:r>
            <a:endParaRPr lang="el-GR" noProof="0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684" y="1527165"/>
            <a:ext cx="7268269" cy="4956762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8901" y="1481595"/>
            <a:ext cx="8080328" cy="489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5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l-GR" dirty="0"/>
              <a:t>ΨΗΦΙΑΚΗ </a:t>
            </a:r>
            <a:r>
              <a:rPr lang="el-GR" dirty="0" smtClean="0"/>
              <a:t>ΔΙΑΛΕΙΤΟΥΡΓΙΚΟΤΗΤΑ </a:t>
            </a:r>
            <a:br>
              <a:rPr lang="el-GR" dirty="0" smtClean="0"/>
            </a:br>
            <a:r>
              <a:rPr lang="el-GR" dirty="0" smtClean="0"/>
              <a:t>– Προβλήματα / Βήματα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el-GR" dirty="0" smtClean="0"/>
              <a:t>Περιορισμένοι πόροι εργαζόμενων ΠΕ86</a:t>
            </a:r>
          </a:p>
          <a:p>
            <a:pPr rtl="0"/>
            <a:r>
              <a:rPr lang="el-GR" dirty="0" smtClean="0"/>
              <a:t>Περιορισμένη χρηματοδότηση υλικού εξοπλισμού</a:t>
            </a:r>
          </a:p>
          <a:p>
            <a:pPr rtl="0"/>
            <a:r>
              <a:rPr lang="el-GR" dirty="0" smtClean="0"/>
              <a:t>Έλλειψη κεντρικής λύσης από το ΥΠΑΙΘΑ</a:t>
            </a:r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l-GR" smtClean="0"/>
              <a:t>7</a:t>
            </a:fld>
            <a:endParaRPr lang="el-GR" dirty="0"/>
          </a:p>
        </p:txBody>
      </p:sp>
      <p:sp>
        <p:nvSpPr>
          <p:cNvPr id="6" name="Σύμβολο κράτησης ημερομηνίας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1D3E81-A9FB-417B-B6E0-2AB2FEF00C91}" type="datetime1">
              <a:rPr lang="el-GR" smtClean="0"/>
              <a:t>13/9/2023</a:t>
            </a:fld>
            <a:endParaRPr lang="el-GR" dirty="0"/>
          </a:p>
        </p:txBody>
      </p:sp>
      <p:sp>
        <p:nvSpPr>
          <p:cNvPr id="7" name="Σύμβολο κράτησης θέσης υποσέλιδου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dirty="0"/>
              <a:t>Προσθήκη υποσέλιδου</a:t>
            </a:r>
          </a:p>
        </p:txBody>
      </p:sp>
      <p:graphicFrame>
        <p:nvGraphicFramePr>
          <p:cNvPr id="8" name="Σύμβολο κράτησης θέσης περιεχομένου 9" descr="Βασικό διάγραμμα κύκλου με συνεχιζόμενη ακολουθία σταδίων, εργασιών ή συμβάντων σε κυκλική ροή. Δίνει έμφαση τα στάδια ή στα βήματα και όχι στα βέλη σύνδεσης ή στη ροή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07120656"/>
              </p:ext>
            </p:extLst>
          </p:nvPr>
        </p:nvGraphicFramePr>
        <p:xfrm>
          <a:off x="6172200" y="1555750"/>
          <a:ext cx="4610100" cy="4621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07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dirty="0" smtClean="0"/>
              <a:t>ΨΗΦΙΑΚΗ ΔΙΑΛΕΙΤΟΥΡΓΙΚΟΤΗΤΑ</a:t>
            </a:r>
            <a:br>
              <a:rPr lang="el-GR" dirty="0" smtClean="0"/>
            </a:br>
            <a:r>
              <a:rPr lang="el-GR" dirty="0" smtClean="0"/>
              <a:t>ΠΔΕ και ΔΔΕ-ΔΠΕ ΙΟΝΙΩΝ ΝΗΣΩΝ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l-GR" dirty="0" smtClean="0"/>
              <a:t>Τρέχουσα κατάσταση: </a:t>
            </a:r>
            <a:endParaRPr lang="en-US" dirty="0" smtClean="0"/>
          </a:p>
          <a:p>
            <a:pPr lvl="1"/>
            <a:r>
              <a:rPr lang="el-GR" dirty="0" smtClean="0"/>
              <a:t>Ηλεκτρονική αλληλογραφία</a:t>
            </a:r>
          </a:p>
          <a:p>
            <a:pPr rtl="0"/>
            <a:r>
              <a:rPr lang="el-GR" dirty="0" smtClean="0"/>
              <a:t>Μελλοντική κατάσταση: </a:t>
            </a:r>
            <a:endParaRPr lang="en-US" dirty="0" smtClean="0"/>
          </a:p>
          <a:p>
            <a:pPr lvl="1"/>
            <a:r>
              <a:rPr lang="el-GR" dirty="0" smtClean="0"/>
              <a:t>Νέα Εφαρμογή με πρόσβαση μέσω </a:t>
            </a:r>
            <a:r>
              <a:rPr lang="en-US" dirty="0" smtClean="0"/>
              <a:t>Chrome/Firefox</a:t>
            </a:r>
            <a:r>
              <a:rPr lang="el-GR" dirty="0" smtClean="0"/>
              <a:t> (στο πρότυπο του </a:t>
            </a:r>
            <a:r>
              <a:rPr lang="en-US" dirty="0" err="1" smtClean="0"/>
              <a:t>myschool</a:t>
            </a:r>
            <a:r>
              <a:rPr lang="en-US" dirty="0" smtClean="0"/>
              <a:t>)</a:t>
            </a:r>
            <a:endParaRPr lang="el-GR" dirty="0" smtClean="0"/>
          </a:p>
          <a:p>
            <a:pPr rtl="0"/>
            <a:r>
              <a:rPr lang="el-GR" dirty="0" smtClean="0"/>
              <a:t>Τρόπος μετάβασης:</a:t>
            </a:r>
          </a:p>
          <a:p>
            <a:pPr lvl="1"/>
            <a:r>
              <a:rPr lang="el-GR" dirty="0" smtClean="0"/>
              <a:t>Υιοθέτηση υπάρχουσας εφαρμογής από ιδιώτες / άλλες Δ/</a:t>
            </a:r>
            <a:r>
              <a:rPr lang="el-GR" dirty="0" err="1" smtClean="0"/>
              <a:t>σνεις</a:t>
            </a:r>
            <a:r>
              <a:rPr lang="el-GR" dirty="0" smtClean="0"/>
              <a:t> / Κ.Υ. ΥΠΑΙΘΑ</a:t>
            </a:r>
          </a:p>
          <a:p>
            <a:pPr lvl="1"/>
            <a:r>
              <a:rPr lang="el-GR" dirty="0"/>
              <a:t>Δημιουργία νέων </a:t>
            </a:r>
            <a:r>
              <a:rPr lang="el-GR" dirty="0" err="1" smtClean="0"/>
              <a:t>μικρο</a:t>
            </a:r>
            <a:r>
              <a:rPr lang="el-GR" dirty="0" smtClean="0"/>
              <a:t>-εφαρμογών για τομείς που δεν καλύπτονται</a:t>
            </a:r>
          </a:p>
          <a:p>
            <a:pPr lvl="1"/>
            <a:r>
              <a:rPr lang="el-GR" dirty="0" smtClean="0"/>
              <a:t>Αγορά νέου εξοπλισμού</a:t>
            </a:r>
          </a:p>
          <a:p>
            <a:pPr lvl="1"/>
            <a:r>
              <a:rPr lang="el-GR" b="1" dirty="0" smtClean="0"/>
              <a:t>Υιοθέτηση νέων πρακτικών / διαδικασιών / συνηθειών</a:t>
            </a:r>
            <a:endParaRPr lang="el-GR" b="1" dirty="0"/>
          </a:p>
          <a:p>
            <a:pPr lvl="1"/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l-GR" smtClean="0"/>
              <a:t>8</a:t>
            </a:fld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392A8-E3B8-4BB2-9B17-B4B0725C581E}" type="datetime1">
              <a:rPr lang="el-GR" smtClean="0"/>
              <a:t>13/9/2023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dirty="0"/>
              <a:t>Προσθήκη υποσέλιδου</a:t>
            </a:r>
          </a:p>
        </p:txBody>
      </p:sp>
    </p:spTree>
    <p:extLst>
      <p:ext uri="{BB962C8B-B14F-4D97-AF65-F5344CB8AC3E}">
        <p14:creationId xmlns:p14="http://schemas.microsoft.com/office/powerpoint/2010/main" val="1627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l-GR" dirty="0"/>
              <a:t>ΨΗΦΙΑΚΗ </a:t>
            </a:r>
            <a:r>
              <a:rPr lang="el-GR" dirty="0" smtClean="0"/>
              <a:t>ΔΙΑ-ΛΕΙΤΟΥΡΓΙΚΟΤΗΤΑ</a:t>
            </a:r>
            <a:endParaRPr lang="el-GR" dirty="0"/>
          </a:p>
        </p:txBody>
      </p:sp>
      <p:sp>
        <p:nvSpPr>
          <p:cNvPr id="5" name="Σύμβολο κράτησης θέσης κειμένου 4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l-GR" dirty="0" smtClean="0"/>
              <a:t>Παραδείγματα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5262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Οικολογία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3756_TF03098889" id="{2559F498-0269-409B-B7BD-B16ADD751A81}" vid="{8D05EEC8-D820-45A8-954B-F750494F07A5}"/>
    </a:ext>
  </a:extLst>
</a:theme>
</file>

<file path=ppt/theme/theme2.xml><?xml version="1.0" encoding="utf-8"?>
<a:theme xmlns:a="http://schemas.openxmlformats.org/drawingml/2006/main" name="Θέμα του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Φωτογραφική εκπαιδευτική παρουσίαση για την οικολογία και τη φύση</Template>
  <TotalTime>802</TotalTime>
  <Words>932</Words>
  <Application>Microsoft Office PowerPoint</Application>
  <PresentationFormat>Ευρεία οθόνη</PresentationFormat>
  <Paragraphs>201</Paragraphs>
  <Slides>30</Slides>
  <Notes>10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33" baseType="lpstr">
      <vt:lpstr>Arial</vt:lpstr>
      <vt:lpstr>Corbel</vt:lpstr>
      <vt:lpstr>Οικολογία 16x9</vt:lpstr>
      <vt:lpstr>ΨΗΦΙΑΚΗ ΔΙΑΛΕΙΤΟΥΡΓΙΚΟΤΗΤΑ</vt:lpstr>
      <vt:lpstr>Εργαζόμενοι στην ΠΔΕ και στις ΔΔΕ-ΔΠΕ</vt:lpstr>
      <vt:lpstr>ΨΗΦΙΑΚΗ ΔΙΑΛΕΙΤΟΥΡΓΙΚΟΤΗΤΑ </vt:lpstr>
      <vt:lpstr>ΨΗΦΙΑΚΗ ΔΙΑΛΕΙΤΟΥΡΓΙΚΟΤΗΤΑ  - Ενότητες</vt:lpstr>
      <vt:lpstr>ΨΗΦΙΑΚΗ ΔΙΑΛΕΙΤΟΥΡΓΙΚΟΤΗΤΑ  - Ενότητες</vt:lpstr>
      <vt:lpstr>ΨΗΦΙΑΚΗ ΔΙΑΛΕΙΤΟΥΡΓΙΚΟΤΗΤΑ </vt:lpstr>
      <vt:lpstr>ΨΗΦΙΑΚΗ ΔΙΑΛΕΙΤΟΥΡΓΙΚΟΤΗΤΑ  – Προβλήματα / Βήματα</vt:lpstr>
      <vt:lpstr>ΨΗΦΙΑΚΗ ΔΙΑΛΕΙΤΟΥΡΓΙΚΟΤΗΤΑ ΠΔΕ και ΔΔΕ-ΔΠΕ ΙΟΝΙΩΝ ΝΗΣΩΝ</vt:lpstr>
      <vt:lpstr>ΨΗΦΙΑΚΗ ΔΙΑ-ΛΕΙΤΟΥΡΓΙΚΟΤΗΤΑ</vt:lpstr>
      <vt:lpstr>Σύστημα Ηλεκτρονικής Διακίνησης Εγγράφων Φορέα (ΣΗΔΕ-Φ)</vt:lpstr>
      <vt:lpstr>Παρουσίαση του PowerPoint</vt:lpstr>
      <vt:lpstr>Παρουσίαση του PowerPoint</vt:lpstr>
      <vt:lpstr>Παρουσίαση του PowerPoint</vt:lpstr>
      <vt:lpstr>ΣΗΔΕ ΙΡΙΔΑ</vt:lpstr>
      <vt:lpstr>ΣΗΔΕ ΙΡΙΔΑ</vt:lpstr>
      <vt:lpstr>ΣΗΔΕ ΙΡΙΔΑ</vt:lpstr>
      <vt:lpstr>ΣΗΔΕ ΙΡΙΔΑ</vt:lpstr>
      <vt:lpstr>ΣΗΔΕ Δηιάνειρα (ΠΔΕ Δυτικής Μακεδονίας)</vt:lpstr>
      <vt:lpstr>ΣΗΔΕ Δηιάνειρα</vt:lpstr>
      <vt:lpstr>ΣΗΔΕ OpenKM</vt:lpstr>
      <vt:lpstr>ΨΗΦΙΑΚΗ ΔΙΑ-ΛΕΙΤΟΥΡΓΙΚΟΤΗΤΑ</vt:lpstr>
      <vt:lpstr>ΑΔΕΙΕΣ</vt:lpstr>
      <vt:lpstr>ΙΘΑΓΕΝΕΙΑ</vt:lpstr>
      <vt:lpstr>ΗΛΕΚΤΡΟΝΙΚΗ ΦΟΡΜΑ ΑΙΤΗΣΕΩΝ</vt:lpstr>
      <vt:lpstr>ΨΗΦΙΑΚΗ ΔΙΑ-ΛΕΙΤΟΥΡΓΙΚΟΤΗΤΑ</vt:lpstr>
      <vt:lpstr>ΑΡΧΕΙΟΘΕΤΗΣΗ – «ΦΑΚΕΛΟΙ»</vt:lpstr>
      <vt:lpstr>ΑΡΧΕΙΟΘΕΤΗΣΗ – «ΦΑΚΕΛΟΙ»</vt:lpstr>
      <vt:lpstr>ΑΡΧΕΙΟΘΕΤΗΣΗ – «ΦΑΚΕΛΟΙ»</vt:lpstr>
      <vt:lpstr>ΑΡΧΕΙΟΘΕΤΗΣΗ – «ΦΑΚΕΛΟΙ»</vt:lpstr>
      <vt:lpstr>ΕΝΔΟYΠΗΡΕΣΙΑΚΗ ΕΠΙΚΟΙΝΩΝΙΑ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ΨΗΦΙΑΚΗ ΔΙΑΛΕΙΤΟΥΡΓΙΚΟΤΗΤΑ</dc:title>
  <dc:creator>ΠΔΕ ΙΟΝΙΩΝ ΝΗΣΩΝ</dc:creator>
  <cp:lastModifiedBy>ΠΔΕ ΙΟΝΙΩΝ ΝΗΣΩΝ</cp:lastModifiedBy>
  <cp:revision>39</cp:revision>
  <dcterms:created xsi:type="dcterms:W3CDTF">2023-07-06T07:11:15Z</dcterms:created>
  <dcterms:modified xsi:type="dcterms:W3CDTF">2023-09-13T08:27:46Z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