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handoutMasterIdLst>
    <p:handoutMasterId r:id="rId11"/>
  </p:handoutMasterIdLst>
  <p:sldIdLst>
    <p:sldId id="264" r:id="rId2"/>
    <p:sldId id="256" r:id="rId3"/>
    <p:sldId id="258" r:id="rId4"/>
    <p:sldId id="259" r:id="rId5"/>
    <p:sldId id="260" r:id="rId6"/>
    <p:sldId id="261" r:id="rId7"/>
    <p:sldId id="262" r:id="rId8"/>
    <p:sldId id="265" r:id="rId9"/>
  </p:sldIdLst>
  <p:sldSz cx="12192000" cy="6858000"/>
  <p:notesSz cx="6797675" cy="9926638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733A1"/>
    <a:srgbClr val="D88D06"/>
    <a:srgbClr val="D7AA07"/>
    <a:srgbClr val="DEA900"/>
    <a:srgbClr val="D5973B"/>
    <a:srgbClr val="1A28AE"/>
    <a:srgbClr val="998BE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1122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696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κεφαλίδας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3" name="Θέση ημερομηνίας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379EEB-77BC-420C-A170-4694D08035FC}" type="datetimeFigureOut">
              <a:rPr lang="el-GR" smtClean="0"/>
              <a:t>4/6/2026</a:t>
            </a:fld>
            <a:endParaRPr lang="el-GR"/>
          </a:p>
        </p:txBody>
      </p:sp>
      <p:sp>
        <p:nvSpPr>
          <p:cNvPr id="4" name="Θέση υποσέλιδου 3"/>
          <p:cNvSpPr>
            <a:spLocks noGrp="1"/>
          </p:cNvSpPr>
          <p:nvPr>
            <p:ph type="ftr" sz="quarter" idx="2"/>
          </p:nvPr>
        </p:nvSpPr>
        <p:spPr>
          <a:xfrm>
            <a:off x="0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5" name="Θέση αριθμού διαφάνειας 4"/>
          <p:cNvSpPr>
            <a:spLocks noGrp="1"/>
          </p:cNvSpPr>
          <p:nvPr>
            <p:ph type="sldNum" sz="quarter" idx="3"/>
          </p:nvPr>
        </p:nvSpPr>
        <p:spPr>
          <a:xfrm>
            <a:off x="3849688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FA5CE1B-6F83-47B6-A29C-EC622382EA83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1869250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κεφαλίδας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3" name="Θέση ημερομηνίας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C3BD0EB-D351-4CBC-BDC4-17A8877AEC31}" type="datetimeFigureOut">
              <a:rPr lang="el-GR" smtClean="0"/>
              <a:t>4/6/2026</a:t>
            </a:fld>
            <a:endParaRPr lang="el-GR"/>
          </a:p>
        </p:txBody>
      </p:sp>
      <p:sp>
        <p:nvSpPr>
          <p:cNvPr id="4" name="Θέση εικόνας διαφάνειας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l-GR"/>
          </a:p>
        </p:txBody>
      </p:sp>
      <p:sp>
        <p:nvSpPr>
          <p:cNvPr id="5" name="Θέση σημειώσεων 4"/>
          <p:cNvSpPr>
            <a:spLocks noGrp="1"/>
          </p:cNvSpPr>
          <p:nvPr>
            <p:ph type="body" sz="quarter" idx="3"/>
          </p:nvPr>
        </p:nvSpPr>
        <p:spPr>
          <a:xfrm>
            <a:off x="679450" y="4776788"/>
            <a:ext cx="5438775" cy="39084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l-GR" smtClean="0"/>
              <a:t>Επεξεργασία 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4"/>
          </p:nvPr>
        </p:nvSpPr>
        <p:spPr>
          <a:xfrm>
            <a:off x="0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5"/>
          </p:nvPr>
        </p:nvSpPr>
        <p:spPr>
          <a:xfrm>
            <a:off x="3849688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B72D468-2FB0-4EE8-A3D6-B11C8FC42832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06845260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l-GR" smtClean="0"/>
              <a:t>Κάντε κλικ για να επεξεργαστείτε τον υπότιτλο του υποδείγματος</a:t>
            </a:r>
            <a:endParaRPr lang="el-GR"/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839B03-71C7-4C51-BC30-D7B0B0F17775}" type="datetime1">
              <a:rPr lang="el-GR" smtClean="0"/>
              <a:t>4/6/2026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534229-ACE7-4897-87F7-E1F6AB338204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3459782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ατακόρυφου κειμένου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Επεξεργασία 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AD5F9C-4ADD-479C-ACE6-C74D6F1423DB}" type="datetime1">
              <a:rPr lang="el-GR" smtClean="0"/>
              <a:t>4/6/2026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534229-ACE7-4897-87F7-E1F6AB338204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364523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Κατακόρυφος τίτλος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ατακόρυφου κειμένου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l-GR" smtClean="0"/>
              <a:t>Επεξεργασία 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248C2B-B6F1-4D45-B306-BE120065BE4B}" type="datetime1">
              <a:rPr lang="el-GR" smtClean="0"/>
              <a:t>4/6/2026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534229-ACE7-4897-87F7-E1F6AB338204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4063940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 smtClean="0"/>
              <a:t>Επεξεργασία 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D2F5BB-FF4D-49D4-8D17-428B976E90D3}" type="datetime1">
              <a:rPr lang="el-GR" smtClean="0"/>
              <a:t>4/6/2026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534229-ACE7-4897-87F7-E1F6AB338204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2011425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smtClean="0"/>
              <a:t>Επεξεργασία στυλ υποδείγματος κειμένου</a:t>
            </a:r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F8ACB8-01FF-4CEF-B6F1-B3F0C63D413A}" type="datetime1">
              <a:rPr lang="el-GR" smtClean="0"/>
              <a:t>4/6/2026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534229-ACE7-4897-87F7-E1F6AB338204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0303564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περιεχομένου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l-GR" smtClean="0"/>
              <a:t>Επεξεργασία 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l-GR" smtClean="0"/>
              <a:t>Επεξεργασία 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Θέση ημερομηνίας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EA565-A770-43F9-9D1E-65B9E6155EE9}" type="datetime1">
              <a:rPr lang="el-GR" smtClean="0"/>
              <a:t>4/6/2026</a:t>
            </a:fld>
            <a:endParaRPr lang="el-GR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534229-ACE7-4897-87F7-E1F6AB338204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8657090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Επεξεργασία στυλ υποδείγματος κειμένου</a:t>
            </a:r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l-GR" smtClean="0"/>
              <a:t>Επεξεργασία 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Θέση κειμένου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Επεξεργασία στυλ υποδείγματος κειμένου</a:t>
            </a:r>
          </a:p>
        </p:txBody>
      </p:sp>
      <p:sp>
        <p:nvSpPr>
          <p:cNvPr id="6" name="Θέση περιεχομένου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l-GR" smtClean="0"/>
              <a:t>Επεξεργασία 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7" name="Θέση ημερομηνίας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87F4A3-DF2B-4F62-9769-39A66AA917A8}" type="datetime1">
              <a:rPr lang="el-GR" smtClean="0"/>
              <a:t>4/6/2026</a:t>
            </a:fld>
            <a:endParaRPr lang="el-GR"/>
          </a:p>
        </p:txBody>
      </p:sp>
      <p:sp>
        <p:nvSpPr>
          <p:cNvPr id="8" name="Θέση υποσέλιδου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Θέση αριθμού διαφάνειας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534229-ACE7-4897-87F7-E1F6AB338204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4773272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ημερομηνίας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3A8C8B-C291-4CE3-877A-C62CDC415F19}" type="datetime1">
              <a:rPr lang="el-GR" smtClean="0"/>
              <a:t>4/6/2026</a:t>
            </a:fld>
            <a:endParaRPr lang="el-GR"/>
          </a:p>
        </p:txBody>
      </p:sp>
      <p:sp>
        <p:nvSpPr>
          <p:cNvPr id="4" name="Θέση υποσέλιδου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Θέση αριθμού διαφάνειας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534229-ACE7-4897-87F7-E1F6AB338204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7817389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ημερομηνίας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EFD0A8-DDB5-4E02-A1A5-287677E3BFF2}" type="datetime1">
              <a:rPr lang="el-GR" smtClean="0"/>
              <a:t>4/6/2026</a:t>
            </a:fld>
            <a:endParaRPr lang="el-GR"/>
          </a:p>
        </p:txBody>
      </p:sp>
      <p:sp>
        <p:nvSpPr>
          <p:cNvPr id="3" name="Θέση υποσέλιδου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534229-ACE7-4897-87F7-E1F6AB338204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3599730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Επεξεργασία 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l-GR" smtClean="0"/>
              <a:t>Επεξεργασία στυλ υποδείγματος κειμένου</a:t>
            </a:r>
          </a:p>
        </p:txBody>
      </p:sp>
      <p:sp>
        <p:nvSpPr>
          <p:cNvPr id="5" name="Θέση ημερομηνίας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0C70DE-9727-415B-A3F5-544C4B6ECB8F}" type="datetime1">
              <a:rPr lang="el-GR" smtClean="0"/>
              <a:t>4/6/2026</a:t>
            </a:fld>
            <a:endParaRPr lang="el-GR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534229-ACE7-4897-87F7-E1F6AB338204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1955942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εικόνας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/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l-GR" smtClean="0"/>
              <a:t>Επεξεργασία στυλ υποδείγματος κειμένου</a:t>
            </a:r>
          </a:p>
        </p:txBody>
      </p:sp>
      <p:sp>
        <p:nvSpPr>
          <p:cNvPr id="5" name="Θέση ημερομηνίας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793FA9-52ED-4D3D-9531-BD5F26087F1F}" type="datetime1">
              <a:rPr lang="el-GR" smtClean="0"/>
              <a:t>4/6/2026</a:t>
            </a:fld>
            <a:endParaRPr lang="el-GR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534229-ACE7-4897-87F7-E1F6AB338204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9642586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τίτλου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Επεξεργασία 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9B9CE37-BF0B-4083-A549-1F35CCD1E0C2}" type="datetime1">
              <a:rPr lang="el-GR" smtClean="0"/>
              <a:t>4/6/2026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8534229-ACE7-4897-87F7-E1F6AB338204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8635560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image" Target="../media/image17.png"/><Relationship Id="rId7" Type="http://schemas.openxmlformats.org/officeDocument/2006/relationships/image" Target="../media/image21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5">
                <a:lumMod val="110000"/>
                <a:satMod val="105000"/>
                <a:tint val="67000"/>
              </a:schemeClr>
            </a:gs>
            <a:gs pos="22000">
              <a:schemeClr val="accent1">
                <a:lumMod val="20000"/>
                <a:lumOff val="80000"/>
              </a:schemeClr>
            </a:gs>
            <a:gs pos="100000">
              <a:schemeClr val="accent5">
                <a:lumMod val="105000"/>
                <a:satMod val="109000"/>
                <a:tint val="81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Θέση περιεχομένου 3" descr="mathiteia logo 3 10 2023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1770" y="946560"/>
            <a:ext cx="8142514" cy="4118925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TextBox 4"/>
          <p:cNvSpPr txBox="1"/>
          <p:nvPr/>
        </p:nvSpPr>
        <p:spPr>
          <a:xfrm>
            <a:off x="2598058" y="4683639"/>
            <a:ext cx="683622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l-GR" sz="3600" b="1" dirty="0" smtClean="0">
              <a:solidFill>
                <a:schemeClr val="accent1">
                  <a:lumMod val="50000"/>
                </a:schemeClr>
              </a:solidFill>
            </a:endParaRPr>
          </a:p>
          <a:p>
            <a:pPr algn="ctr"/>
            <a:r>
              <a:rPr lang="el-GR" sz="3600" b="1" dirty="0" smtClean="0">
                <a:solidFill>
                  <a:schemeClr val="accent1">
                    <a:lumMod val="50000"/>
                  </a:schemeClr>
                </a:solidFill>
              </a:rPr>
              <a:t>Οδηγός αποφοίτων ΕΝ.Ε.Ε.ΓΥ-Λ</a:t>
            </a:r>
            <a:r>
              <a:rPr lang="en-US" sz="3600" b="1" dirty="0" smtClean="0">
                <a:solidFill>
                  <a:schemeClr val="accent1">
                    <a:lumMod val="50000"/>
                  </a:schemeClr>
                </a:solidFill>
              </a:rPr>
              <a:t>.</a:t>
            </a:r>
            <a:endParaRPr lang="el-GR" sz="3600" b="1" dirty="0" smtClean="0">
              <a:solidFill>
                <a:schemeClr val="accent1">
                  <a:lumMod val="50000"/>
                </a:schemeClr>
              </a:solidFill>
            </a:endParaRPr>
          </a:p>
          <a:p>
            <a:pPr algn="ctr"/>
            <a:r>
              <a:rPr lang="el-GR" sz="3600" b="1" dirty="0" smtClean="0">
                <a:solidFill>
                  <a:schemeClr val="accent1">
                    <a:lumMod val="50000"/>
                  </a:schemeClr>
                </a:solidFill>
              </a:rPr>
              <a:t>Ιούνιος 2026</a:t>
            </a:r>
            <a:endParaRPr lang="el-GR" sz="36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15" name="Εικόνα 14"/>
          <p:cNvPicPr/>
          <p:nvPr/>
        </p:nvPicPr>
        <p:blipFill rotWithShape="1">
          <a:blip r:embed="rId3"/>
          <a:srcRect l="22935" t="66818" r="23429" b="11060"/>
          <a:stretch/>
        </p:blipFill>
        <p:spPr bwMode="auto">
          <a:xfrm>
            <a:off x="3439884" y="3682093"/>
            <a:ext cx="5994400" cy="1383392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098" name="Picture 2" descr="https://www.minedu.gov.gr/images/banners/mainlogo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147" y="191633"/>
            <a:ext cx="3619500" cy="8191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Εικόνα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235522" y="6382471"/>
            <a:ext cx="4956478" cy="4755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33946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l-GR"/>
          </a:p>
        </p:txBody>
      </p:sp>
      <p:pic>
        <p:nvPicPr>
          <p:cNvPr id="4" name="Εικόνα 3"/>
          <p:cNvPicPr/>
          <p:nvPr/>
        </p:nvPicPr>
        <p:blipFill rotWithShape="1">
          <a:blip r:embed="rId2"/>
          <a:srcRect l="8957" t="21129" r="9997" b="6633"/>
          <a:stretch/>
        </p:blipFill>
        <p:spPr bwMode="auto">
          <a:xfrm>
            <a:off x="0" y="0"/>
            <a:ext cx="12540342" cy="6801457"/>
          </a:xfrm>
          <a:prstGeom prst="rect">
            <a:avLst/>
          </a:prstGeom>
          <a:ln/>
          <a:extLst>
            <a:ext uri="{53640926-AAD7-44D8-BBD7-CCE9431645EC}">
              <a14:shadowObscured xmlns:a14="http://schemas.microsoft.com/office/drawing/2010/main"/>
            </a:ext>
          </a:extLst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</p:pic>
      <p:sp>
        <p:nvSpPr>
          <p:cNvPr id="5" name="TextBox 4"/>
          <p:cNvSpPr txBox="1"/>
          <p:nvPr/>
        </p:nvSpPr>
        <p:spPr>
          <a:xfrm>
            <a:off x="7289800" y="1625600"/>
            <a:ext cx="1993900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l-GR" dirty="0" err="1" smtClean="0">
                <a:solidFill>
                  <a:schemeClr val="accent1"/>
                </a:solidFill>
              </a:rPr>
              <a:t>ξηξδηξκηηξκηξηκξηξκηξκξλκ</a:t>
            </a:r>
            <a:endParaRPr lang="el-GR" dirty="0">
              <a:solidFill>
                <a:schemeClr val="accent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91885" y="212272"/>
            <a:ext cx="5774871" cy="2800767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lvl="0"/>
            <a:r>
              <a:rPr lang="el-GR" b="1" dirty="0" smtClean="0">
                <a:solidFill>
                  <a:schemeClr val="accent1">
                    <a:lumMod val="50000"/>
                  </a:schemeClr>
                </a:solidFill>
              </a:rPr>
              <a:t>Ποιοι</a:t>
            </a:r>
            <a:r>
              <a:rPr lang="en-US" b="1" dirty="0" smtClean="0">
                <a:solidFill>
                  <a:schemeClr val="accent1">
                    <a:lumMod val="50000"/>
                  </a:schemeClr>
                </a:solidFill>
              </a:rPr>
              <a:t>/</a:t>
            </a:r>
            <a:r>
              <a:rPr lang="el-GR" b="1" dirty="0" err="1" smtClean="0">
                <a:solidFill>
                  <a:schemeClr val="accent1">
                    <a:lumMod val="50000"/>
                  </a:schemeClr>
                </a:solidFill>
              </a:rPr>
              <a:t>ες</a:t>
            </a:r>
            <a:r>
              <a:rPr lang="el-GR" b="1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l-GR" b="1" dirty="0">
                <a:solidFill>
                  <a:schemeClr val="accent1">
                    <a:lumMod val="50000"/>
                  </a:schemeClr>
                </a:solidFill>
              </a:rPr>
              <a:t>μαθητές/</a:t>
            </a:r>
            <a:r>
              <a:rPr lang="el-GR" b="1" dirty="0" err="1">
                <a:solidFill>
                  <a:schemeClr val="accent1">
                    <a:lumMod val="50000"/>
                  </a:schemeClr>
                </a:solidFill>
              </a:rPr>
              <a:t>τριες</a:t>
            </a:r>
            <a:r>
              <a:rPr lang="el-GR" b="1" dirty="0">
                <a:solidFill>
                  <a:schemeClr val="accent1">
                    <a:lumMod val="50000"/>
                  </a:schemeClr>
                </a:solidFill>
              </a:rPr>
              <a:t>  μπορούν να συμμετέχουν στο </a:t>
            </a:r>
            <a:r>
              <a:rPr lang="el-GR" b="1" dirty="0" err="1">
                <a:solidFill>
                  <a:schemeClr val="accent1">
                    <a:lumMod val="50000"/>
                  </a:schemeClr>
                </a:solidFill>
              </a:rPr>
              <a:t>Μεταλυκειακό</a:t>
            </a:r>
            <a:r>
              <a:rPr lang="el-GR" b="1" dirty="0">
                <a:solidFill>
                  <a:schemeClr val="accent1">
                    <a:lumMod val="50000"/>
                  </a:schemeClr>
                </a:solidFill>
              </a:rPr>
              <a:t> Έτος - Τάξη Μαθητείας. </a:t>
            </a:r>
            <a:endParaRPr lang="en-US" b="1" dirty="0" smtClean="0">
              <a:solidFill>
                <a:schemeClr val="accent1">
                  <a:lumMod val="50000"/>
                </a:schemeClr>
              </a:solidFill>
            </a:endParaRPr>
          </a:p>
          <a:p>
            <a:pPr lvl="0"/>
            <a:endParaRPr lang="el-GR" dirty="0">
              <a:solidFill>
                <a:schemeClr val="accent1">
                  <a:lumMod val="50000"/>
                </a:schemeClr>
              </a:solidFill>
            </a:endParaRPr>
          </a:p>
          <a:p>
            <a:pPr lvl="0"/>
            <a:r>
              <a:rPr lang="el-GR" dirty="0">
                <a:solidFill>
                  <a:schemeClr val="accent1">
                    <a:lumMod val="50000"/>
                  </a:schemeClr>
                </a:solidFill>
              </a:rPr>
              <a:t>Απόφοιτοι ΕΝ.Ε.Ε.ΓΥ.-</a:t>
            </a:r>
            <a:r>
              <a:rPr lang="el-GR" dirty="0" smtClean="0">
                <a:solidFill>
                  <a:schemeClr val="accent1">
                    <a:lumMod val="50000"/>
                  </a:schemeClr>
                </a:solidFill>
              </a:rPr>
              <a:t>Λ</a:t>
            </a:r>
            <a:r>
              <a:rPr lang="en-US" dirty="0" smtClean="0">
                <a:solidFill>
                  <a:schemeClr val="accent1">
                    <a:lumMod val="50000"/>
                  </a:schemeClr>
                </a:solidFill>
              </a:rPr>
              <a:t>.</a:t>
            </a:r>
            <a:r>
              <a:rPr lang="el-GR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l-GR" dirty="0">
                <a:solidFill>
                  <a:schemeClr val="accent1">
                    <a:lumMod val="50000"/>
                  </a:schemeClr>
                </a:solidFill>
              </a:rPr>
              <a:t>που μόλις ολοκλήρωσαν το σχολείο ή το ολοκλήρωσαν τα προηγούμενα χρόνια και δεν εργάζονται ή συμμετέχουν σε κάποιο πρόγραμμα επιμόρφωσης ή </a:t>
            </a:r>
            <a:r>
              <a:rPr lang="el-GR" dirty="0" smtClean="0">
                <a:solidFill>
                  <a:schemeClr val="accent1">
                    <a:lumMod val="50000"/>
                  </a:schemeClr>
                </a:solidFill>
              </a:rPr>
              <a:t>κατάρτισης.</a:t>
            </a:r>
            <a:endParaRPr lang="el-GR" dirty="0">
              <a:solidFill>
                <a:schemeClr val="accent1">
                  <a:lumMod val="50000"/>
                </a:schemeClr>
              </a:solidFill>
            </a:endParaRPr>
          </a:p>
          <a:p>
            <a:pPr lvl="0"/>
            <a:r>
              <a:rPr lang="el-GR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l-GR" b="1" u="sng" dirty="0" smtClean="0">
                <a:solidFill>
                  <a:schemeClr val="accent1">
                    <a:lumMod val="50000"/>
                  </a:schemeClr>
                </a:solidFill>
              </a:rPr>
              <a:t>Προϋπόθεση</a:t>
            </a:r>
            <a:r>
              <a:rPr lang="el-GR" dirty="0" smtClean="0">
                <a:solidFill>
                  <a:schemeClr val="accent1">
                    <a:lumMod val="50000"/>
                  </a:schemeClr>
                </a:solidFill>
              </a:rPr>
              <a:t>: </a:t>
            </a:r>
            <a:r>
              <a:rPr lang="el-GR" dirty="0">
                <a:solidFill>
                  <a:schemeClr val="accent1">
                    <a:lumMod val="50000"/>
                  </a:schemeClr>
                </a:solidFill>
              </a:rPr>
              <a:t>να υπάρχει σύμφωνη γνώμη του συλλόγου διδασκόντων και </a:t>
            </a:r>
            <a:r>
              <a:rPr lang="el-GR" dirty="0" smtClean="0">
                <a:solidFill>
                  <a:schemeClr val="accent1">
                    <a:lumMod val="50000"/>
                  </a:schemeClr>
                </a:solidFill>
              </a:rPr>
              <a:t>αντίστοιχη γνωμάτευση του </a:t>
            </a:r>
            <a:r>
              <a:rPr lang="el-GR" dirty="0">
                <a:solidFill>
                  <a:schemeClr val="accent1">
                    <a:lumMod val="50000"/>
                  </a:schemeClr>
                </a:solidFill>
              </a:rPr>
              <a:t>ΚΕ.Δ.Α.Σ.Υ</a:t>
            </a:r>
            <a:r>
              <a:rPr lang="el-GR" dirty="0" smtClean="0">
                <a:solidFill>
                  <a:schemeClr val="accent1">
                    <a:lumMod val="50000"/>
                  </a:schemeClr>
                </a:solidFill>
              </a:rPr>
              <a:t>.</a:t>
            </a:r>
            <a:endParaRPr lang="en-US" sz="1400" dirty="0"/>
          </a:p>
          <a:p>
            <a:pPr lvl="0"/>
            <a:endParaRPr lang="el-GR" sz="1400" dirty="0"/>
          </a:p>
        </p:txBody>
      </p:sp>
      <p:sp>
        <p:nvSpPr>
          <p:cNvPr id="11" name="TextBox 10"/>
          <p:cNvSpPr txBox="1"/>
          <p:nvPr/>
        </p:nvSpPr>
        <p:spPr>
          <a:xfrm>
            <a:off x="7258957" y="875768"/>
            <a:ext cx="4532086" cy="2308324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lvl="0"/>
            <a:r>
              <a:rPr lang="el-GR" b="1" dirty="0">
                <a:solidFill>
                  <a:schemeClr val="accent1">
                    <a:lumMod val="50000"/>
                  </a:schemeClr>
                </a:solidFill>
              </a:rPr>
              <a:t>Τι περιλαμβάνει το πρόγραμμα της μαθητείας; </a:t>
            </a:r>
            <a:endParaRPr lang="el-GR" dirty="0">
              <a:solidFill>
                <a:schemeClr val="accent1">
                  <a:lumMod val="50000"/>
                </a:schemeClr>
              </a:solidFill>
            </a:endParaRPr>
          </a:p>
          <a:p>
            <a:r>
              <a:rPr lang="el-GR" dirty="0">
                <a:solidFill>
                  <a:schemeClr val="accent1">
                    <a:lumMod val="50000"/>
                  </a:schemeClr>
                </a:solidFill>
              </a:rPr>
              <a:t>4 ημέρες την εβδομάδα στον χώρο εργασίας (* 8 ώρες)</a:t>
            </a:r>
          </a:p>
          <a:p>
            <a:r>
              <a:rPr lang="el-GR" dirty="0">
                <a:solidFill>
                  <a:schemeClr val="accent1">
                    <a:lumMod val="50000"/>
                  </a:schemeClr>
                </a:solidFill>
              </a:rPr>
              <a:t>1 ημέρα μάθημα στο Εργαστηριακό Κέντρο ή στο Σχολικό  Εργαστήρι του </a:t>
            </a:r>
            <a:r>
              <a:rPr lang="el-GR" dirty="0" smtClean="0">
                <a:solidFill>
                  <a:schemeClr val="accent1">
                    <a:lumMod val="50000"/>
                  </a:schemeClr>
                </a:solidFill>
              </a:rPr>
              <a:t>ΕΠΑ.Λ. </a:t>
            </a:r>
            <a:r>
              <a:rPr lang="el-GR" dirty="0">
                <a:solidFill>
                  <a:schemeClr val="accent1">
                    <a:lumMod val="50000"/>
                  </a:schemeClr>
                </a:solidFill>
              </a:rPr>
              <a:t>(*7 ώρες</a:t>
            </a:r>
            <a:r>
              <a:rPr lang="el-GR" dirty="0" smtClean="0">
                <a:solidFill>
                  <a:schemeClr val="accent1">
                    <a:lumMod val="50000"/>
                  </a:schemeClr>
                </a:solidFill>
              </a:rPr>
              <a:t>)</a:t>
            </a:r>
            <a:endParaRPr lang="en-US" dirty="0" smtClean="0">
              <a:solidFill>
                <a:schemeClr val="accent1">
                  <a:lumMod val="50000"/>
                </a:schemeClr>
              </a:solidFill>
            </a:endParaRPr>
          </a:p>
          <a:p>
            <a:endParaRPr lang="en-US" dirty="0"/>
          </a:p>
          <a:p>
            <a:endParaRPr lang="el-GR" dirty="0"/>
          </a:p>
        </p:txBody>
      </p:sp>
      <p:sp>
        <p:nvSpPr>
          <p:cNvPr id="12" name="TextBox 11"/>
          <p:cNvSpPr txBox="1"/>
          <p:nvPr/>
        </p:nvSpPr>
        <p:spPr>
          <a:xfrm>
            <a:off x="9544051" y="3224015"/>
            <a:ext cx="2177142" cy="1114238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wrap="square" rtlCol="0">
            <a:spAutoFit/>
          </a:bodyPr>
          <a:lstStyle/>
          <a:p>
            <a:endParaRPr lang="el-GR" dirty="0"/>
          </a:p>
        </p:txBody>
      </p:sp>
      <p:sp>
        <p:nvSpPr>
          <p:cNvPr id="13" name="TextBox 12"/>
          <p:cNvSpPr txBox="1"/>
          <p:nvPr/>
        </p:nvSpPr>
        <p:spPr>
          <a:xfrm>
            <a:off x="10368643" y="8376556"/>
            <a:ext cx="1560286" cy="329747"/>
          </a:xfrm>
          <a:prstGeom prst="rect">
            <a:avLst/>
          </a:prstGeom>
          <a:solidFill>
            <a:schemeClr val="lt1"/>
          </a:solidFill>
        </p:spPr>
        <p:txBody>
          <a:bodyPr wrap="square" rtlCol="0">
            <a:spAutoFit/>
          </a:bodyPr>
          <a:lstStyle/>
          <a:p>
            <a:endParaRPr lang="el-GR" dirty="0"/>
          </a:p>
        </p:txBody>
      </p:sp>
      <p:sp>
        <p:nvSpPr>
          <p:cNvPr id="14" name="TextBox 13"/>
          <p:cNvSpPr txBox="1"/>
          <p:nvPr/>
        </p:nvSpPr>
        <p:spPr>
          <a:xfrm>
            <a:off x="506186" y="8514581"/>
            <a:ext cx="1420586" cy="383443"/>
          </a:xfrm>
          <a:prstGeom prst="rect">
            <a:avLst/>
          </a:prstGeom>
          <a:solidFill>
            <a:schemeClr val="lt1"/>
          </a:solidFill>
        </p:spPr>
        <p:txBody>
          <a:bodyPr wrap="square" rtlCol="0">
            <a:spAutoFit/>
          </a:bodyPr>
          <a:lstStyle/>
          <a:p>
            <a:endParaRPr lang="el-GR" dirty="0"/>
          </a:p>
        </p:txBody>
      </p:sp>
      <p:sp>
        <p:nvSpPr>
          <p:cNvPr id="15" name="TextBox 14"/>
          <p:cNvSpPr txBox="1"/>
          <p:nvPr/>
        </p:nvSpPr>
        <p:spPr>
          <a:xfrm>
            <a:off x="506186" y="6531429"/>
            <a:ext cx="2160814" cy="270028"/>
          </a:xfrm>
          <a:prstGeom prst="rect">
            <a:avLst/>
          </a:prstGeom>
          <a:solidFill>
            <a:schemeClr val="lt1"/>
          </a:solidFill>
        </p:spPr>
        <p:txBody>
          <a:bodyPr wrap="square" rtlCol="0">
            <a:spAutoFit/>
          </a:bodyPr>
          <a:lstStyle/>
          <a:p>
            <a:endParaRPr lang="el-GR" dirty="0"/>
          </a:p>
        </p:txBody>
      </p:sp>
      <p:sp>
        <p:nvSpPr>
          <p:cNvPr id="16" name="TextBox 15"/>
          <p:cNvSpPr txBox="1"/>
          <p:nvPr/>
        </p:nvSpPr>
        <p:spPr>
          <a:xfrm>
            <a:off x="10668000" y="6090557"/>
            <a:ext cx="1300842" cy="710900"/>
          </a:xfrm>
          <a:prstGeom prst="rect">
            <a:avLst/>
          </a:prstGeom>
          <a:solidFill>
            <a:schemeClr val="lt1"/>
          </a:solidFill>
        </p:spPr>
        <p:txBody>
          <a:bodyPr wrap="square" rtlCol="0">
            <a:spAutoFit/>
          </a:bodyPr>
          <a:lstStyle/>
          <a:p>
            <a:endParaRPr lang="el-GR" dirty="0"/>
          </a:p>
        </p:txBody>
      </p:sp>
      <p:pic>
        <p:nvPicPr>
          <p:cNvPr id="9" name="Εικόνα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65812" y="6295015"/>
            <a:ext cx="4956478" cy="4755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34054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124177" y="52413"/>
            <a:ext cx="6131480" cy="1754326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lvl="0"/>
            <a:r>
              <a:rPr lang="el-GR" b="1" dirty="0">
                <a:solidFill>
                  <a:schemeClr val="accent1">
                    <a:lumMod val="50000"/>
                  </a:schemeClr>
                </a:solidFill>
              </a:rPr>
              <a:t>Σε ποιους φορείς μπορεί  να πραγματοποιηθεί η Μαθητεία;  </a:t>
            </a:r>
            <a:endParaRPr lang="el-GR" dirty="0">
              <a:solidFill>
                <a:schemeClr val="accent1">
                  <a:lumMod val="50000"/>
                </a:schemeClr>
              </a:solidFill>
            </a:endParaRPr>
          </a:p>
          <a:p>
            <a:r>
              <a:rPr lang="el-GR" dirty="0">
                <a:solidFill>
                  <a:schemeClr val="accent1">
                    <a:lumMod val="50000"/>
                  </a:schemeClr>
                </a:solidFill>
              </a:rPr>
              <a:t> </a:t>
            </a:r>
            <a:r>
              <a:rPr lang="el-GR" dirty="0" smtClean="0">
                <a:solidFill>
                  <a:schemeClr val="accent1">
                    <a:lumMod val="50000"/>
                  </a:schemeClr>
                </a:solidFill>
              </a:rPr>
              <a:t>Σε </a:t>
            </a:r>
            <a:r>
              <a:rPr lang="el-GR" dirty="0">
                <a:solidFill>
                  <a:schemeClr val="accent1">
                    <a:lumMod val="50000"/>
                  </a:schemeClr>
                </a:solidFill>
              </a:rPr>
              <a:t>φορείς του δημόσιου τομέα, φυσικά πρόσωπα, νομικά πρόσωπα ιδιωτικού δικαίου καθώς και ιδιωτικές επιχειρήσεις. Εξαιρούνται από τη Μαθητεία οι φορείς προσωρινής απασχόλησης, τα νυχτερινά κέντρα, παροχής καθαριότητας και φύλαξης, </a:t>
            </a:r>
            <a:r>
              <a:rPr lang="el-GR" dirty="0" err="1" smtClean="0">
                <a:solidFill>
                  <a:schemeClr val="accent1">
                    <a:lumMod val="50000"/>
                  </a:schemeClr>
                </a:solidFill>
              </a:rPr>
              <a:t>κ.λ.π</a:t>
            </a:r>
            <a:r>
              <a:rPr lang="el-GR" dirty="0" smtClean="0">
                <a:solidFill>
                  <a:schemeClr val="accent1">
                    <a:lumMod val="50000"/>
                  </a:schemeClr>
                </a:solidFill>
              </a:rPr>
              <a:t>.</a:t>
            </a:r>
            <a:endParaRPr lang="el-GR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8764319" y="325569"/>
            <a:ext cx="3179636" cy="5632311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l-GR" dirty="0" smtClean="0">
                <a:solidFill>
                  <a:schemeClr val="accent1">
                    <a:lumMod val="50000"/>
                  </a:schemeClr>
                </a:solidFill>
              </a:rPr>
              <a:t>Το πρόγραμμα υλοποιείται από την 1</a:t>
            </a:r>
            <a:r>
              <a:rPr lang="el-GR" baseline="30000" dirty="0" smtClean="0">
                <a:solidFill>
                  <a:schemeClr val="accent1">
                    <a:lumMod val="50000"/>
                  </a:schemeClr>
                </a:solidFill>
              </a:rPr>
              <a:t>η</a:t>
            </a:r>
            <a:r>
              <a:rPr lang="el-GR" dirty="0" smtClean="0">
                <a:solidFill>
                  <a:schemeClr val="accent1">
                    <a:lumMod val="50000"/>
                  </a:schemeClr>
                </a:solidFill>
              </a:rPr>
              <a:t> Σεπτεμβρίου έως την 31</a:t>
            </a:r>
            <a:r>
              <a:rPr lang="el-GR" baseline="30000" dirty="0" smtClean="0">
                <a:solidFill>
                  <a:schemeClr val="accent1">
                    <a:lumMod val="50000"/>
                  </a:schemeClr>
                </a:solidFill>
              </a:rPr>
              <a:t>η</a:t>
            </a:r>
            <a:r>
              <a:rPr lang="el-GR" dirty="0" smtClean="0">
                <a:solidFill>
                  <a:schemeClr val="accent1">
                    <a:lumMod val="50000"/>
                  </a:schemeClr>
                </a:solidFill>
              </a:rPr>
              <a:t>  Αυγούστου. </a:t>
            </a:r>
          </a:p>
          <a:p>
            <a:pPr lvl="0"/>
            <a:r>
              <a:rPr lang="el-GR" b="1" dirty="0" smtClean="0">
                <a:solidFill>
                  <a:schemeClr val="accent1">
                    <a:lumMod val="50000"/>
                  </a:schemeClr>
                </a:solidFill>
              </a:rPr>
              <a:t>Πόσο </a:t>
            </a:r>
            <a:r>
              <a:rPr lang="el-GR" b="1" dirty="0">
                <a:solidFill>
                  <a:schemeClr val="accent1">
                    <a:lumMod val="50000"/>
                  </a:schemeClr>
                </a:solidFill>
              </a:rPr>
              <a:t>διαρκεί το πρόγραμμα της μαθητείας; </a:t>
            </a:r>
            <a:endParaRPr lang="el-GR" dirty="0">
              <a:solidFill>
                <a:schemeClr val="accent1">
                  <a:lumMod val="50000"/>
                </a:schemeClr>
              </a:solidFill>
            </a:endParaRP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l-GR" dirty="0" smtClean="0">
                <a:solidFill>
                  <a:schemeClr val="accent1">
                    <a:lumMod val="50000"/>
                  </a:schemeClr>
                </a:solidFill>
              </a:rPr>
              <a:t>Τα μαθήματα στον χώρο των ΕΠΑ.Λ. ξεκινούν </a:t>
            </a:r>
            <a:r>
              <a:rPr lang="el-GR" dirty="0">
                <a:solidFill>
                  <a:schemeClr val="accent1">
                    <a:lumMod val="50000"/>
                  </a:schemeClr>
                </a:solidFill>
              </a:rPr>
              <a:t>τον Οκτώβρη </a:t>
            </a:r>
            <a:r>
              <a:rPr lang="el-GR" dirty="0" smtClean="0">
                <a:solidFill>
                  <a:schemeClr val="accent1">
                    <a:lumMod val="50000"/>
                  </a:schemeClr>
                </a:solidFill>
              </a:rPr>
              <a:t>και ολοκληρώνονται έως 30 Ιουνίου</a:t>
            </a:r>
            <a:endParaRPr lang="el-GR" dirty="0">
              <a:solidFill>
                <a:schemeClr val="accent1">
                  <a:lumMod val="50000"/>
                </a:schemeClr>
              </a:solidFill>
            </a:endParaRP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l-GR" dirty="0">
                <a:solidFill>
                  <a:schemeClr val="accent1">
                    <a:lumMod val="50000"/>
                  </a:schemeClr>
                </a:solidFill>
              </a:rPr>
              <a:t>Η περίοδος μάθησης στον εργασιακό χώρο </a:t>
            </a:r>
            <a:r>
              <a:rPr lang="el-GR" dirty="0" smtClean="0">
                <a:solidFill>
                  <a:schemeClr val="accent1">
                    <a:lumMod val="50000"/>
                  </a:schemeClr>
                </a:solidFill>
              </a:rPr>
              <a:t>διαρκεί από </a:t>
            </a:r>
            <a:r>
              <a:rPr lang="el-GR" dirty="0">
                <a:solidFill>
                  <a:schemeClr val="accent1">
                    <a:lumMod val="50000"/>
                  </a:schemeClr>
                </a:solidFill>
              </a:rPr>
              <a:t>τον Οκτώβριο έως το τέλος Αυγούστου</a:t>
            </a:r>
            <a:r>
              <a:rPr lang="el-GR" dirty="0" smtClean="0">
                <a:solidFill>
                  <a:schemeClr val="accent1">
                    <a:lumMod val="50000"/>
                  </a:schemeClr>
                </a:solidFill>
              </a:rPr>
              <a:t>.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l-GR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l-GR" dirty="0">
                <a:solidFill>
                  <a:schemeClr val="accent1">
                    <a:lumMod val="50000"/>
                  </a:schemeClr>
                </a:solidFill>
              </a:rPr>
              <a:t>Επειδή τον Ιούλιο και τον Αύγουστο δεν </a:t>
            </a:r>
            <a:r>
              <a:rPr lang="el-GR" dirty="0" smtClean="0">
                <a:solidFill>
                  <a:schemeClr val="accent1">
                    <a:lumMod val="50000"/>
                  </a:schemeClr>
                </a:solidFill>
              </a:rPr>
              <a:t>γίνονται </a:t>
            </a:r>
            <a:r>
              <a:rPr lang="el-GR" dirty="0">
                <a:solidFill>
                  <a:schemeClr val="accent1">
                    <a:lumMod val="50000"/>
                  </a:schemeClr>
                </a:solidFill>
              </a:rPr>
              <a:t>μαθήματα στα </a:t>
            </a:r>
            <a:r>
              <a:rPr lang="el-GR" dirty="0" smtClean="0">
                <a:solidFill>
                  <a:schemeClr val="accent1">
                    <a:lumMod val="50000"/>
                  </a:schemeClr>
                </a:solidFill>
              </a:rPr>
              <a:t>ΕΠΑ.Λ. </a:t>
            </a:r>
            <a:r>
              <a:rPr lang="el-GR" dirty="0">
                <a:solidFill>
                  <a:schemeClr val="accent1">
                    <a:lumMod val="50000"/>
                  </a:schemeClr>
                </a:solidFill>
              </a:rPr>
              <a:t>είναι δυνατή η απασχόληση των μαθητευομένων για πέντε (5) ημέρες εβδομαδιαίως. </a:t>
            </a:r>
          </a:p>
        </p:txBody>
      </p:sp>
      <p:pic>
        <p:nvPicPr>
          <p:cNvPr id="15" name="Θέση περιεχομένου 1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177" y="1806739"/>
            <a:ext cx="4052712" cy="5051262"/>
          </a:xfrm>
        </p:spPr>
      </p:pic>
      <p:pic>
        <p:nvPicPr>
          <p:cNvPr id="2" name="Εικόνα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17471" y="1806739"/>
            <a:ext cx="4152396" cy="5051260"/>
          </a:xfrm>
          <a:prstGeom prst="rect">
            <a:avLst/>
          </a:prstGeom>
        </p:spPr>
      </p:pic>
      <p:pic>
        <p:nvPicPr>
          <p:cNvPr id="4" name="Εικόνα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33870" y="6384021"/>
            <a:ext cx="4958130" cy="4739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42772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6571746" y="1502688"/>
            <a:ext cx="5529943" cy="4801314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lvl="0"/>
            <a:r>
              <a:rPr lang="el-GR" b="1" dirty="0">
                <a:solidFill>
                  <a:schemeClr val="accent1">
                    <a:lumMod val="50000"/>
                  </a:schemeClr>
                </a:solidFill>
              </a:rPr>
              <a:t>Πώς υποστηρίζονται οι μαθητευόμενοι στον χώρο εργασίας;</a:t>
            </a:r>
            <a:endParaRPr lang="el-GR" dirty="0">
              <a:solidFill>
                <a:schemeClr val="accent1">
                  <a:lumMod val="50000"/>
                </a:schemeClr>
              </a:solidFill>
            </a:endParaRPr>
          </a:p>
          <a:p>
            <a:r>
              <a:rPr lang="el-GR" dirty="0" smtClean="0">
                <a:solidFill>
                  <a:schemeClr val="accent1">
                    <a:lumMod val="50000"/>
                  </a:schemeClr>
                </a:solidFill>
              </a:rPr>
              <a:t>Στον </a:t>
            </a:r>
            <a:r>
              <a:rPr lang="el-GR" dirty="0">
                <a:solidFill>
                  <a:schemeClr val="accent1">
                    <a:lumMod val="50000"/>
                  </a:schemeClr>
                </a:solidFill>
              </a:rPr>
              <a:t>χώρο εργασίας, οι μαθητευόμενοι υποστηρίζονται από </a:t>
            </a:r>
            <a:r>
              <a:rPr lang="el-GR" dirty="0" smtClean="0">
                <a:solidFill>
                  <a:schemeClr val="accent1">
                    <a:lumMod val="50000"/>
                  </a:schemeClr>
                </a:solidFill>
              </a:rPr>
              <a:t>έναν επόπτη εκπαιδευτικό του ΕΝ.Ε.Ε.ΓΥ.-Λ. δύο </a:t>
            </a:r>
            <a:r>
              <a:rPr lang="el-GR" dirty="0">
                <a:solidFill>
                  <a:schemeClr val="accent1">
                    <a:lumMod val="50000"/>
                  </a:schemeClr>
                </a:solidFill>
              </a:rPr>
              <a:t>φορές τον μήνα.</a:t>
            </a:r>
          </a:p>
          <a:p>
            <a:r>
              <a:rPr lang="el-GR" dirty="0" smtClean="0">
                <a:solidFill>
                  <a:schemeClr val="accent1">
                    <a:lumMod val="50000"/>
                  </a:schemeClr>
                </a:solidFill>
              </a:rPr>
              <a:t>Επιπλέον, τον χώρο εργασίας επισκέπτεται ένα (1) μέλος του ΕΕΠ του σχολείου ( Ψυχολόγος ή κοινωνικός λειτουργός: </a:t>
            </a:r>
            <a:endParaRPr lang="el-GR" dirty="0">
              <a:solidFill>
                <a:schemeClr val="accent1">
                  <a:lumMod val="50000"/>
                </a:schemeClr>
              </a:solidFill>
            </a:endParaRPr>
          </a:p>
          <a:p>
            <a:r>
              <a:rPr lang="el-GR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</a:p>
          <a:p>
            <a:r>
              <a:rPr lang="el-GR" dirty="0" smtClean="0">
                <a:solidFill>
                  <a:schemeClr val="accent1">
                    <a:lumMod val="50000"/>
                  </a:schemeClr>
                </a:solidFill>
              </a:rPr>
              <a:t>Τουλάχιστον μία (1) φορά </a:t>
            </a:r>
            <a:r>
              <a:rPr lang="el-GR" dirty="0">
                <a:solidFill>
                  <a:schemeClr val="accent1">
                    <a:lumMod val="50000"/>
                  </a:schemeClr>
                </a:solidFill>
              </a:rPr>
              <a:t>πριν την τοποθέτηση του </a:t>
            </a:r>
            <a:r>
              <a:rPr lang="el-GR" dirty="0" smtClean="0">
                <a:solidFill>
                  <a:schemeClr val="accent1">
                    <a:lumMod val="50000"/>
                  </a:schemeClr>
                </a:solidFill>
              </a:rPr>
              <a:t>μαθητευόμενου,</a:t>
            </a:r>
            <a:endParaRPr lang="el-GR" dirty="0">
              <a:solidFill>
                <a:schemeClr val="accent1">
                  <a:lumMod val="50000"/>
                </a:schemeClr>
              </a:solidFill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l-GR" dirty="0">
                <a:solidFill>
                  <a:schemeClr val="accent1">
                    <a:lumMod val="50000"/>
                  </a:schemeClr>
                </a:solidFill>
              </a:rPr>
              <a:t> </a:t>
            </a:r>
            <a:r>
              <a:rPr lang="el-GR" dirty="0" smtClean="0">
                <a:solidFill>
                  <a:schemeClr val="accent1">
                    <a:lumMod val="50000"/>
                  </a:schemeClr>
                </a:solidFill>
              </a:rPr>
              <a:t>καθ’ όλη τη διάρκεια της πρώτης εβδομάδας, </a:t>
            </a:r>
            <a:endParaRPr lang="el-GR" dirty="0">
              <a:solidFill>
                <a:schemeClr val="accent1">
                  <a:lumMod val="50000"/>
                </a:schemeClr>
              </a:solidFill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l-GR" dirty="0" smtClean="0">
                <a:solidFill>
                  <a:schemeClr val="accent1">
                    <a:lumMod val="50000"/>
                  </a:schemeClr>
                </a:solidFill>
              </a:rPr>
              <a:t>όποτε </a:t>
            </a:r>
            <a:r>
              <a:rPr lang="el-GR" dirty="0">
                <a:solidFill>
                  <a:schemeClr val="accent1">
                    <a:lumMod val="50000"/>
                  </a:schemeClr>
                </a:solidFill>
              </a:rPr>
              <a:t>κριθεί απαραίτητο κατά τη διάρκεια του </a:t>
            </a:r>
            <a:r>
              <a:rPr lang="el-GR" dirty="0" smtClean="0">
                <a:solidFill>
                  <a:schemeClr val="accent1">
                    <a:lumMod val="50000"/>
                  </a:schemeClr>
                </a:solidFill>
              </a:rPr>
              <a:t>προγράμματος,</a:t>
            </a:r>
            <a:endParaRPr lang="el-GR" dirty="0">
              <a:solidFill>
                <a:schemeClr val="accent1">
                  <a:lumMod val="50000"/>
                </a:schemeClr>
              </a:solidFill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l-GR" dirty="0" smtClean="0">
                <a:solidFill>
                  <a:schemeClr val="accent1">
                    <a:lumMod val="50000"/>
                  </a:schemeClr>
                </a:solidFill>
              </a:rPr>
              <a:t>μία </a:t>
            </a:r>
            <a:r>
              <a:rPr lang="el-GR" dirty="0">
                <a:solidFill>
                  <a:schemeClr val="accent1">
                    <a:lumMod val="50000"/>
                  </a:schemeClr>
                </a:solidFill>
              </a:rPr>
              <a:t>(1) φορά μετά την ολοκλήρωση του προγράμματος της Μαθητείας. </a:t>
            </a:r>
            <a:endParaRPr lang="el-GR" dirty="0" smtClean="0">
              <a:solidFill>
                <a:schemeClr val="accent1">
                  <a:lumMod val="50000"/>
                </a:schemeClr>
              </a:solidFill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el-GR" dirty="0"/>
          </a:p>
        </p:txBody>
      </p:sp>
      <p:sp>
        <p:nvSpPr>
          <p:cNvPr id="6" name="TextBox 5"/>
          <p:cNvSpPr txBox="1"/>
          <p:nvPr/>
        </p:nvSpPr>
        <p:spPr>
          <a:xfrm>
            <a:off x="319314" y="188686"/>
            <a:ext cx="5326743" cy="2031325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lvl="0"/>
            <a:r>
              <a:rPr lang="el-GR" b="1" dirty="0">
                <a:solidFill>
                  <a:schemeClr val="accent1">
                    <a:lumMod val="50000"/>
                  </a:schemeClr>
                </a:solidFill>
              </a:rPr>
              <a:t>Πώς υποστηρίζονται οι </a:t>
            </a:r>
            <a:r>
              <a:rPr lang="el-GR" b="1" dirty="0" smtClean="0">
                <a:solidFill>
                  <a:schemeClr val="accent1">
                    <a:lumMod val="50000"/>
                  </a:schemeClr>
                </a:solidFill>
              </a:rPr>
              <a:t>μαθητευόμενοι/</a:t>
            </a:r>
            <a:r>
              <a:rPr lang="el-GR" b="1" dirty="0" err="1" smtClean="0">
                <a:solidFill>
                  <a:schemeClr val="accent1">
                    <a:lumMod val="50000"/>
                  </a:schemeClr>
                </a:solidFill>
              </a:rPr>
              <a:t>ες</a:t>
            </a:r>
            <a:r>
              <a:rPr lang="el-GR" b="1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l-GR" b="1" dirty="0">
                <a:solidFill>
                  <a:schemeClr val="accent1">
                    <a:lumMod val="50000"/>
                  </a:schemeClr>
                </a:solidFill>
              </a:rPr>
              <a:t>στα μαθήματα που γίνονται στο </a:t>
            </a:r>
            <a:r>
              <a:rPr lang="el-GR" b="1" dirty="0" smtClean="0">
                <a:solidFill>
                  <a:schemeClr val="accent1">
                    <a:lumMod val="50000"/>
                  </a:schemeClr>
                </a:solidFill>
              </a:rPr>
              <a:t>ΕΠΑ.Λ.</a:t>
            </a:r>
          </a:p>
          <a:p>
            <a:pPr lvl="0"/>
            <a:endParaRPr lang="el-GR" dirty="0">
              <a:solidFill>
                <a:schemeClr val="accent1">
                  <a:lumMod val="50000"/>
                </a:schemeClr>
              </a:solidFill>
            </a:endParaRPr>
          </a:p>
          <a:p>
            <a:pPr lvl="0"/>
            <a:r>
              <a:rPr lang="el-GR" dirty="0">
                <a:solidFill>
                  <a:schemeClr val="accent1">
                    <a:lumMod val="50000"/>
                  </a:schemeClr>
                </a:solidFill>
              </a:rPr>
              <a:t>Οι </a:t>
            </a:r>
            <a:r>
              <a:rPr lang="el-GR" dirty="0" smtClean="0">
                <a:solidFill>
                  <a:schemeClr val="accent1">
                    <a:lumMod val="50000"/>
                  </a:schemeClr>
                </a:solidFill>
              </a:rPr>
              <a:t>μαθητευόμενοι/</a:t>
            </a:r>
            <a:r>
              <a:rPr lang="el-GR" dirty="0" err="1" smtClean="0">
                <a:solidFill>
                  <a:schemeClr val="accent1">
                    <a:lumMod val="50000"/>
                  </a:schemeClr>
                </a:solidFill>
              </a:rPr>
              <a:t>ες</a:t>
            </a:r>
            <a:r>
              <a:rPr lang="el-GR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l-GR" dirty="0">
                <a:solidFill>
                  <a:schemeClr val="accent1">
                    <a:lumMod val="50000"/>
                  </a:schemeClr>
                </a:solidFill>
              </a:rPr>
              <a:t>υποστηρίζονται στα μαθήματα που γίνονται στο </a:t>
            </a:r>
            <a:r>
              <a:rPr lang="el-GR" dirty="0" smtClean="0">
                <a:solidFill>
                  <a:schemeClr val="accent1">
                    <a:lumMod val="50000"/>
                  </a:schemeClr>
                </a:solidFill>
              </a:rPr>
              <a:t>ΕΠΑ.Λ. </a:t>
            </a:r>
            <a:r>
              <a:rPr lang="el-GR" dirty="0">
                <a:solidFill>
                  <a:schemeClr val="accent1">
                    <a:lumMod val="50000"/>
                  </a:schemeClr>
                </a:solidFill>
              </a:rPr>
              <a:t>από </a:t>
            </a:r>
            <a:r>
              <a:rPr lang="el-GR" dirty="0" smtClean="0">
                <a:solidFill>
                  <a:schemeClr val="accent1">
                    <a:lumMod val="50000"/>
                  </a:schemeClr>
                </a:solidFill>
              </a:rPr>
              <a:t>δύο επόπτες εκπαιδευτικούς</a:t>
            </a:r>
            <a:r>
              <a:rPr lang="en-US" dirty="0" smtClean="0">
                <a:solidFill>
                  <a:schemeClr val="accent1">
                    <a:lumMod val="50000"/>
                  </a:schemeClr>
                </a:solidFill>
              </a:rPr>
              <a:t>, </a:t>
            </a:r>
            <a:r>
              <a:rPr lang="el-GR" dirty="0" smtClean="0">
                <a:solidFill>
                  <a:schemeClr val="tx2"/>
                </a:solidFill>
              </a:rPr>
              <a:t>εκ των οποίων ο ένας τουλάχιστον είναι εκπαιδευτικός ΕΝ.Ε.Ε.ΓΥ.-Λ.</a:t>
            </a:r>
            <a:endParaRPr lang="el-GR" dirty="0">
              <a:solidFill>
                <a:schemeClr val="tx2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241143" y="365125"/>
            <a:ext cx="2786743" cy="646331"/>
          </a:xfrm>
          <a:prstGeom prst="rect">
            <a:avLst/>
          </a:prstGeom>
          <a:solidFill>
            <a:srgbClr val="D88D06"/>
          </a:solidFill>
        </p:spPr>
        <p:txBody>
          <a:bodyPr wrap="square" rtlCol="0">
            <a:spAutoFit/>
          </a:bodyPr>
          <a:lstStyle/>
          <a:p>
            <a:r>
              <a:rPr lang="el-GR" dirty="0" smtClean="0"/>
              <a:t>ΥΠΟΣΤΗΡΙΞΗ ΜΑΘΗΤΕΥΟΜΕΝΩΝ</a:t>
            </a:r>
            <a:endParaRPr lang="el-GR" dirty="0"/>
          </a:p>
        </p:txBody>
      </p:sp>
      <p:pic>
        <p:nvPicPr>
          <p:cNvPr id="9" name="Θέση περιεχομένου 8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314" y="2720620"/>
            <a:ext cx="3135086" cy="4137379"/>
          </a:xfrm>
        </p:spPr>
      </p:pic>
      <p:pic>
        <p:nvPicPr>
          <p:cNvPr id="11" name="Εικόνα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8577" y="2720620"/>
            <a:ext cx="2833511" cy="4137379"/>
          </a:xfrm>
          <a:prstGeom prst="rect">
            <a:avLst/>
          </a:prstGeom>
        </p:spPr>
      </p:pic>
      <p:pic>
        <p:nvPicPr>
          <p:cNvPr id="3" name="Εικόνα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35522" y="6382471"/>
            <a:ext cx="4956478" cy="4755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33203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ό</a:t>
            </a:r>
            <a:endParaRPr lang="el-GR" dirty="0"/>
          </a:p>
        </p:txBody>
      </p:sp>
      <p:pic>
        <p:nvPicPr>
          <p:cNvPr id="4" name="Θέση περιεχομένου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8049" t="18085" r="9274" b="10199"/>
          <a:stretch/>
        </p:blipFill>
        <p:spPr>
          <a:xfrm>
            <a:off x="-158045" y="0"/>
            <a:ext cx="12191999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77371" y="232230"/>
            <a:ext cx="2598058" cy="590931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lvl="0"/>
            <a:endParaRPr lang="el-GR" b="1" dirty="0" smtClean="0">
              <a:solidFill>
                <a:schemeClr val="accent1">
                  <a:lumMod val="50000"/>
                </a:schemeClr>
              </a:solidFill>
            </a:endParaRPr>
          </a:p>
          <a:p>
            <a:pPr lvl="0"/>
            <a:r>
              <a:rPr lang="el-GR" b="1" dirty="0" smtClean="0">
                <a:solidFill>
                  <a:schemeClr val="accent1">
                    <a:lumMod val="50000"/>
                  </a:schemeClr>
                </a:solidFill>
              </a:rPr>
              <a:t>Πότε </a:t>
            </a:r>
            <a:r>
              <a:rPr lang="el-GR" b="1" dirty="0">
                <a:solidFill>
                  <a:schemeClr val="accent1">
                    <a:lumMod val="50000"/>
                  </a:schemeClr>
                </a:solidFill>
              </a:rPr>
              <a:t>θεωρείται ολοκληρωμένο το πρόγραμμα Μαθητείας; </a:t>
            </a:r>
            <a:endParaRPr lang="el-GR" dirty="0">
              <a:solidFill>
                <a:schemeClr val="accent1">
                  <a:lumMod val="50000"/>
                </a:schemeClr>
              </a:solidFill>
            </a:endParaRPr>
          </a:p>
          <a:p>
            <a:r>
              <a:rPr lang="el-GR" dirty="0">
                <a:solidFill>
                  <a:schemeClr val="accent1">
                    <a:lumMod val="50000"/>
                  </a:schemeClr>
                </a:solidFill>
              </a:rPr>
              <a:t> </a:t>
            </a:r>
          </a:p>
          <a:p>
            <a:r>
              <a:rPr lang="el-GR" dirty="0">
                <a:solidFill>
                  <a:schemeClr val="accent1">
                    <a:lumMod val="50000"/>
                  </a:schemeClr>
                </a:solidFill>
              </a:rPr>
              <a:t>Το πρόγραμμα θεωρείται ολοκληρωμένο με τη συμπλήρωση των ωρών του εργαστηριακού μαθήματος ειδικότητας και των ημερών μάθησης σε εργασιακό χώρο, όπως αυτές καθορίζονται στον Οδηγό Κατάρτισης κάθε ειδικότητας</a:t>
            </a:r>
            <a:r>
              <a:rPr lang="el-GR" dirty="0" smtClean="0">
                <a:solidFill>
                  <a:schemeClr val="accent1">
                    <a:lumMod val="50000"/>
                  </a:schemeClr>
                </a:solidFill>
              </a:rPr>
              <a:t>.</a:t>
            </a:r>
          </a:p>
          <a:p>
            <a:endParaRPr lang="el-GR" dirty="0" smtClean="0"/>
          </a:p>
          <a:p>
            <a:endParaRPr lang="el-GR" dirty="0"/>
          </a:p>
          <a:p>
            <a:endParaRPr lang="el-GR" dirty="0" smtClean="0"/>
          </a:p>
          <a:p>
            <a:endParaRPr lang="el-GR" dirty="0" smtClean="0"/>
          </a:p>
          <a:p>
            <a:endParaRPr lang="el-GR" dirty="0"/>
          </a:p>
          <a:p>
            <a:endParaRPr lang="el-GR" dirty="0"/>
          </a:p>
        </p:txBody>
      </p:sp>
      <p:sp>
        <p:nvSpPr>
          <p:cNvPr id="6" name="TextBox 5"/>
          <p:cNvSpPr txBox="1"/>
          <p:nvPr/>
        </p:nvSpPr>
        <p:spPr>
          <a:xfrm>
            <a:off x="6467122" y="1636698"/>
            <a:ext cx="5226755" cy="4801314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lvl="0"/>
            <a:r>
              <a:rPr lang="el-GR" b="1" dirty="0">
                <a:solidFill>
                  <a:schemeClr val="accent1">
                    <a:lumMod val="50000"/>
                  </a:schemeClr>
                </a:solidFill>
              </a:rPr>
              <a:t>Τι δικαιούνται οι μαθητευόμενοι/</a:t>
            </a:r>
            <a:r>
              <a:rPr lang="el-GR" b="1" dirty="0" err="1">
                <a:solidFill>
                  <a:schemeClr val="accent1">
                    <a:lumMod val="50000"/>
                  </a:schemeClr>
                </a:solidFill>
              </a:rPr>
              <a:t>ες</a:t>
            </a:r>
            <a:r>
              <a:rPr lang="el-GR" b="1" dirty="0">
                <a:solidFill>
                  <a:schemeClr val="accent1">
                    <a:lumMod val="50000"/>
                  </a:schemeClr>
                </a:solidFill>
              </a:rPr>
              <a:t> κατά τη διάρκεια του προγράμματος;</a:t>
            </a:r>
            <a:endParaRPr lang="el-GR" dirty="0">
              <a:solidFill>
                <a:schemeClr val="accent1">
                  <a:lumMod val="50000"/>
                </a:schemeClr>
              </a:solidFill>
            </a:endParaRPr>
          </a:p>
          <a:p>
            <a:r>
              <a:rPr lang="el-GR" dirty="0">
                <a:solidFill>
                  <a:schemeClr val="accent1">
                    <a:lumMod val="50000"/>
                  </a:schemeClr>
                </a:solidFill>
              </a:rPr>
              <a:t>  </a:t>
            </a:r>
          </a:p>
          <a:p>
            <a:pPr marL="285750" lvl="0" indent="-285750">
              <a:buFont typeface="Wingdings" panose="05000000000000000000" pitchFamily="2" charset="2"/>
              <a:buChar char="ü"/>
            </a:pPr>
            <a:r>
              <a:rPr lang="el-GR" b="1" dirty="0" smtClean="0">
                <a:solidFill>
                  <a:schemeClr val="accent1">
                    <a:lumMod val="50000"/>
                  </a:schemeClr>
                </a:solidFill>
                <a:effectLst/>
              </a:rPr>
              <a:t>Ασφάλιση</a:t>
            </a:r>
            <a:r>
              <a:rPr lang="el-GR" dirty="0" smtClean="0">
                <a:solidFill>
                  <a:schemeClr val="accent1">
                    <a:lumMod val="50000"/>
                  </a:schemeClr>
                </a:solidFill>
                <a:effectLst/>
              </a:rPr>
              <a:t> (ΕΦΚΑ), που είναι συντάξιμη</a:t>
            </a:r>
          </a:p>
          <a:p>
            <a:pPr marL="285750" lvl="0" indent="-285750">
              <a:buFont typeface="Wingdings" panose="05000000000000000000" pitchFamily="2" charset="2"/>
              <a:buChar char="ü"/>
            </a:pPr>
            <a:r>
              <a:rPr lang="el-GR" dirty="0" smtClean="0">
                <a:solidFill>
                  <a:schemeClr val="accent1">
                    <a:lumMod val="50000"/>
                  </a:schemeClr>
                </a:solidFill>
                <a:effectLst/>
              </a:rPr>
              <a:t>Δικαιούνται </a:t>
            </a:r>
            <a:r>
              <a:rPr lang="el-GR" b="1" dirty="0" smtClean="0">
                <a:solidFill>
                  <a:schemeClr val="accent1">
                    <a:lumMod val="50000"/>
                  </a:schemeClr>
                </a:solidFill>
                <a:effectLst/>
              </a:rPr>
              <a:t>αναβολής στράτευσης</a:t>
            </a:r>
            <a:r>
              <a:rPr lang="el-GR" dirty="0" smtClean="0">
                <a:solidFill>
                  <a:schemeClr val="accent1">
                    <a:lumMod val="50000"/>
                  </a:schemeClr>
                </a:solidFill>
                <a:effectLst/>
              </a:rPr>
              <a:t>.</a:t>
            </a:r>
          </a:p>
          <a:p>
            <a:pPr marL="285750" lvl="0" indent="-285750">
              <a:buFont typeface="Wingdings" panose="05000000000000000000" pitchFamily="2" charset="2"/>
              <a:buChar char="ü"/>
            </a:pPr>
            <a:r>
              <a:rPr lang="el-GR" b="1" dirty="0" smtClean="0">
                <a:solidFill>
                  <a:schemeClr val="accent1">
                    <a:lumMod val="50000"/>
                  </a:schemeClr>
                </a:solidFill>
                <a:effectLst/>
              </a:rPr>
              <a:t>Ημερήσια αποζημίωση </a:t>
            </a:r>
            <a:r>
              <a:rPr lang="el-GR" dirty="0" smtClean="0">
                <a:solidFill>
                  <a:schemeClr val="accent1">
                    <a:lumMod val="50000"/>
                  </a:schemeClr>
                </a:solidFill>
                <a:effectLst/>
              </a:rPr>
              <a:t>ίση προς</a:t>
            </a:r>
            <a:r>
              <a:rPr lang="el-GR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l-GR" dirty="0" smtClean="0">
                <a:solidFill>
                  <a:schemeClr val="accent1">
                    <a:lumMod val="50000"/>
                  </a:schemeClr>
                </a:solidFill>
                <a:effectLst/>
              </a:rPr>
              <a:t>95% του μισθού του ανειδίκευτου εργάτη.</a:t>
            </a:r>
          </a:p>
          <a:p>
            <a:pPr marL="285750" lvl="0" indent="-285750">
              <a:buFont typeface="Wingdings" panose="05000000000000000000" pitchFamily="2" charset="2"/>
              <a:buChar char="ü"/>
            </a:pPr>
            <a:r>
              <a:rPr lang="el-GR" dirty="0">
                <a:solidFill>
                  <a:schemeClr val="accent1">
                    <a:lumMod val="50000"/>
                  </a:schemeClr>
                </a:solidFill>
              </a:rPr>
              <a:t>Δ</a:t>
            </a:r>
            <a:r>
              <a:rPr lang="el-GR" dirty="0" smtClean="0">
                <a:solidFill>
                  <a:schemeClr val="accent1">
                    <a:lumMod val="50000"/>
                  </a:schemeClr>
                </a:solidFill>
                <a:effectLst/>
              </a:rPr>
              <a:t>ώδεκα </a:t>
            </a:r>
            <a:r>
              <a:rPr lang="el-GR" b="1" dirty="0" smtClean="0">
                <a:solidFill>
                  <a:schemeClr val="accent1">
                    <a:lumMod val="50000"/>
                  </a:schemeClr>
                </a:solidFill>
                <a:effectLst/>
              </a:rPr>
              <a:t>(12) ημέρες κανονική άδεια</a:t>
            </a:r>
            <a:r>
              <a:rPr lang="el-GR" dirty="0">
                <a:solidFill>
                  <a:schemeClr val="accent1">
                    <a:lumMod val="50000"/>
                  </a:schemeClr>
                </a:solidFill>
              </a:rPr>
              <a:t>.</a:t>
            </a:r>
            <a:endParaRPr lang="el-GR" dirty="0" smtClean="0">
              <a:solidFill>
                <a:schemeClr val="accent1">
                  <a:lumMod val="50000"/>
                </a:schemeClr>
              </a:solidFill>
              <a:effectLst/>
            </a:endParaRPr>
          </a:p>
          <a:p>
            <a:pPr marL="285750" lvl="0" indent="-285750">
              <a:buFont typeface="Wingdings" panose="05000000000000000000" pitchFamily="2" charset="2"/>
              <a:buChar char="ü"/>
            </a:pPr>
            <a:r>
              <a:rPr lang="el-GR" dirty="0" smtClean="0">
                <a:solidFill>
                  <a:schemeClr val="accent1">
                    <a:lumMod val="50000"/>
                  </a:schemeClr>
                </a:solidFill>
                <a:effectLst/>
              </a:rPr>
              <a:t>Δυνατότητα συμμετοχής σε εξετάσεις. πιστοποίησης για </a:t>
            </a:r>
            <a:r>
              <a:rPr lang="el-GR" b="1" dirty="0" smtClean="0">
                <a:solidFill>
                  <a:schemeClr val="accent1">
                    <a:lumMod val="50000"/>
                  </a:schemeClr>
                </a:solidFill>
                <a:effectLst/>
              </a:rPr>
              <a:t>αναβάθμιση του πτυχίου τους σε επίπεδο 5</a:t>
            </a:r>
            <a:r>
              <a:rPr lang="el-GR" dirty="0" smtClean="0">
                <a:solidFill>
                  <a:schemeClr val="accent1">
                    <a:lumMod val="50000"/>
                  </a:schemeClr>
                </a:solidFill>
                <a:effectLst/>
              </a:rPr>
              <a:t>.</a:t>
            </a:r>
          </a:p>
          <a:p>
            <a:pPr marL="285750" lvl="0" indent="-285750">
              <a:buFont typeface="Wingdings" panose="05000000000000000000" pitchFamily="2" charset="2"/>
              <a:buChar char="ü"/>
            </a:pPr>
            <a:r>
              <a:rPr lang="el-GR" dirty="0" smtClean="0">
                <a:solidFill>
                  <a:schemeClr val="accent1">
                    <a:lumMod val="50000"/>
                  </a:schemeClr>
                </a:solidFill>
                <a:effectLst/>
              </a:rPr>
              <a:t>Κατά τη διάρκεια της μαθητείας, </a:t>
            </a:r>
            <a:r>
              <a:rPr lang="el-GR" b="1" dirty="0" smtClean="0">
                <a:solidFill>
                  <a:schemeClr val="accent1">
                    <a:lumMod val="50000"/>
                  </a:schemeClr>
                </a:solidFill>
                <a:effectLst/>
              </a:rPr>
              <a:t>δεν γίνεται περικοπή ειδικών επιδομάτων-παροχών </a:t>
            </a:r>
            <a:r>
              <a:rPr lang="el-GR" dirty="0" smtClean="0">
                <a:solidFill>
                  <a:schemeClr val="accent1">
                    <a:lumMod val="50000"/>
                  </a:schemeClr>
                </a:solidFill>
                <a:effectLst/>
              </a:rPr>
              <a:t>π.χ.  πολυτεκνίας, </a:t>
            </a:r>
            <a:r>
              <a:rPr lang="el-GR" dirty="0" err="1" smtClean="0">
                <a:solidFill>
                  <a:schemeClr val="accent1">
                    <a:lumMod val="50000"/>
                  </a:schemeClr>
                </a:solidFill>
                <a:effectLst/>
              </a:rPr>
              <a:t>τριτεκνίας</a:t>
            </a:r>
            <a:r>
              <a:rPr lang="el-GR" dirty="0" smtClean="0">
                <a:solidFill>
                  <a:schemeClr val="accent1">
                    <a:lumMod val="50000"/>
                  </a:schemeClr>
                </a:solidFill>
                <a:effectLst/>
              </a:rPr>
              <a:t> ή αναπηρίας που δικαιούνται να λαμβάνουν, καθώς και συντάξεων. </a:t>
            </a:r>
          </a:p>
          <a:p>
            <a:pPr marL="285750" lvl="0" indent="-285750">
              <a:buFont typeface="Wingdings" panose="05000000000000000000" pitchFamily="2" charset="2"/>
              <a:buChar char="ü"/>
            </a:pPr>
            <a:r>
              <a:rPr lang="el-GR" dirty="0" smtClean="0">
                <a:solidFill>
                  <a:schemeClr val="accent1">
                    <a:lumMod val="50000"/>
                  </a:schemeClr>
                </a:solidFill>
                <a:effectLst/>
              </a:rPr>
              <a:t>Οι μαθητευόμενοι </a:t>
            </a:r>
            <a:r>
              <a:rPr lang="el-GR" b="1" dirty="0" smtClean="0">
                <a:solidFill>
                  <a:schemeClr val="accent1">
                    <a:lumMod val="50000"/>
                  </a:schemeClr>
                </a:solidFill>
                <a:effectLst/>
              </a:rPr>
              <a:t>συνεχίζουν να θεωρούνται προστατευόμενα μέλη οικογενειών</a:t>
            </a:r>
            <a:r>
              <a:rPr lang="el-GR" dirty="0" smtClean="0">
                <a:solidFill>
                  <a:schemeClr val="accent1">
                    <a:lumMod val="50000"/>
                  </a:schemeClr>
                </a:solidFill>
                <a:effectLst/>
              </a:rPr>
              <a:t>.</a:t>
            </a:r>
            <a:endParaRPr lang="el-GR" dirty="0">
              <a:solidFill>
                <a:schemeClr val="accent1">
                  <a:lumMod val="50000"/>
                </a:schemeClr>
              </a:solidFill>
              <a:effectLst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565070" y="176439"/>
            <a:ext cx="2786743" cy="377371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l-GR" dirty="0" smtClean="0"/>
              <a:t>ΔΙΚΑΙΩΜΑΤΑ</a:t>
            </a:r>
            <a:endParaRPr lang="el-GR" dirty="0"/>
          </a:p>
        </p:txBody>
      </p:sp>
      <p:pic>
        <p:nvPicPr>
          <p:cNvPr id="9" name="Εικόνα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95670" y="6384022"/>
            <a:ext cx="4958130" cy="4739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5615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0" y="101600"/>
            <a:ext cx="2844800" cy="545737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l-GR" dirty="0"/>
          </a:p>
        </p:txBody>
      </p:sp>
      <p:sp>
        <p:nvSpPr>
          <p:cNvPr id="7" name="TextBox 6"/>
          <p:cNvSpPr txBox="1"/>
          <p:nvPr/>
        </p:nvSpPr>
        <p:spPr>
          <a:xfrm>
            <a:off x="9100457" y="1265011"/>
            <a:ext cx="3091543" cy="5078313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lvl="0"/>
            <a:r>
              <a:rPr lang="el-GR" b="1" dirty="0" smtClean="0">
                <a:solidFill>
                  <a:schemeClr val="accent1">
                    <a:lumMod val="50000"/>
                  </a:schemeClr>
                </a:solidFill>
              </a:rPr>
              <a:t>Προσοχή! </a:t>
            </a:r>
            <a:endParaRPr lang="el-GR" dirty="0">
              <a:solidFill>
                <a:schemeClr val="accent1">
                  <a:lumMod val="50000"/>
                </a:schemeClr>
              </a:solidFill>
            </a:endParaRPr>
          </a:p>
          <a:p>
            <a:pPr marL="285750" lvl="0" indent="-285750">
              <a:buFont typeface="Wingdings" panose="05000000000000000000" pitchFamily="2" charset="2"/>
              <a:buChar char="ü"/>
            </a:pPr>
            <a:endParaRPr lang="el-GR" dirty="0">
              <a:solidFill>
                <a:schemeClr val="accent1">
                  <a:lumMod val="50000"/>
                </a:schemeClr>
              </a:solidFill>
            </a:endParaRPr>
          </a:p>
          <a:p>
            <a:pPr marL="285750" lvl="0" indent="-285750">
              <a:buFont typeface="Wingdings" panose="05000000000000000000" pitchFamily="2" charset="2"/>
              <a:buChar char="ü"/>
            </a:pPr>
            <a:r>
              <a:rPr lang="el-GR" dirty="0" smtClean="0">
                <a:solidFill>
                  <a:schemeClr val="accent1">
                    <a:lumMod val="50000"/>
                  </a:schemeClr>
                </a:solidFill>
              </a:rPr>
              <a:t>Χρειάζεται συστηματική παρακολούθηση του προγράμματος.</a:t>
            </a:r>
          </a:p>
          <a:p>
            <a:pPr marL="285750" lvl="0" indent="-285750">
              <a:buFont typeface="Wingdings" panose="05000000000000000000" pitchFamily="2" charset="2"/>
              <a:buChar char="ü"/>
            </a:pPr>
            <a:r>
              <a:rPr lang="el-GR" dirty="0" smtClean="0">
                <a:solidFill>
                  <a:schemeClr val="accent1">
                    <a:lumMod val="50000"/>
                  </a:schemeClr>
                </a:solidFill>
              </a:rPr>
              <a:t>Σε </a:t>
            </a:r>
            <a:r>
              <a:rPr lang="el-GR" dirty="0">
                <a:solidFill>
                  <a:schemeClr val="accent1">
                    <a:lumMod val="50000"/>
                  </a:schemeClr>
                </a:solidFill>
              </a:rPr>
              <a:t>περίπτωση υπέρβασης των ορίων απουσιών, ο </a:t>
            </a:r>
            <a:r>
              <a:rPr lang="el-GR" dirty="0" smtClean="0">
                <a:solidFill>
                  <a:schemeClr val="accent1">
                    <a:lumMod val="50000"/>
                  </a:schemeClr>
                </a:solidFill>
              </a:rPr>
              <a:t>μαθητευόμενος/η </a:t>
            </a:r>
            <a:r>
              <a:rPr lang="el-GR" dirty="0">
                <a:solidFill>
                  <a:schemeClr val="accent1">
                    <a:lumMod val="50000"/>
                  </a:schemeClr>
                </a:solidFill>
              </a:rPr>
              <a:t>χάνει την ιδιότητά </a:t>
            </a:r>
            <a:r>
              <a:rPr lang="el-GR" dirty="0" smtClean="0">
                <a:solidFill>
                  <a:schemeClr val="accent1">
                    <a:lumMod val="50000"/>
                  </a:schemeClr>
                </a:solidFill>
              </a:rPr>
              <a:t>του. </a:t>
            </a:r>
          </a:p>
          <a:p>
            <a:pPr marL="285750" lvl="0" indent="-285750">
              <a:buFont typeface="Wingdings" panose="05000000000000000000" pitchFamily="2" charset="2"/>
              <a:buChar char="ü"/>
            </a:pPr>
            <a:r>
              <a:rPr lang="el-GR" dirty="0" smtClean="0">
                <a:solidFill>
                  <a:schemeClr val="accent1">
                    <a:lumMod val="50000"/>
                  </a:schemeClr>
                </a:solidFill>
              </a:rPr>
              <a:t>Σε </a:t>
            </a:r>
            <a:r>
              <a:rPr lang="el-GR" dirty="0">
                <a:solidFill>
                  <a:schemeClr val="accent1">
                    <a:lumMod val="50000"/>
                  </a:schemeClr>
                </a:solidFill>
              </a:rPr>
              <a:t>αυτές τις περιπτώσεις ο εργοδότης διακόπτει τη σύμβαση μαθητείας</a:t>
            </a:r>
            <a:r>
              <a:rPr lang="el-GR" dirty="0" smtClean="0">
                <a:solidFill>
                  <a:schemeClr val="accent1">
                    <a:lumMod val="50000"/>
                  </a:schemeClr>
                </a:solidFill>
              </a:rPr>
              <a:t>.</a:t>
            </a:r>
          </a:p>
          <a:p>
            <a:pPr marL="285750" lvl="0" indent="-285750">
              <a:buFont typeface="Wingdings" panose="05000000000000000000" pitchFamily="2" charset="2"/>
              <a:buChar char="ü"/>
            </a:pPr>
            <a:endParaRPr lang="el-GR" dirty="0" smtClean="0">
              <a:solidFill>
                <a:schemeClr val="accent1">
                  <a:lumMod val="50000"/>
                </a:schemeClr>
              </a:solidFill>
            </a:endParaRPr>
          </a:p>
          <a:p>
            <a:pPr marL="285750" lvl="0" indent="-285750">
              <a:buFont typeface="Wingdings" panose="05000000000000000000" pitchFamily="2" charset="2"/>
              <a:buChar char="ü"/>
            </a:pPr>
            <a:endParaRPr lang="el-GR" dirty="0">
              <a:solidFill>
                <a:schemeClr val="accent1">
                  <a:lumMod val="50000"/>
                </a:schemeClr>
              </a:solidFill>
            </a:endParaRPr>
          </a:p>
          <a:p>
            <a:pPr marL="285750" lvl="0" indent="-285750">
              <a:buFont typeface="Wingdings" panose="05000000000000000000" pitchFamily="2" charset="2"/>
              <a:buChar char="ü"/>
            </a:pPr>
            <a:endParaRPr lang="el-GR" dirty="0" smtClean="0">
              <a:solidFill>
                <a:schemeClr val="accent1">
                  <a:lumMod val="50000"/>
                </a:schemeClr>
              </a:solidFill>
            </a:endParaRPr>
          </a:p>
          <a:p>
            <a:pPr marL="285750" lvl="0" indent="-285750">
              <a:buFont typeface="Wingdings" panose="05000000000000000000" pitchFamily="2" charset="2"/>
              <a:buChar char="ü"/>
            </a:pPr>
            <a:endParaRPr lang="el-GR" dirty="0">
              <a:solidFill>
                <a:schemeClr val="accent1">
                  <a:lumMod val="50000"/>
                </a:schemeClr>
              </a:solidFill>
            </a:endParaRPr>
          </a:p>
          <a:p>
            <a:pPr marL="285750" lvl="0" indent="-285750">
              <a:buFont typeface="Wingdings" panose="05000000000000000000" pitchFamily="2" charset="2"/>
              <a:buChar char="ü"/>
            </a:pPr>
            <a:endParaRPr lang="el-GR" dirty="0" smtClean="0">
              <a:solidFill>
                <a:schemeClr val="accent1">
                  <a:lumMod val="50000"/>
                </a:schemeClr>
              </a:solidFill>
            </a:endParaRPr>
          </a:p>
          <a:p>
            <a:pPr marL="285750" lvl="0" indent="-285750">
              <a:buFont typeface="Wingdings" panose="05000000000000000000" pitchFamily="2" charset="2"/>
              <a:buChar char="ü"/>
            </a:pPr>
            <a:endParaRPr lang="el-GR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70127" y="203659"/>
            <a:ext cx="3483428" cy="5355312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lvl="0"/>
            <a:r>
              <a:rPr lang="el-GR" b="1" dirty="0" smtClean="0">
                <a:solidFill>
                  <a:schemeClr val="accent1">
                    <a:lumMod val="50000"/>
                  </a:schemeClr>
                </a:solidFill>
              </a:rPr>
              <a:t>Οι μαθητευόμενοι/</a:t>
            </a:r>
            <a:r>
              <a:rPr lang="el-GR" b="1" dirty="0" err="1" smtClean="0">
                <a:solidFill>
                  <a:schemeClr val="accent1">
                    <a:lumMod val="50000"/>
                  </a:schemeClr>
                </a:solidFill>
              </a:rPr>
              <a:t>ες</a:t>
            </a:r>
            <a:r>
              <a:rPr lang="el-GR" b="1" dirty="0" smtClean="0">
                <a:solidFill>
                  <a:schemeClr val="accent1">
                    <a:lumMod val="50000"/>
                  </a:schemeClr>
                </a:solidFill>
              </a:rPr>
              <a:t> δικαιούνται:</a:t>
            </a:r>
            <a:endParaRPr lang="el-GR" dirty="0">
              <a:solidFill>
                <a:schemeClr val="accent1">
                  <a:lumMod val="50000"/>
                </a:schemeClr>
              </a:solidFill>
            </a:endParaRPr>
          </a:p>
          <a:p>
            <a:pPr marL="285750" lvl="0" indent="-285750">
              <a:buFont typeface="Wingdings" panose="05000000000000000000" pitchFamily="2" charset="2"/>
              <a:buChar char="ü"/>
            </a:pPr>
            <a:r>
              <a:rPr lang="el-GR" b="1" dirty="0" smtClean="0">
                <a:solidFill>
                  <a:schemeClr val="accent1">
                    <a:lumMod val="50000"/>
                  </a:schemeClr>
                </a:solidFill>
              </a:rPr>
              <a:t>Κανονική άδεια</a:t>
            </a:r>
            <a:r>
              <a:rPr lang="el-GR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l-GR" dirty="0">
                <a:solidFill>
                  <a:schemeClr val="accent1">
                    <a:lumMod val="50000"/>
                  </a:schemeClr>
                </a:solidFill>
              </a:rPr>
              <a:t>βάσει της κείμενης νομοθεσίας.</a:t>
            </a:r>
          </a:p>
          <a:p>
            <a:pPr marL="285750" lvl="0" indent="-285750">
              <a:buFont typeface="Wingdings" panose="05000000000000000000" pitchFamily="2" charset="2"/>
              <a:buChar char="ü"/>
            </a:pPr>
            <a:r>
              <a:rPr lang="el-GR" b="1" dirty="0" smtClean="0">
                <a:solidFill>
                  <a:schemeClr val="accent1">
                    <a:lumMod val="50000"/>
                  </a:schemeClr>
                </a:solidFill>
              </a:rPr>
              <a:t>Αναρρωτική άδεια </a:t>
            </a:r>
            <a:r>
              <a:rPr lang="el-GR" dirty="0">
                <a:solidFill>
                  <a:schemeClr val="accent1">
                    <a:lumMod val="50000"/>
                  </a:schemeClr>
                </a:solidFill>
              </a:rPr>
              <a:t>(έως 15 </a:t>
            </a:r>
            <a:r>
              <a:rPr lang="el-GR" dirty="0" smtClean="0">
                <a:solidFill>
                  <a:schemeClr val="accent1">
                    <a:lumMod val="50000"/>
                  </a:schemeClr>
                </a:solidFill>
              </a:rPr>
              <a:t>ημερολογιακών ημερών</a:t>
            </a:r>
            <a:r>
              <a:rPr lang="el-GR" dirty="0">
                <a:solidFill>
                  <a:schemeClr val="accent1">
                    <a:lumMod val="50000"/>
                  </a:schemeClr>
                </a:solidFill>
              </a:rPr>
              <a:t>) με κατάθεση γνωμάτευσης θεράποντα ιατρού ιδιωτικού ή δημόσιου φορέα. </a:t>
            </a:r>
          </a:p>
          <a:p>
            <a:pPr marL="285750" lvl="0" indent="-285750">
              <a:buFont typeface="Wingdings" panose="05000000000000000000" pitchFamily="2" charset="2"/>
              <a:buChar char="ü"/>
            </a:pPr>
            <a:r>
              <a:rPr lang="el-GR" b="1" dirty="0" smtClean="0">
                <a:solidFill>
                  <a:schemeClr val="accent1">
                    <a:lumMod val="50000"/>
                  </a:schemeClr>
                </a:solidFill>
              </a:rPr>
              <a:t>Απουσία πέντε ημερών </a:t>
            </a:r>
            <a:r>
              <a:rPr lang="el-GR" dirty="0" smtClean="0">
                <a:solidFill>
                  <a:schemeClr val="accent1">
                    <a:lumMod val="50000"/>
                  </a:schemeClr>
                </a:solidFill>
              </a:rPr>
              <a:t>από </a:t>
            </a:r>
            <a:r>
              <a:rPr lang="el-GR" dirty="0">
                <a:solidFill>
                  <a:schemeClr val="accent1">
                    <a:lumMod val="50000"/>
                  </a:schemeClr>
                </a:solidFill>
              </a:rPr>
              <a:t>το πρόγραμμα εκπαίδευσης στον εργασιακό χώρο για προσωπικούς λόγους, με έγκαιρη ενημέρωση και τη σύμφωνη γνώμη του εργοδότη.</a:t>
            </a:r>
          </a:p>
          <a:p>
            <a:pPr marL="285750" lvl="0" indent="-285750">
              <a:buFont typeface="Wingdings" panose="05000000000000000000" pitchFamily="2" charset="2"/>
              <a:buChar char="ü"/>
            </a:pPr>
            <a:r>
              <a:rPr lang="el-GR" dirty="0" smtClean="0">
                <a:solidFill>
                  <a:schemeClr val="accent1">
                    <a:lumMod val="50000"/>
                  </a:schemeClr>
                </a:solidFill>
              </a:rPr>
              <a:t>Ο μαθητευόμενος </a:t>
            </a:r>
            <a:r>
              <a:rPr lang="el-GR" b="1" dirty="0">
                <a:solidFill>
                  <a:schemeClr val="accent1">
                    <a:lumMod val="50000"/>
                  </a:schemeClr>
                </a:solidFill>
              </a:rPr>
              <a:t>δεν </a:t>
            </a:r>
            <a:r>
              <a:rPr lang="el-GR" b="1" dirty="0" smtClean="0">
                <a:solidFill>
                  <a:schemeClr val="accent1">
                    <a:lumMod val="50000"/>
                  </a:schemeClr>
                </a:solidFill>
              </a:rPr>
              <a:t>μπορεί </a:t>
            </a:r>
            <a:r>
              <a:rPr lang="el-GR" b="1" dirty="0">
                <a:solidFill>
                  <a:schemeClr val="accent1">
                    <a:lumMod val="50000"/>
                  </a:schemeClr>
                </a:solidFill>
              </a:rPr>
              <a:t>να λάβει κανονική άδεια σε ημέρες επίσημης αργίας</a:t>
            </a:r>
            <a:r>
              <a:rPr lang="el-GR" dirty="0" smtClean="0">
                <a:solidFill>
                  <a:schemeClr val="accent1">
                    <a:lumMod val="50000"/>
                  </a:schemeClr>
                </a:solidFill>
              </a:rPr>
              <a:t>.</a:t>
            </a:r>
          </a:p>
          <a:p>
            <a:pPr marL="285750" lvl="0" indent="-285750">
              <a:buFont typeface="Wingdings" panose="05000000000000000000" pitchFamily="2" charset="2"/>
              <a:buChar char="ü"/>
            </a:pPr>
            <a:r>
              <a:rPr lang="el-GR" b="1" dirty="0" smtClean="0">
                <a:solidFill>
                  <a:schemeClr val="accent1">
                    <a:lumMod val="50000"/>
                  </a:schemeClr>
                </a:solidFill>
              </a:rPr>
              <a:t>Βεβαίωση Επαγγελματικής Κατάρτισης </a:t>
            </a:r>
            <a:r>
              <a:rPr lang="el-GR" dirty="0" smtClean="0">
                <a:solidFill>
                  <a:schemeClr val="accent1">
                    <a:lumMod val="50000"/>
                  </a:schemeClr>
                </a:solidFill>
              </a:rPr>
              <a:t>(Β.Ε.Κ.).</a:t>
            </a:r>
            <a:endParaRPr lang="el-GR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582228" y="-67081"/>
            <a:ext cx="5101772" cy="1200329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l-GR" sz="2400" b="1" dirty="0" smtClean="0">
                <a:solidFill>
                  <a:schemeClr val="accent1">
                    <a:lumMod val="50000"/>
                  </a:schemeClr>
                </a:solidFill>
              </a:rPr>
              <a:t>ΔΙΚΑΙΩΜΑΤΑ ΚΑΙ ΥΠΟΧΡΕΩΣΕΙΣ</a:t>
            </a:r>
          </a:p>
          <a:p>
            <a:endParaRPr lang="el-GR" sz="2400" b="1" dirty="0">
              <a:solidFill>
                <a:schemeClr val="accent1">
                  <a:lumMod val="50000"/>
                </a:schemeClr>
              </a:solidFill>
            </a:endParaRPr>
          </a:p>
          <a:p>
            <a:r>
              <a:rPr lang="el-GR" sz="2400" b="1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endParaRPr lang="el-GR" sz="24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20914" y="5761609"/>
            <a:ext cx="3265714" cy="552124"/>
          </a:xfrm>
          <a:prstGeom prst="rect">
            <a:avLst/>
          </a:prstGeom>
          <a:solidFill>
            <a:srgbClr val="2733A1"/>
          </a:solidFill>
        </p:spPr>
        <p:txBody>
          <a:bodyPr wrap="square" rtlCol="0">
            <a:spAutoFit/>
          </a:bodyPr>
          <a:lstStyle/>
          <a:p>
            <a:endParaRPr lang="el-GR" dirty="0"/>
          </a:p>
        </p:txBody>
      </p:sp>
      <p:sp>
        <p:nvSpPr>
          <p:cNvPr id="12" name="TextBox 11"/>
          <p:cNvSpPr txBox="1"/>
          <p:nvPr/>
        </p:nvSpPr>
        <p:spPr>
          <a:xfrm>
            <a:off x="6582228" y="5630910"/>
            <a:ext cx="2467429" cy="1200329"/>
          </a:xfrm>
          <a:prstGeom prst="rect">
            <a:avLst/>
          </a:prstGeom>
          <a:solidFill>
            <a:srgbClr val="D88D06"/>
          </a:solidFill>
        </p:spPr>
        <p:txBody>
          <a:bodyPr wrap="square" rtlCol="0">
            <a:spAutoFit/>
          </a:bodyPr>
          <a:lstStyle/>
          <a:p>
            <a:endParaRPr lang="el-GR" dirty="0" smtClean="0"/>
          </a:p>
          <a:p>
            <a:endParaRPr lang="el-GR" dirty="0"/>
          </a:p>
          <a:p>
            <a:endParaRPr lang="el-GR" dirty="0" smtClean="0"/>
          </a:p>
          <a:p>
            <a:endParaRPr lang="el-GR" dirty="0"/>
          </a:p>
        </p:txBody>
      </p:sp>
      <p:pic>
        <p:nvPicPr>
          <p:cNvPr id="15" name="Εικόνα 1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87887" y="-110687"/>
            <a:ext cx="5209691" cy="1713124"/>
          </a:xfrm>
          <a:prstGeom prst="rect">
            <a:avLst/>
          </a:prstGeom>
        </p:spPr>
      </p:pic>
      <p:pic>
        <p:nvPicPr>
          <p:cNvPr id="5" name="Θέση περιεχομένου 4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53555" y="1602437"/>
            <a:ext cx="5346902" cy="3956534"/>
          </a:xfrm>
        </p:spPr>
      </p:pic>
      <p:pic>
        <p:nvPicPr>
          <p:cNvPr id="3" name="Εικόνα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35522" y="6355710"/>
            <a:ext cx="4956478" cy="4755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99614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04799" y="3629680"/>
            <a:ext cx="4238171" cy="313932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l-GR" dirty="0"/>
              <a:t> </a:t>
            </a:r>
          </a:p>
          <a:p>
            <a:pPr lvl="0"/>
            <a:r>
              <a:rPr lang="el-GR" b="1" dirty="0"/>
              <a:t>Μπορεί ο/η μαθητευόμενος/η να επαναλάβει τη φοίτηση στο πρόγραμμα της μαθητείας;  </a:t>
            </a:r>
            <a:endParaRPr lang="el-GR" dirty="0"/>
          </a:p>
          <a:p>
            <a:pPr lvl="0"/>
            <a:r>
              <a:rPr lang="el-GR" dirty="0"/>
              <a:t>Όχι. Δεν προβλέπεται η επανάληψη </a:t>
            </a:r>
            <a:r>
              <a:rPr lang="el-GR" dirty="0" smtClean="0"/>
              <a:t>φοίτησης (πλην κάποιων εξαιρέσεων</a:t>
            </a:r>
            <a:r>
              <a:rPr lang="el-GR" dirty="0"/>
              <a:t>*</a:t>
            </a:r>
            <a:r>
              <a:rPr lang="el-GR" dirty="0" smtClean="0"/>
              <a:t>)</a:t>
            </a:r>
          </a:p>
          <a:p>
            <a:pPr lvl="0"/>
            <a:r>
              <a:rPr lang="el-GR" b="1" dirty="0" smtClean="0"/>
              <a:t>Μπορεί </a:t>
            </a:r>
            <a:r>
              <a:rPr lang="el-GR" b="1" dirty="0"/>
              <a:t>κάποιος μαθητευόμενος να εγγραφεί και σε δεύτερη ειδικότητα; </a:t>
            </a:r>
            <a:endParaRPr lang="el-GR" dirty="0"/>
          </a:p>
          <a:p>
            <a:pPr lvl="0"/>
            <a:r>
              <a:rPr lang="el-GR" dirty="0"/>
              <a:t>Όχι. Δεν προβλέπεται η επανεγγραφή, ακόμα και σε διαφορετική ειδικότητα. </a:t>
            </a:r>
          </a:p>
          <a:p>
            <a:r>
              <a:rPr lang="el-GR" dirty="0"/>
              <a:t> 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574972" y="742496"/>
            <a:ext cx="3064330" cy="3416320"/>
          </a:xfrm>
          <a:prstGeom prst="rect">
            <a:avLst/>
          </a:prstGeom>
          <a:solidFill>
            <a:srgbClr val="2733A1"/>
          </a:solidFill>
        </p:spPr>
        <p:txBody>
          <a:bodyPr wrap="square" rtlCol="0">
            <a:spAutoFit/>
          </a:bodyPr>
          <a:lstStyle/>
          <a:p>
            <a:pPr lvl="0"/>
            <a:r>
              <a:rPr lang="el-GR" b="1" dirty="0" smtClean="0">
                <a:solidFill>
                  <a:schemeClr val="bg1"/>
                </a:solidFill>
              </a:rPr>
              <a:t>Τι θα γίνει αν διακοπεί το πρόγραμμα με ευθύνη του εργοδότη;</a:t>
            </a:r>
          </a:p>
          <a:p>
            <a:pPr lvl="0"/>
            <a:endParaRPr lang="el-GR" b="1" dirty="0">
              <a:solidFill>
                <a:schemeClr val="bg1"/>
              </a:solidFill>
            </a:endParaRPr>
          </a:p>
          <a:p>
            <a:pPr lvl="0"/>
            <a:r>
              <a:rPr lang="el-GR" b="1" dirty="0" smtClean="0">
                <a:solidFill>
                  <a:schemeClr val="bg1"/>
                </a:solidFill>
              </a:rPr>
              <a:t>Σε αυτή την περίπτωση </a:t>
            </a:r>
            <a:r>
              <a:rPr lang="el-GR" b="1" dirty="0">
                <a:solidFill>
                  <a:schemeClr val="bg1"/>
                </a:solidFill>
              </a:rPr>
              <a:t>γ</a:t>
            </a:r>
            <a:r>
              <a:rPr lang="el-GR" b="1" dirty="0" smtClean="0">
                <a:solidFill>
                  <a:schemeClr val="bg1"/>
                </a:solidFill>
              </a:rPr>
              <a:t>ίνεται προσπάθεια εύρεσης νέου εργοδότη με την προϋπόθεση ότι η διακοπή δεν οφείλεται σε υπέρβαση απουσιών. Η εύρεση του νέου εργοδότη πρέπει να γίνει εντός </a:t>
            </a:r>
            <a:r>
              <a:rPr lang="el-GR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20</a:t>
            </a:r>
            <a:r>
              <a:rPr lang="el-GR" b="1" dirty="0" smtClean="0">
                <a:solidFill>
                  <a:schemeClr val="bg1"/>
                </a:solidFill>
              </a:rPr>
              <a:t> ημερών.</a:t>
            </a:r>
            <a:endParaRPr lang="el-GR" dirty="0" smtClean="0">
              <a:solidFill>
                <a:schemeClr val="bg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9639301" y="1690688"/>
            <a:ext cx="2480128" cy="2585323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lvl="0"/>
            <a:r>
              <a:rPr lang="el-GR" b="1" dirty="0"/>
              <a:t>Μπορεί κάποιος να αλλάξει εργοδότη; </a:t>
            </a:r>
            <a:endParaRPr lang="el-GR" dirty="0"/>
          </a:p>
          <a:p>
            <a:r>
              <a:rPr lang="el-GR" dirty="0" smtClean="0"/>
              <a:t>Ναι: </a:t>
            </a:r>
          </a:p>
          <a:p>
            <a:r>
              <a:rPr lang="el-GR" dirty="0" smtClean="0"/>
              <a:t>Έως δύο φορές με την προϋπόθεση ότι δεν έχει υπερβεί τις 20 ημέρες συνολικά εκτός σύμβασης.</a:t>
            </a:r>
            <a:endParaRPr lang="el-GR" dirty="0"/>
          </a:p>
          <a:p>
            <a:endParaRPr lang="el-GR" dirty="0"/>
          </a:p>
        </p:txBody>
      </p:sp>
      <p:sp>
        <p:nvSpPr>
          <p:cNvPr id="9" name="TextBox 8"/>
          <p:cNvSpPr txBox="1"/>
          <p:nvPr/>
        </p:nvSpPr>
        <p:spPr>
          <a:xfrm>
            <a:off x="4542971" y="5458856"/>
            <a:ext cx="1204686" cy="754743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l-GR" dirty="0"/>
          </a:p>
        </p:txBody>
      </p:sp>
      <p:sp>
        <p:nvSpPr>
          <p:cNvPr id="10" name="TextBox 9"/>
          <p:cNvSpPr txBox="1"/>
          <p:nvPr/>
        </p:nvSpPr>
        <p:spPr>
          <a:xfrm>
            <a:off x="9686474" y="985181"/>
            <a:ext cx="1475012" cy="754743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l-GR" dirty="0"/>
          </a:p>
        </p:txBody>
      </p:sp>
      <p:sp>
        <p:nvSpPr>
          <p:cNvPr id="13" name="TextBox 12"/>
          <p:cNvSpPr txBox="1"/>
          <p:nvPr/>
        </p:nvSpPr>
        <p:spPr>
          <a:xfrm>
            <a:off x="6899731" y="322400"/>
            <a:ext cx="2786743" cy="377371"/>
          </a:xfrm>
          <a:prstGeom prst="rect">
            <a:avLst/>
          </a:prstGeom>
          <a:solidFill>
            <a:srgbClr val="D88D06"/>
          </a:solidFill>
        </p:spPr>
        <p:txBody>
          <a:bodyPr wrap="square" rtlCol="0">
            <a:spAutoFit/>
          </a:bodyPr>
          <a:lstStyle/>
          <a:p>
            <a:r>
              <a:rPr lang="el-GR" dirty="0" smtClean="0"/>
              <a:t>ΕΙΔΙΚΕΣ ΠΕΡΙΠΤΩΣΕΙΣ</a:t>
            </a:r>
            <a:endParaRPr lang="el-GR" dirty="0"/>
          </a:p>
        </p:txBody>
      </p:sp>
      <p:pic>
        <p:nvPicPr>
          <p:cNvPr id="19" name="Θέση περιεχομένου 18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900" y="154869"/>
            <a:ext cx="3212757" cy="3694641"/>
          </a:xfrm>
        </p:spPr>
      </p:pic>
      <p:pic>
        <p:nvPicPr>
          <p:cNvPr id="20" name="Εικόνα 1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81829" y="154870"/>
            <a:ext cx="3064127" cy="3694641"/>
          </a:xfrm>
          <a:prstGeom prst="rect">
            <a:avLst/>
          </a:prstGeom>
        </p:spPr>
      </p:pic>
      <p:sp>
        <p:nvSpPr>
          <p:cNvPr id="2" name="Ορθογώνιο 1"/>
          <p:cNvSpPr/>
          <p:nvPr/>
        </p:nvSpPr>
        <p:spPr>
          <a:xfrm>
            <a:off x="4783365" y="4943762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lvl="0"/>
            <a:r>
              <a:rPr lang="el-GR" dirty="0" smtClean="0">
                <a:solidFill>
                  <a:srgbClr val="C00000"/>
                </a:solidFill>
              </a:rPr>
              <a:t>*(βλ</a:t>
            </a:r>
            <a:r>
              <a:rPr lang="el-GR" dirty="0">
                <a:solidFill>
                  <a:srgbClr val="C00000"/>
                </a:solidFill>
              </a:rPr>
              <a:t>. παρ. 11 </a:t>
            </a:r>
            <a:r>
              <a:rPr lang="el-GR" dirty="0" err="1">
                <a:solidFill>
                  <a:srgbClr val="C00000"/>
                </a:solidFill>
              </a:rPr>
              <a:t>αρ</a:t>
            </a:r>
            <a:r>
              <a:rPr lang="el-GR" dirty="0">
                <a:solidFill>
                  <a:srgbClr val="C00000"/>
                </a:solidFill>
              </a:rPr>
              <a:t>. 15 ΦΕΚ Β΄5310/2024, όπως τροποποιήθηκε και ισχύει με ΦΕΚ Β΄4677/2025)</a:t>
            </a:r>
          </a:p>
        </p:txBody>
      </p:sp>
      <p:pic>
        <p:nvPicPr>
          <p:cNvPr id="4" name="Εικόνα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61062" y="6375039"/>
            <a:ext cx="4956478" cy="4755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15601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4542971" y="5458856"/>
            <a:ext cx="1204686" cy="754743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l-GR" dirty="0"/>
          </a:p>
        </p:txBody>
      </p:sp>
      <p:sp>
        <p:nvSpPr>
          <p:cNvPr id="10" name="TextBox 9"/>
          <p:cNvSpPr txBox="1"/>
          <p:nvPr/>
        </p:nvSpPr>
        <p:spPr>
          <a:xfrm>
            <a:off x="9686474" y="985181"/>
            <a:ext cx="1475012" cy="754743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l-GR" dirty="0"/>
          </a:p>
        </p:txBody>
      </p:sp>
      <p:pic>
        <p:nvPicPr>
          <p:cNvPr id="3" name="Εικόνα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Εικόνα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268" y="108464"/>
            <a:ext cx="2834886" cy="499915"/>
          </a:xfrm>
          <a:prstGeom prst="rect">
            <a:avLst/>
          </a:prstGeom>
        </p:spPr>
      </p:pic>
      <p:pic>
        <p:nvPicPr>
          <p:cNvPr id="7" name="Εικόνα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43543" y="472912"/>
            <a:ext cx="5399313" cy="3981033"/>
          </a:xfrm>
          <a:prstGeom prst="rect">
            <a:avLst/>
          </a:prstGeom>
          <a:solidFill>
            <a:schemeClr val="accent1"/>
          </a:solidFill>
        </p:spPr>
      </p:pic>
      <p:pic>
        <p:nvPicPr>
          <p:cNvPr id="11" name="Εικόνα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5268" y="5519770"/>
            <a:ext cx="2828789" cy="907143"/>
          </a:xfrm>
          <a:prstGeom prst="rect">
            <a:avLst/>
          </a:prstGeom>
        </p:spPr>
      </p:pic>
      <p:pic>
        <p:nvPicPr>
          <p:cNvPr id="12" name="Εικόνα 1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939870" y="5519771"/>
            <a:ext cx="3615573" cy="907143"/>
          </a:xfrm>
          <a:prstGeom prst="rect">
            <a:avLst/>
          </a:prstGeom>
        </p:spPr>
      </p:pic>
      <p:pic>
        <p:nvPicPr>
          <p:cNvPr id="14" name="Εικόνα 1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684193" y="5433800"/>
            <a:ext cx="3212870" cy="1079086"/>
          </a:xfrm>
          <a:prstGeom prst="rect">
            <a:avLst/>
          </a:prstGeom>
        </p:spPr>
      </p:pic>
      <p:pic>
        <p:nvPicPr>
          <p:cNvPr id="5" name="Εικόνα 4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235522" y="6404693"/>
            <a:ext cx="4956478" cy="4755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1631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1280</TotalTime>
  <Words>747</Words>
  <Application>Microsoft Office PowerPoint</Application>
  <PresentationFormat>Ευρεία οθόνη</PresentationFormat>
  <Paragraphs>83</Paragraphs>
  <Slides>8</Slides>
  <Notes>0</Notes>
  <HiddenSlides>0</HiddenSlides>
  <MMClips>0</MMClips>
  <ScaleCrop>false</ScaleCrop>
  <HeadingPairs>
    <vt:vector size="6" baseType="variant">
      <vt:variant>
        <vt:lpstr>Γραμματοσειρές που χρησιμοποιούνται</vt:lpstr>
      </vt:variant>
      <vt:variant>
        <vt:i4>4</vt:i4>
      </vt:variant>
      <vt:variant>
        <vt:lpstr>Θέμα</vt:lpstr>
      </vt:variant>
      <vt:variant>
        <vt:i4>1</vt:i4>
      </vt:variant>
      <vt:variant>
        <vt:lpstr>Τίτλοι διαφανειών</vt:lpstr>
      </vt:variant>
      <vt:variant>
        <vt:i4>8</vt:i4>
      </vt:variant>
    </vt:vector>
  </HeadingPairs>
  <TitlesOfParts>
    <vt:vector size="13" baseType="lpstr">
      <vt:lpstr>Arial</vt:lpstr>
      <vt:lpstr>Calibri</vt:lpstr>
      <vt:lpstr>Calibri Light</vt:lpstr>
      <vt:lpstr>Wingdings</vt:lpstr>
      <vt:lpstr>Θέμα του Office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ό</vt:lpstr>
      <vt:lpstr>Παρουσίαση του PowerPoint</vt:lpstr>
      <vt:lpstr>Παρουσίαση του PowerPoint</vt:lpstr>
      <vt:lpstr>Παρουσίαση του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Παρουσίαση του PowerPoint</dc:title>
  <dc:creator>Αθηνά - Άννα Χριστοπούλου</dc:creator>
  <cp:lastModifiedBy>Βασιλική Φλώρου</cp:lastModifiedBy>
  <cp:revision>80</cp:revision>
  <cp:lastPrinted>2024-06-20T07:46:34Z</cp:lastPrinted>
  <dcterms:created xsi:type="dcterms:W3CDTF">2024-04-22T06:36:13Z</dcterms:created>
  <dcterms:modified xsi:type="dcterms:W3CDTF">2026-06-04T08:49:23Z</dcterms:modified>
</cp:coreProperties>
</file>